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04202-A0B4-451E-AB17-ECBBFC416EC4}" v="713" dt="2019-02-14T18:22:38.624"/>
    <p1510:client id="{AA293D42-16D3-4913-B91D-F3ACE5242FB5}" v="286" dt="2019-02-15T13:10:56.578"/>
    <p1510:client id="{E699EDE1-7269-4A94-84F6-C524BFD4B16D}" v="5" dt="2019-02-15T14:38:29.781"/>
    <p1510:client id="{3CFB483E-AB72-4C61-8B05-C3ADEC20FE58}" v="34" dt="2019-02-15T16:30:4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94" y="-6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77DBF-B259-48F5-BF76-30D86436DCD7}" type="datetimeFigureOut">
              <a:rPr lang="el-GR" smtClean="0"/>
              <a:t>8/5/2021</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7E1BD-1D3E-4D2C-8503-69E04261FD2F}"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CE7E1BD-1D3E-4D2C-8503-69E04261FD2F}" type="slidenum">
              <a:rPr lang="el-GR" smtClean="0"/>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1134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43683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5063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 xmlns:p14="http://schemas.microsoft.com/office/powerpoint/2010/main" val="134577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82562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21362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97045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827352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68074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0576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52452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pPr/>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38387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pPr/>
              <a:t>5/8/2021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53021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3544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24785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pPr/>
              <a:t>5/8/2021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64660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67096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pPr/>
              <a:t>5/8/2021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460666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dn.instructables.com/F3Z/MFG6/HH2VNUSQ/F3ZMFG6HH2VNUSQ.LARGE.jpg?auto=webp&amp;crop=3:2" TargetMode="External"/><Relationship Id="rId13" Type="http://schemas.openxmlformats.org/officeDocument/2006/relationships/hyperlink" Target="http://www.pcstats.com/articleimages/201311/install2011_8757.jpg" TargetMode="External"/><Relationship Id="rId3" Type="http://schemas.openxmlformats.org/officeDocument/2006/relationships/image" Target="../media/image2.png"/><Relationship Id="rId7" Type="http://schemas.openxmlformats.org/officeDocument/2006/relationships/hyperlink" Target="https://cdn.instructables.com/FZV/QWLU/IVA4UQM6/FZVQWLUIVA4UQM6.LARGE.jpg" TargetMode="External"/><Relationship Id="rId12" Type="http://schemas.openxmlformats.org/officeDocument/2006/relationships/hyperlink" Target="https://zonait.ro/wp-content/uploads/2017/02/RYZEN_1080-Wallpaper.jp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i.imgur.com/9h6YW.jpg" TargetMode="External"/><Relationship Id="rId11" Type="http://schemas.openxmlformats.org/officeDocument/2006/relationships/hyperlink" Target="https://www.instructables.com/id/Build-a-Gaming-Computer/" TargetMode="External"/><Relationship Id="rId5" Type="http://schemas.openxmlformats.org/officeDocument/2006/relationships/image" Target="../media/image5.png"/><Relationship Id="rId10" Type="http://schemas.openxmlformats.org/officeDocument/2006/relationships/hyperlink" Target="https://i.ytimg.com/vi/mAtBalSfe8Y/maxresdefault.jpg" TargetMode="External"/><Relationship Id="rId4" Type="http://schemas.openxmlformats.org/officeDocument/2006/relationships/image" Target="../media/image4.png"/><Relationship Id="rId9" Type="http://schemas.openxmlformats.org/officeDocument/2006/relationships/hyperlink" Target="https://forum.nextinpact.com/applications/core/interface/imageproxy/imageproxy.php?img=https://i11.servimg.com/u/f11/18/96/85/87/amd-ry10.jpg&amp;key=1973a3e2f6b6619f345a86aaceef9599deaa2f80aa309caffa90c3d3b8d4787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603" y="112485"/>
            <a:ext cx="8198997" cy="3562732"/>
          </a:xfrm>
        </p:spPr>
        <p:txBody>
          <a:bodyPr/>
          <a:lstStyle/>
          <a:p>
            <a:r>
              <a:rPr lang="en-US" sz="8000" dirty="0" smtClean="0">
                <a:cs typeface="Calibri Light"/>
              </a:rPr>
              <a:t>CONSTRUCTING A COMPUTER</a:t>
            </a:r>
            <a:endParaRPr lang="en-US" sz="8000" dirty="0">
              <a:cs typeface="Calibri Light"/>
            </a:endParaRPr>
          </a:p>
        </p:txBody>
      </p:sp>
      <p:sp>
        <p:nvSpPr>
          <p:cNvPr id="3" name="Subtitle 2"/>
          <p:cNvSpPr>
            <a:spLocks noGrp="1"/>
          </p:cNvSpPr>
          <p:nvPr>
            <p:ph type="subTitle" idx="1"/>
          </p:nvPr>
        </p:nvSpPr>
        <p:spPr>
          <a:xfrm>
            <a:off x="8013700" y="4669971"/>
            <a:ext cx="3365500" cy="1600200"/>
          </a:xfrm>
        </p:spPr>
        <p:txBody>
          <a:bodyPr>
            <a:normAutofit fontScale="92500" lnSpcReduction="10000"/>
          </a:bodyPr>
          <a:lstStyle/>
          <a:p>
            <a:pPr lvl="0"/>
            <a:r>
              <a:rPr lang="en-US" b="1" i="1" dirty="0" smtClean="0">
                <a:solidFill>
                  <a:srgbClr val="002060"/>
                </a:solidFill>
                <a:latin typeface="Times New Roman"/>
                <a:ea typeface="Times New Roman"/>
                <a:cs typeface="Times New Roman"/>
                <a:sym typeface="Times New Roman"/>
              </a:rPr>
              <a:t>ERASMUS+ / KA2 </a:t>
            </a:r>
          </a:p>
          <a:p>
            <a:pPr lvl="0"/>
            <a:r>
              <a:rPr lang="en-US" b="1" i="1" dirty="0" smtClean="0">
                <a:solidFill>
                  <a:srgbClr val="002060"/>
                </a:solidFill>
                <a:latin typeface="Times New Roman"/>
                <a:ea typeface="Times New Roman"/>
                <a:cs typeface="Times New Roman"/>
                <a:sym typeface="Times New Roman"/>
              </a:rPr>
              <a:t>“SCIENCE AROUND US” </a:t>
            </a:r>
          </a:p>
          <a:p>
            <a:pPr lvl="0"/>
            <a:r>
              <a:rPr lang="en-US" b="1" i="1" dirty="0" smtClean="0">
                <a:solidFill>
                  <a:srgbClr val="002060"/>
                </a:solidFill>
                <a:latin typeface="Times New Roman"/>
                <a:ea typeface="Times New Roman"/>
                <a:cs typeface="Times New Roman"/>
                <a:sym typeface="Times New Roman"/>
              </a:rPr>
              <a:t>GENIKO LYKEIO ARIDAIAS</a:t>
            </a:r>
          </a:p>
          <a:p>
            <a:pPr lvl="0"/>
            <a:r>
              <a:rPr lang="en-US" b="1" i="1" dirty="0" smtClean="0">
                <a:solidFill>
                  <a:srgbClr val="002060"/>
                </a:solidFill>
                <a:latin typeface="Times New Roman"/>
                <a:ea typeface="Times New Roman"/>
                <a:cs typeface="Times New Roman"/>
                <a:sym typeface="Times New Roman"/>
              </a:rPr>
              <a:t>2018-2021</a:t>
            </a:r>
          </a:p>
          <a:p>
            <a:endParaRPr lang="en-US" dirty="0"/>
          </a:p>
        </p:txBody>
      </p:sp>
      <p:pic>
        <p:nvPicPr>
          <p:cNvPr id="4" name="3 - Εικόνα" descr="imageedit_1_2945746488.png">
            <a:extLst>
              <a:ext uri="{FF2B5EF4-FFF2-40B4-BE49-F238E27FC236}">
                <a16:creationId xmlns:lc="http://schemas.openxmlformats.org/drawingml/2006/lockedCanvas" xmlns:a16="http://schemas.microsoft.com/office/drawing/2014/main" xmlns="" id="{C86A8B84-563F-4A4B-94C2-90229F00EB3E}"/>
              </a:ext>
            </a:extLst>
          </p:cNvPr>
          <p:cNvPicPr/>
          <p:nvPr/>
        </p:nvPicPr>
        <p:blipFill>
          <a:blip r:embed="rId2" cstate="print">
            <a:extLst>
              <a:ext uri="{28A0092B-C50C-407E-A947-70E740481C1C}">
                <a14:useLocalDpi xmlns:lc="http://schemas.openxmlformats.org/drawingml/2006/lockedCanvas" xmlns:pic="http://schemas.openxmlformats.org/drawingml/2006/picture" xmlns="" xmlns:a14="http://schemas.microsoft.com/office/drawing/2010/main" val="0"/>
              </a:ext>
            </a:extLst>
          </a:blip>
          <a:srcRect/>
          <a:stretch>
            <a:fillRect/>
          </a:stretch>
        </p:blipFill>
        <p:spPr bwMode="auto">
          <a:xfrm>
            <a:off x="9791700" y="1174474"/>
            <a:ext cx="2057400" cy="1968776"/>
          </a:xfrm>
          <a:prstGeom prst="rect">
            <a:avLst/>
          </a:prstGeom>
          <a:noFill/>
          <a:ln>
            <a:noFill/>
          </a:ln>
          <a:extLst>
            <a:ext uri="{909E8E84-426E-40DD-AFC4-6F175D3DCCD1}">
              <a14:hiddenFill xmlns:lc="http://schemas.openxmlformats.org/drawingml/2006/lockedCanvas" xmlns:pic="http://schemas.openxmlformats.org/drawingml/2006/picture" xmlns="" xmlns:a14="http://schemas.microsoft.com/office/drawing/2010/main">
                <a:solidFill>
                  <a:srgbClr val="FFFFFF"/>
                </a:solidFill>
              </a14:hiddenFill>
            </a:ext>
            <a:ext uri="{91240B29-F687-4F45-9708-019B960494DF}">
              <a14:hiddenLine xmlns:lc="http://schemas.openxmlformats.org/drawingml/2006/lockedCanvas" xmlns:pic="http://schemas.openxmlformats.org/drawingml/2006/picture" xmlns="" xmlns:a14="http://schemas.microsoft.com/office/drawing/2010/main" w="9525">
                <a:solidFill>
                  <a:srgbClr val="000000"/>
                </a:solidFill>
                <a:miter lim="800000"/>
                <a:headEnd/>
                <a:tailEnd/>
              </a14:hiddenLine>
            </a:ext>
          </a:extLst>
        </p:spPr>
      </p:pic>
      <p:sp>
        <p:nvSpPr>
          <p:cNvPr id="5" name="4 - Ορθογώνιο"/>
          <p:cNvSpPr/>
          <p:nvPr/>
        </p:nvSpPr>
        <p:spPr>
          <a:xfrm>
            <a:off x="580568" y="5486400"/>
            <a:ext cx="4956632" cy="584775"/>
          </a:xfrm>
          <a:prstGeom prst="rect">
            <a:avLst/>
          </a:prstGeom>
        </p:spPr>
        <p:txBody>
          <a:bodyPr wrap="square">
            <a:spAutoFit/>
          </a:bodyPr>
          <a:lstStyle/>
          <a:p>
            <a:r>
              <a:rPr lang="en-US" sz="3200" dirty="0" smtClean="0">
                <a:solidFill>
                  <a:srgbClr val="002060"/>
                </a:solidFill>
              </a:rPr>
              <a:t>By :  </a:t>
            </a:r>
            <a:r>
              <a:rPr lang="en-US" sz="3200" dirty="0" err="1" smtClean="0">
                <a:solidFill>
                  <a:srgbClr val="002060"/>
                </a:solidFill>
              </a:rPr>
              <a:t>Konstantinos</a:t>
            </a:r>
            <a:r>
              <a:rPr lang="en-US" sz="3200" dirty="0" smtClean="0">
                <a:solidFill>
                  <a:srgbClr val="002060"/>
                </a:solidFill>
              </a:rPr>
              <a:t> </a:t>
            </a:r>
            <a:r>
              <a:rPr lang="en-US" sz="3200" dirty="0" err="1" smtClean="0">
                <a:solidFill>
                  <a:srgbClr val="002060"/>
                </a:solidFill>
              </a:rPr>
              <a:t>Nousis</a:t>
            </a:r>
            <a:endParaRPr lang="el-GR" sz="3200" dirty="0">
              <a:solidFill>
                <a:srgbClr val="002060"/>
              </a:solidFill>
            </a:endParaRPr>
          </a:p>
        </p:txBody>
      </p:sp>
    </p:spTree>
    <p:extLst>
      <p:ext uri="{BB962C8B-B14F-4D97-AF65-F5344CB8AC3E}">
        <p14:creationId xmlns=""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A3BA0-85B7-4CA4-B22C-A3E5381A473D}"/>
              </a:ext>
            </a:extLst>
          </p:cNvPr>
          <p:cNvSpPr>
            <a:spLocks noGrp="1"/>
          </p:cNvSpPr>
          <p:nvPr>
            <p:ph type="title"/>
          </p:nvPr>
        </p:nvSpPr>
        <p:spPr>
          <a:xfrm>
            <a:off x="646111" y="452718"/>
            <a:ext cx="9856789" cy="1400530"/>
          </a:xfrm>
        </p:spPr>
        <p:txBody>
          <a:bodyPr/>
          <a:lstStyle/>
          <a:p>
            <a:r>
              <a:rPr lang="en-US" dirty="0" smtClean="0"/>
              <a:t>Attention to Compatibility mainly for the Processor with the Motherboard</a:t>
            </a:r>
            <a:endParaRPr lang="en-US" dirty="0"/>
          </a:p>
        </p:txBody>
      </p:sp>
      <p:sp>
        <p:nvSpPr>
          <p:cNvPr id="3" name="Content Placeholder 2">
            <a:extLst>
              <a:ext uri="{FF2B5EF4-FFF2-40B4-BE49-F238E27FC236}">
                <a16:creationId xmlns:a16="http://schemas.microsoft.com/office/drawing/2014/main" xmlns="" id="{9EA15080-F378-42CC-8F46-487155B1D232}"/>
              </a:ext>
            </a:extLst>
          </p:cNvPr>
          <p:cNvSpPr>
            <a:spLocks noGrp="1"/>
          </p:cNvSpPr>
          <p:nvPr>
            <p:ph idx="1"/>
          </p:nvPr>
        </p:nvSpPr>
        <p:spPr>
          <a:xfrm>
            <a:off x="1103312" y="2446619"/>
            <a:ext cx="8946541" cy="3306482"/>
          </a:xfrm>
        </p:spPr>
        <p:txBody>
          <a:bodyPr vert="horz" lIns="91440" tIns="45720" rIns="91440" bIns="45720" rtlCol="0" anchor="t">
            <a:normAutofit/>
          </a:bodyPr>
          <a:lstStyle/>
          <a:p>
            <a:r>
              <a:rPr lang="en-US" dirty="0" smtClean="0"/>
              <a:t>You should choose a motherboard that is compatible with your processor. This can be verified by checking lists of supported processors for your motherboard. Some sites also display a list of supported motherboards for your processor.</a:t>
            </a:r>
          </a:p>
          <a:p>
            <a:r>
              <a:rPr lang="en-US" dirty="0" smtClean="0"/>
              <a:t>RAM also needs a compatibility check with the motherboard, depending on the manufacturer but also on the type of support (DDR, DDR2, DDR3, DDR4). The modern ones are the DRR4 , which are the fastest so far. The DDR and DDR2 cards are already "outdated“ and very rarely used, but still found in some online stores.</a:t>
            </a:r>
            <a:endParaRPr lang="en-US" dirty="0"/>
          </a:p>
        </p:txBody>
      </p:sp>
    </p:spTree>
    <p:extLst>
      <p:ext uri="{BB962C8B-B14F-4D97-AF65-F5344CB8AC3E}">
        <p14:creationId xmlns="" xmlns:p14="http://schemas.microsoft.com/office/powerpoint/2010/main" val="6264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60111-21F4-4000-AE9B-9515B769AF66}"/>
              </a:ext>
            </a:extLst>
          </p:cNvPr>
          <p:cNvSpPr>
            <a:spLocks noGrp="1"/>
          </p:cNvSpPr>
          <p:nvPr>
            <p:ph type="title"/>
          </p:nvPr>
        </p:nvSpPr>
        <p:spPr/>
        <p:txBody>
          <a:bodyPr/>
          <a:lstStyle/>
          <a:p>
            <a:r>
              <a:rPr lang="en-US" dirty="0" smtClean="0"/>
              <a:t>Buy the right RAM card</a:t>
            </a:r>
            <a:endParaRPr lang="en-US" dirty="0"/>
          </a:p>
        </p:txBody>
      </p:sp>
      <p:sp>
        <p:nvSpPr>
          <p:cNvPr id="3" name="Content Placeholder 2">
            <a:extLst>
              <a:ext uri="{FF2B5EF4-FFF2-40B4-BE49-F238E27FC236}">
                <a16:creationId xmlns:a16="http://schemas.microsoft.com/office/drawing/2014/main" xmlns="" id="{8CE2BE1A-5DC4-4349-80C4-39A5C68BD4C7}"/>
              </a:ext>
            </a:extLst>
          </p:cNvPr>
          <p:cNvSpPr>
            <a:spLocks noGrp="1"/>
          </p:cNvSpPr>
          <p:nvPr>
            <p:ph idx="1"/>
          </p:nvPr>
        </p:nvSpPr>
        <p:spPr/>
        <p:txBody>
          <a:bodyPr vert="horz" lIns="91440" tIns="45720" rIns="91440" bIns="45720" rtlCol="0" anchor="t">
            <a:normAutofit/>
          </a:bodyPr>
          <a:lstStyle/>
          <a:p>
            <a:r>
              <a:rPr lang="en-US" dirty="0" smtClean="0"/>
              <a:t>RAM is responsible for storing data from functioning programs, so it's very important. </a:t>
            </a:r>
          </a:p>
          <a:p>
            <a:r>
              <a:rPr lang="en-US" dirty="0" smtClean="0"/>
              <a:t>Before you buy a RAM card, be sure to check both the processor and the motherboard for the type of RAM that is supported.</a:t>
            </a:r>
          </a:p>
          <a:p>
            <a:r>
              <a:rPr lang="en-US" dirty="0" smtClean="0"/>
              <a:t>There is a limit to the amount of RAM your computer can use and this limit is dictated by the maximum memory of your processor. For example, installing 16 GB of RAM on a computer that only supports 8 GB would be a waste of money. </a:t>
            </a:r>
          </a:p>
          <a:p>
            <a:r>
              <a:rPr lang="en-US" dirty="0" smtClean="0"/>
              <a:t>Depending on your motherboard, you will usually buy either DDR3 RAM for slightly obsolete PCs or DDR4 RAM. The type of RAM supported by your motherboard will be noted in the description of technical specifications of the motherboard.</a:t>
            </a:r>
            <a:endParaRPr lang="en-US" dirty="0"/>
          </a:p>
        </p:txBody>
      </p:sp>
    </p:spTree>
    <p:extLst>
      <p:ext uri="{BB962C8B-B14F-4D97-AF65-F5344CB8AC3E}">
        <p14:creationId xmlns="" xmlns:p14="http://schemas.microsoft.com/office/powerpoint/2010/main" val="348098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0FE99-0562-4915-A102-3F203D1B9721}"/>
              </a:ext>
            </a:extLst>
          </p:cNvPr>
          <p:cNvSpPr>
            <a:spLocks noGrp="1"/>
          </p:cNvSpPr>
          <p:nvPr>
            <p:ph type="title"/>
          </p:nvPr>
        </p:nvSpPr>
        <p:spPr/>
        <p:txBody>
          <a:bodyPr/>
          <a:lstStyle/>
          <a:p>
            <a:r>
              <a:rPr lang="en-US" dirty="0" smtClean="0"/>
              <a:t>Power Supply</a:t>
            </a:r>
            <a:endParaRPr lang="en-US" dirty="0"/>
          </a:p>
        </p:txBody>
      </p:sp>
      <p:sp>
        <p:nvSpPr>
          <p:cNvPr id="3" name="Content Placeholder 2">
            <a:extLst>
              <a:ext uri="{FF2B5EF4-FFF2-40B4-BE49-F238E27FC236}">
                <a16:creationId xmlns:a16="http://schemas.microsoft.com/office/drawing/2014/main" xmlns="" id="{38F8016F-580B-4D3C-9593-15D5ACB1750D}"/>
              </a:ext>
            </a:extLst>
          </p:cNvPr>
          <p:cNvSpPr>
            <a:spLocks noGrp="1"/>
          </p:cNvSpPr>
          <p:nvPr>
            <p:ph idx="1"/>
          </p:nvPr>
        </p:nvSpPr>
        <p:spPr/>
        <p:txBody>
          <a:bodyPr vert="horz" lIns="91440" tIns="45720" rIns="91440" bIns="45720" rtlCol="0" anchor="t">
            <a:normAutofit/>
          </a:bodyPr>
          <a:lstStyle/>
          <a:p>
            <a:r>
              <a:rPr lang="en-US" dirty="0" smtClean="0"/>
              <a:t>Make sure the Power Supply can handle the required load. </a:t>
            </a:r>
          </a:p>
          <a:p>
            <a:r>
              <a:rPr lang="en-US" dirty="0" smtClean="0"/>
              <a:t>The Power Supply gives power to all the electrical components of your computer. Some boxes come with a power supply already installed, but others require you to put your own. The power supply must be powerful enough to sustain all your components. Do not worry about the fact that it might waste electricity by supplying more power than you need, as it will only deliver as many Watts as you use and the number in its power indication is only its maximum capacity. </a:t>
            </a:r>
          </a:p>
          <a:p>
            <a:r>
              <a:rPr lang="en-US" dirty="0" smtClean="0"/>
              <a:t>If your computer is for gaming and data processing, you will need a 550W power supply or more. </a:t>
            </a:r>
          </a:p>
        </p:txBody>
      </p:sp>
    </p:spTree>
    <p:extLst>
      <p:ext uri="{BB962C8B-B14F-4D97-AF65-F5344CB8AC3E}">
        <p14:creationId xmlns="" xmlns:p14="http://schemas.microsoft.com/office/powerpoint/2010/main" val="22724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C8E64-8E99-4C11-9BCB-CDD21DBCE59B}"/>
              </a:ext>
            </a:extLst>
          </p:cNvPr>
          <p:cNvSpPr>
            <a:spLocks noGrp="1"/>
          </p:cNvSpPr>
          <p:nvPr>
            <p:ph type="title"/>
          </p:nvPr>
        </p:nvSpPr>
        <p:spPr/>
        <p:txBody>
          <a:bodyPr/>
          <a:lstStyle/>
          <a:p>
            <a:r>
              <a:rPr lang="en-US" dirty="0" smtClean="0"/>
              <a:t>PC Case</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19C5F20B-F1A5-43EA-BF42-79B2B3AAFE41}"/>
              </a:ext>
            </a:extLst>
          </p:cNvPr>
          <p:cNvSpPr>
            <a:spLocks noGrp="1"/>
          </p:cNvSpPr>
          <p:nvPr>
            <p:ph idx="1"/>
          </p:nvPr>
        </p:nvSpPr>
        <p:spPr/>
        <p:txBody>
          <a:bodyPr vert="horz" lIns="91440" tIns="45720" rIns="91440" bIns="45720" rtlCol="0" anchor="t">
            <a:normAutofit/>
          </a:bodyPr>
          <a:lstStyle/>
          <a:p>
            <a:pPr>
              <a:buFont typeface="Arial" charset="2"/>
              <a:buChar char="•"/>
            </a:pPr>
            <a:r>
              <a:rPr lang="en-US" dirty="0" smtClean="0"/>
              <a:t>Find a box that is functional and also attractive.</a:t>
            </a:r>
          </a:p>
          <a:p>
            <a:pPr>
              <a:buFont typeface="Arial" charset="2"/>
              <a:buChar char="•"/>
            </a:pPr>
            <a:r>
              <a:rPr lang="en-US" dirty="0" smtClean="0"/>
              <a:t>The size of the box depends on the number of disks and card slots that you need, as well as the size and type of the motherboard (Full ATX, ATX, Micro ATX and Mini ATX). </a:t>
            </a:r>
          </a:p>
          <a:p>
            <a:pPr>
              <a:buFont typeface="Arial" charset="2"/>
              <a:buChar char="•"/>
            </a:pPr>
            <a:r>
              <a:rPr lang="en-US" dirty="0" smtClean="0"/>
              <a:t>Make sure you have a box that can fit all your components, including your hard disk drive.</a:t>
            </a:r>
            <a:endParaRPr lang="en-US" dirty="0"/>
          </a:p>
        </p:txBody>
      </p:sp>
    </p:spTree>
    <p:extLst>
      <p:ext uri="{BB962C8B-B14F-4D97-AF65-F5344CB8AC3E}">
        <p14:creationId xmlns="" xmlns:p14="http://schemas.microsoft.com/office/powerpoint/2010/main" val="218361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2CFC3-813B-48B4-841E-FCE7BB17AA8B}"/>
              </a:ext>
            </a:extLst>
          </p:cNvPr>
          <p:cNvSpPr>
            <a:spLocks noGrp="1"/>
          </p:cNvSpPr>
          <p:nvPr>
            <p:ph type="title"/>
          </p:nvPr>
        </p:nvSpPr>
        <p:spPr/>
        <p:txBody>
          <a:bodyPr/>
          <a:lstStyle/>
          <a:p>
            <a:r>
              <a:rPr lang="en-US" dirty="0" smtClean="0"/>
              <a:t>Preparing to build a computer</a:t>
            </a:r>
            <a:endParaRPr lang="en-US" dirty="0"/>
          </a:p>
        </p:txBody>
      </p:sp>
      <p:sp>
        <p:nvSpPr>
          <p:cNvPr id="3" name="Content Placeholder 2">
            <a:extLst>
              <a:ext uri="{FF2B5EF4-FFF2-40B4-BE49-F238E27FC236}">
                <a16:creationId xmlns:a16="http://schemas.microsoft.com/office/drawing/2014/main" xmlns="" id="{3874F071-E3DE-4940-9957-00924F451C79}"/>
              </a:ext>
            </a:extLst>
          </p:cNvPr>
          <p:cNvSpPr>
            <a:spLocks noGrp="1"/>
          </p:cNvSpPr>
          <p:nvPr>
            <p:ph idx="1"/>
          </p:nvPr>
        </p:nvSpPr>
        <p:spPr/>
        <p:txBody>
          <a:bodyPr vert="horz" lIns="91440" tIns="45720" rIns="91440" bIns="45720" rtlCol="0" anchor="t">
            <a:normAutofit/>
          </a:bodyPr>
          <a:lstStyle/>
          <a:p>
            <a:pPr>
              <a:buClr>
                <a:srgbClr val="8AD0D6"/>
              </a:buClr>
            </a:pPr>
            <a:r>
              <a:rPr lang="en-US" dirty="0" smtClean="0"/>
              <a:t>Use an antistatic cable (band) to prevent electrostatic discharge (ESD) which can be fatal to the computer. </a:t>
            </a:r>
          </a:p>
          <a:p>
            <a:pPr>
              <a:buClr>
                <a:srgbClr val="8AD0D6"/>
              </a:buClr>
            </a:pPr>
            <a:r>
              <a:rPr lang="en-US" dirty="0" smtClean="0"/>
              <a:t>If you cannot use an antistatic cable, plug the power cord into an electrical socket (but do not switch it on) and hold your hand on the device (power supply) each time you touch any sensitive ESD components.</a:t>
            </a:r>
            <a:endParaRPr lang="en-US" dirty="0"/>
          </a:p>
        </p:txBody>
      </p:sp>
    </p:spTree>
    <p:extLst>
      <p:ext uri="{BB962C8B-B14F-4D97-AF65-F5344CB8AC3E}">
        <p14:creationId xmlns="" xmlns:p14="http://schemas.microsoft.com/office/powerpoint/2010/main" val="86936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157FD-631F-4DAD-8612-D215330180F7}"/>
              </a:ext>
            </a:extLst>
          </p:cNvPr>
          <p:cNvSpPr>
            <a:spLocks noGrp="1"/>
          </p:cNvSpPr>
          <p:nvPr>
            <p:ph type="title"/>
          </p:nvPr>
        </p:nvSpPr>
        <p:spPr/>
        <p:txBody>
          <a:bodyPr/>
          <a:lstStyle/>
          <a:p>
            <a:r>
              <a:rPr lang="en-US" dirty="0" smtClean="0"/>
              <a:t>Processor clasp</a:t>
            </a:r>
            <a:endParaRPr lang="en-US" dirty="0"/>
          </a:p>
        </p:txBody>
      </p:sp>
      <p:sp>
        <p:nvSpPr>
          <p:cNvPr id="3" name="Content Placeholder 2">
            <a:extLst>
              <a:ext uri="{FF2B5EF4-FFF2-40B4-BE49-F238E27FC236}">
                <a16:creationId xmlns:a16="http://schemas.microsoft.com/office/drawing/2014/main" xmlns="" id="{6F7F6683-0118-43BB-B47B-902C3919E544}"/>
              </a:ext>
            </a:extLst>
          </p:cNvPr>
          <p:cNvSpPr>
            <a:spLocks noGrp="1"/>
          </p:cNvSpPr>
          <p:nvPr>
            <p:ph idx="1"/>
          </p:nvPr>
        </p:nvSpPr>
        <p:spPr>
          <a:xfrm>
            <a:off x="1141412" y="1659218"/>
            <a:ext cx="8946541" cy="4195481"/>
          </a:xfrm>
        </p:spPr>
        <p:txBody>
          <a:bodyPr vert="horz" lIns="91440" tIns="45720" rIns="91440" bIns="45720" rtlCol="0" anchor="t">
            <a:normAutofit/>
          </a:bodyPr>
          <a:lstStyle/>
          <a:p>
            <a:r>
              <a:rPr lang="en-US" dirty="0" smtClean="0"/>
              <a:t>Take out the motherboard and put it on the package. </a:t>
            </a:r>
          </a:p>
          <a:p>
            <a:r>
              <a:rPr lang="en-US" dirty="0" smtClean="0"/>
              <a:t>Remove the processor and set it aside. </a:t>
            </a:r>
          </a:p>
          <a:p>
            <a:r>
              <a:rPr lang="en-US" dirty="0" smtClean="0"/>
              <a:t>Open the socket of the motherboard and insert the processor (Attention! The processor and the motherboard have a small triangle in the lower corners for proper placement).</a:t>
            </a:r>
            <a:endParaRPr lang="en-US" dirty="0"/>
          </a:p>
        </p:txBody>
      </p:sp>
      <p:pic>
        <p:nvPicPr>
          <p:cNvPr id="4" name="Picture 4" descr="A circuit board&#10;&#10;Description generated with very high confidence">
            <a:extLst>
              <a:ext uri="{FF2B5EF4-FFF2-40B4-BE49-F238E27FC236}">
                <a16:creationId xmlns:a16="http://schemas.microsoft.com/office/drawing/2014/main" xmlns="" id="{CD970942-5B25-4146-AF78-9B9949DC6E7E}"/>
              </a:ext>
            </a:extLst>
          </p:cNvPr>
          <p:cNvPicPr>
            <a:picLocks noChangeAspect="1"/>
          </p:cNvPicPr>
          <p:nvPr/>
        </p:nvPicPr>
        <p:blipFill>
          <a:blip r:embed="rId2" cstate="print"/>
          <a:stretch>
            <a:fillRect/>
          </a:stretch>
        </p:blipFill>
        <p:spPr>
          <a:xfrm>
            <a:off x="271749" y="4020239"/>
            <a:ext cx="2743200" cy="1828800"/>
          </a:xfrm>
          <a:prstGeom prst="rect">
            <a:avLst/>
          </a:prstGeom>
        </p:spPr>
      </p:pic>
      <p:pic>
        <p:nvPicPr>
          <p:cNvPr id="6" name="Picture 6" descr="A circuit board&#10;&#10;Description generated with very high confidence">
            <a:extLst>
              <a:ext uri="{FF2B5EF4-FFF2-40B4-BE49-F238E27FC236}">
                <a16:creationId xmlns:a16="http://schemas.microsoft.com/office/drawing/2014/main" xmlns="" id="{8B336B5F-7CEC-41C7-BF68-08A68144E58C}"/>
              </a:ext>
            </a:extLst>
          </p:cNvPr>
          <p:cNvPicPr>
            <a:picLocks noChangeAspect="1"/>
          </p:cNvPicPr>
          <p:nvPr/>
        </p:nvPicPr>
        <p:blipFill>
          <a:blip r:embed="rId3" cstate="print"/>
          <a:stretch>
            <a:fillRect/>
          </a:stretch>
        </p:blipFill>
        <p:spPr>
          <a:xfrm>
            <a:off x="3240192" y="4020015"/>
            <a:ext cx="2743200" cy="1828800"/>
          </a:xfrm>
          <a:prstGeom prst="rect">
            <a:avLst/>
          </a:prstGeom>
        </p:spPr>
      </p:pic>
      <p:pic>
        <p:nvPicPr>
          <p:cNvPr id="8" name="Picture 8" descr="A circuit board&#10;&#10;Description generated with high confidence">
            <a:extLst>
              <a:ext uri="{FF2B5EF4-FFF2-40B4-BE49-F238E27FC236}">
                <a16:creationId xmlns:a16="http://schemas.microsoft.com/office/drawing/2014/main" xmlns="" id="{EA138D43-DB44-43AD-8D78-CA861CA1D475}"/>
              </a:ext>
            </a:extLst>
          </p:cNvPr>
          <p:cNvPicPr>
            <a:picLocks noChangeAspect="1"/>
          </p:cNvPicPr>
          <p:nvPr/>
        </p:nvPicPr>
        <p:blipFill>
          <a:blip r:embed="rId4" cstate="print"/>
          <a:stretch>
            <a:fillRect/>
          </a:stretch>
        </p:blipFill>
        <p:spPr>
          <a:xfrm>
            <a:off x="6275325" y="4020015"/>
            <a:ext cx="2743200" cy="1828800"/>
          </a:xfrm>
          <a:prstGeom prst="rect">
            <a:avLst/>
          </a:prstGeom>
        </p:spPr>
      </p:pic>
      <p:pic>
        <p:nvPicPr>
          <p:cNvPr id="10" name="Picture 10" descr="A close up of electronics&#10;&#10;Description generated with very high confidence">
            <a:extLst>
              <a:ext uri="{FF2B5EF4-FFF2-40B4-BE49-F238E27FC236}">
                <a16:creationId xmlns:a16="http://schemas.microsoft.com/office/drawing/2014/main" xmlns="" id="{62379286-507D-4C30-A11E-805323CF4ADF}"/>
              </a:ext>
            </a:extLst>
          </p:cNvPr>
          <p:cNvPicPr>
            <a:picLocks noChangeAspect="1"/>
          </p:cNvPicPr>
          <p:nvPr/>
        </p:nvPicPr>
        <p:blipFill>
          <a:blip r:embed="rId5" cstate="print"/>
          <a:stretch>
            <a:fillRect/>
          </a:stretch>
        </p:blipFill>
        <p:spPr>
          <a:xfrm>
            <a:off x="9247554" y="4016218"/>
            <a:ext cx="2743200" cy="1854025"/>
          </a:xfrm>
          <a:prstGeom prst="rect">
            <a:avLst/>
          </a:prstGeom>
        </p:spPr>
      </p:pic>
    </p:spTree>
    <p:extLst>
      <p:ext uri="{BB962C8B-B14F-4D97-AF65-F5344CB8AC3E}">
        <p14:creationId xmlns="" xmlns:p14="http://schemas.microsoft.com/office/powerpoint/2010/main" val="59722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8867D-1A67-40F1-A3AB-92BA69D4845C}"/>
              </a:ext>
            </a:extLst>
          </p:cNvPr>
          <p:cNvSpPr>
            <a:spLocks noGrp="1"/>
          </p:cNvSpPr>
          <p:nvPr>
            <p:ph type="title"/>
          </p:nvPr>
        </p:nvSpPr>
        <p:spPr/>
        <p:txBody>
          <a:bodyPr/>
          <a:lstStyle/>
          <a:p>
            <a:r>
              <a:rPr lang="en-US" dirty="0" smtClean="0"/>
              <a:t>Coolers and RAM cards</a:t>
            </a:r>
            <a:endParaRPr lang="en-US" dirty="0"/>
          </a:p>
        </p:txBody>
      </p:sp>
      <p:sp>
        <p:nvSpPr>
          <p:cNvPr id="3" name="Content Placeholder 2">
            <a:extLst>
              <a:ext uri="{FF2B5EF4-FFF2-40B4-BE49-F238E27FC236}">
                <a16:creationId xmlns:a16="http://schemas.microsoft.com/office/drawing/2014/main" xmlns="" id="{4A511A64-0845-4A03-B867-F68F09FDB3F4}"/>
              </a:ext>
            </a:extLst>
          </p:cNvPr>
          <p:cNvSpPr>
            <a:spLocks noGrp="1"/>
          </p:cNvSpPr>
          <p:nvPr>
            <p:ph idx="1"/>
          </p:nvPr>
        </p:nvSpPr>
        <p:spPr/>
        <p:txBody>
          <a:bodyPr vert="horz" lIns="91440" tIns="45720" rIns="91440" bIns="45720" rtlCol="0" anchor="t">
            <a:normAutofit/>
          </a:bodyPr>
          <a:lstStyle/>
          <a:p>
            <a:pPr>
              <a:buClr>
                <a:srgbClr val="8AD0D6"/>
              </a:buClr>
            </a:pPr>
            <a:r>
              <a:rPr lang="en-US" dirty="0" smtClean="0"/>
              <a:t>After you have connected them, put thermal paste on top of the processor and button the </a:t>
            </a:r>
            <a:r>
              <a:rPr lang="en-US" dirty="0" err="1" smtClean="0"/>
              <a:t>heatsink</a:t>
            </a:r>
            <a:r>
              <a:rPr lang="en-US" dirty="0" smtClean="0"/>
              <a:t> on (screw it on diagonally, </a:t>
            </a:r>
            <a:r>
              <a:rPr lang="en-US" dirty="0" err="1" smtClean="0"/>
              <a:t>ie</a:t>
            </a:r>
            <a:r>
              <a:rPr lang="en-US" dirty="0" smtClean="0"/>
              <a:t> first the top right and the bottom left screws and then the opposite, top left and bottom right, this way the paste will be smeared correctly and will not come out of the edges). </a:t>
            </a:r>
          </a:p>
          <a:p>
            <a:pPr>
              <a:buClr>
                <a:srgbClr val="8AD0D6"/>
              </a:buClr>
            </a:pPr>
            <a:r>
              <a:rPr lang="en-US" dirty="0" smtClean="0"/>
              <a:t>Now take the RAM cards and fasten them, depending on how many sockets there are in the motherboard and how many RAM cards you have. You will know from the motherboard booklet in which motherboard socket you should button each one.</a:t>
            </a:r>
            <a:endParaRPr lang="en-US" dirty="0"/>
          </a:p>
        </p:txBody>
      </p:sp>
    </p:spTree>
    <p:extLst>
      <p:ext uri="{BB962C8B-B14F-4D97-AF65-F5344CB8AC3E}">
        <p14:creationId xmlns="" xmlns:p14="http://schemas.microsoft.com/office/powerpoint/2010/main" val="163136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 name="Picture 4" descr="A picture containing person, indoor, hand&#10;&#10;Description generated with very high confidence">
            <a:extLst>
              <a:ext uri="{FF2B5EF4-FFF2-40B4-BE49-F238E27FC236}">
                <a16:creationId xmlns:a16="http://schemas.microsoft.com/office/drawing/2014/main" xmlns="" id="{56B4CF1C-CA9B-4620-A354-4BEDD305C57B}"/>
              </a:ext>
            </a:extLst>
          </p:cNvPr>
          <p:cNvPicPr>
            <a:picLocks noChangeAspect="1"/>
          </p:cNvPicPr>
          <p:nvPr/>
        </p:nvPicPr>
        <p:blipFill rotWithShape="1">
          <a:blip r:embed="rId2" cstate="print">
            <a:alphaModFix amt="25000"/>
            <a:grayscl/>
            <a:extLst/>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xmlns="" id="{3F994957-F372-4DED-A978-050D20FF6769}"/>
              </a:ext>
            </a:extLst>
          </p:cNvPr>
          <p:cNvSpPr>
            <a:spLocks noGrp="1"/>
          </p:cNvSpPr>
          <p:nvPr>
            <p:ph type="title"/>
          </p:nvPr>
        </p:nvSpPr>
        <p:spPr>
          <a:xfrm>
            <a:off x="646111" y="452718"/>
            <a:ext cx="9404723" cy="1400530"/>
          </a:xfrm>
        </p:spPr>
        <p:txBody>
          <a:bodyPr>
            <a:normAutofit/>
          </a:bodyPr>
          <a:lstStyle/>
          <a:p>
            <a:r>
              <a:rPr lang="en-US" dirty="0" smtClean="0"/>
              <a:t>Preparing a box for the motherboard</a:t>
            </a:r>
            <a:endParaRPr lang="en-US" dirty="0"/>
          </a:p>
        </p:txBody>
      </p:sp>
      <p:sp>
        <p:nvSpPr>
          <p:cNvPr id="9" name="Rectangle 8">
            <a:extLst>
              <a:ext uri="{FF2B5EF4-FFF2-40B4-BE49-F238E27FC236}">
                <a16:creationId xmlns:a16="http://schemas.microsoft.com/office/drawing/2014/main" xmlns="" id="{0D187C4E-14B9-4504-B200-5127823F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BE537E97-F47D-4CDC-9867-7298DD1BEEF1}"/>
              </a:ext>
            </a:extLst>
          </p:cNvPr>
          <p:cNvSpPr>
            <a:spLocks noGrp="1"/>
          </p:cNvSpPr>
          <p:nvPr>
            <p:ph idx="1"/>
          </p:nvPr>
        </p:nvSpPr>
        <p:spPr>
          <a:xfrm>
            <a:off x="1103312" y="2052918"/>
            <a:ext cx="8946541" cy="4195481"/>
          </a:xfrm>
        </p:spPr>
        <p:txBody>
          <a:bodyPr vert="horz" lIns="91440" tIns="45720" rIns="91440" bIns="45720" rtlCol="0">
            <a:normAutofit/>
          </a:bodyPr>
          <a:lstStyle/>
          <a:p>
            <a:r>
              <a:rPr lang="en-US" dirty="0" smtClean="0"/>
              <a:t>Open the box. </a:t>
            </a:r>
          </a:p>
          <a:p>
            <a:r>
              <a:rPr lang="en-US" dirty="0" smtClean="0"/>
              <a:t>Unscrew the side panel (or slide it to the back of the case) to open it. </a:t>
            </a:r>
          </a:p>
          <a:p>
            <a:r>
              <a:rPr lang="en-US" dirty="0" smtClean="0"/>
              <a:t>After opening it install the I / O Shield. Your motherboard comes with a small piece of metal (I / O Shield) that will fit over the motherboard ports. Install this in a rectangular hole in the back of the box and simply secure it in place. </a:t>
            </a:r>
          </a:p>
          <a:p>
            <a:r>
              <a:rPr lang="en-US" dirty="0" smtClean="0"/>
              <a:t>The standoffs that are already installed in the box need a little attention because they should be in the right places for proper installation of the motherboard.</a:t>
            </a:r>
            <a:endParaRPr lang="en-US" dirty="0"/>
          </a:p>
        </p:txBody>
      </p:sp>
    </p:spTree>
    <p:extLst>
      <p:ext uri="{BB962C8B-B14F-4D97-AF65-F5344CB8AC3E}">
        <p14:creationId xmlns="" xmlns:p14="http://schemas.microsoft.com/office/powerpoint/2010/main" val="194575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 name="Picture 4" descr="A picture containing indoor, table&#10;&#10;Description generated with very high confidence">
            <a:extLst>
              <a:ext uri="{FF2B5EF4-FFF2-40B4-BE49-F238E27FC236}">
                <a16:creationId xmlns:a16="http://schemas.microsoft.com/office/drawing/2014/main" xmlns="" id="{8C128F7F-1563-4AC0-A2F7-4C53EE600A9A}"/>
              </a:ext>
            </a:extLst>
          </p:cNvPr>
          <p:cNvPicPr>
            <a:picLocks noChangeAspect="1"/>
          </p:cNvPicPr>
          <p:nvPr/>
        </p:nvPicPr>
        <p:blipFill rotWithShape="1">
          <a:blip r:embed="rId2" cstate="print">
            <a:alphaModFix amt="25000"/>
            <a:grayscl/>
            <a:extLst/>
          </a:blip>
          <a:srcRect t="11370" b="4361"/>
          <a:stretch/>
        </p:blipFill>
        <p:spPr>
          <a:xfrm>
            <a:off x="20" y="-1"/>
            <a:ext cx="12191980" cy="6858000"/>
          </a:xfrm>
          <a:prstGeom prst="rect">
            <a:avLst/>
          </a:prstGeom>
        </p:spPr>
      </p:pic>
      <p:sp>
        <p:nvSpPr>
          <p:cNvPr id="2" name="Title 1">
            <a:extLst>
              <a:ext uri="{FF2B5EF4-FFF2-40B4-BE49-F238E27FC236}">
                <a16:creationId xmlns:a16="http://schemas.microsoft.com/office/drawing/2014/main" xmlns="" id="{97AA07ED-84A5-4DB4-996B-A3E9F9754B72}"/>
              </a:ext>
            </a:extLst>
          </p:cNvPr>
          <p:cNvSpPr>
            <a:spLocks noGrp="1"/>
          </p:cNvSpPr>
          <p:nvPr>
            <p:ph type="title"/>
          </p:nvPr>
        </p:nvSpPr>
        <p:spPr>
          <a:xfrm>
            <a:off x="646111" y="452718"/>
            <a:ext cx="9404723" cy="1400530"/>
          </a:xfrm>
        </p:spPr>
        <p:txBody>
          <a:bodyPr>
            <a:normAutofit/>
          </a:bodyPr>
          <a:lstStyle/>
          <a:p>
            <a:r>
              <a:rPr lang="en-US" dirty="0" smtClean="0"/>
              <a:t>Motherboard installation</a:t>
            </a:r>
            <a:endParaRPr lang="en-US" dirty="0"/>
          </a:p>
        </p:txBody>
      </p:sp>
      <p:sp>
        <p:nvSpPr>
          <p:cNvPr id="6" name="Rectangle 8">
            <a:extLst>
              <a:ext uri="{FF2B5EF4-FFF2-40B4-BE49-F238E27FC236}">
                <a16:creationId xmlns:a16="http://schemas.microsoft.com/office/drawing/2014/main" xmlns="" id="{0D187C4E-14B9-4504-B200-5127823F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703101E9-0EDA-46B5-8BEC-00F65D170ED5}"/>
              </a:ext>
            </a:extLst>
          </p:cNvPr>
          <p:cNvSpPr>
            <a:spLocks noGrp="1"/>
          </p:cNvSpPr>
          <p:nvPr>
            <p:ph idx="1"/>
          </p:nvPr>
        </p:nvSpPr>
        <p:spPr>
          <a:xfrm>
            <a:off x="1112605" y="2443210"/>
            <a:ext cx="8946541" cy="4195481"/>
          </a:xfrm>
        </p:spPr>
        <p:txBody>
          <a:bodyPr vert="horz" lIns="91440" tIns="45720" rIns="91440" bIns="45720" rtlCol="0">
            <a:normAutofit/>
          </a:bodyPr>
          <a:lstStyle/>
          <a:p>
            <a:r>
              <a:rPr lang="en-US" dirty="0" smtClean="0"/>
              <a:t>Secure the motherboard. After the standoffs are installed correctly, place the motherboard in the box and push it towards the I / O Shield. All rear ports must fit in the I / O Shield holes. </a:t>
            </a:r>
          </a:p>
          <a:p>
            <a:r>
              <a:rPr lang="en-US" dirty="0" smtClean="0"/>
              <a:t>Use the screws provided to secure the motherboard to the standoffs through the shielded screw holes in the motherboard.</a:t>
            </a:r>
            <a:endParaRPr lang="en-US" dirty="0"/>
          </a:p>
        </p:txBody>
      </p:sp>
    </p:spTree>
    <p:extLst>
      <p:ext uri="{BB962C8B-B14F-4D97-AF65-F5344CB8AC3E}">
        <p14:creationId xmlns="" xmlns:p14="http://schemas.microsoft.com/office/powerpoint/2010/main" val="336968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 name="Picture 4" descr="A picture containing person, indoor&#10;&#10;Description generated with very high confidence">
            <a:extLst>
              <a:ext uri="{FF2B5EF4-FFF2-40B4-BE49-F238E27FC236}">
                <a16:creationId xmlns:a16="http://schemas.microsoft.com/office/drawing/2014/main" xmlns="" id="{E3A9E288-17D9-4209-A136-2CFB6A6EA671}"/>
              </a:ext>
            </a:extLst>
          </p:cNvPr>
          <p:cNvPicPr>
            <a:picLocks noChangeAspect="1"/>
          </p:cNvPicPr>
          <p:nvPr/>
        </p:nvPicPr>
        <p:blipFill rotWithShape="1">
          <a:blip r:embed="rId2" cstate="print">
            <a:alphaModFix amt="25000"/>
            <a:grayscl/>
            <a:extLst/>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xmlns="" id="{BBABC92E-54B9-4454-ACE6-DFA65E803F8F}"/>
              </a:ext>
            </a:extLst>
          </p:cNvPr>
          <p:cNvSpPr>
            <a:spLocks noGrp="1"/>
          </p:cNvSpPr>
          <p:nvPr>
            <p:ph type="title"/>
          </p:nvPr>
        </p:nvSpPr>
        <p:spPr>
          <a:xfrm>
            <a:off x="646111" y="452718"/>
            <a:ext cx="9404723" cy="1400530"/>
          </a:xfrm>
        </p:spPr>
        <p:txBody>
          <a:bodyPr>
            <a:normAutofit/>
          </a:bodyPr>
          <a:lstStyle/>
          <a:p>
            <a:r>
              <a:rPr lang="en-US" dirty="0" smtClean="0"/>
              <a:t>Hard Disk Installation</a:t>
            </a:r>
            <a:endParaRPr lang="en-US" dirty="0"/>
          </a:p>
        </p:txBody>
      </p:sp>
      <p:sp>
        <p:nvSpPr>
          <p:cNvPr id="9" name="Rectangle 8">
            <a:extLst>
              <a:ext uri="{FF2B5EF4-FFF2-40B4-BE49-F238E27FC236}">
                <a16:creationId xmlns:a16="http://schemas.microsoft.com/office/drawing/2014/main" xmlns="" id="{0D187C4E-14B9-4504-B200-5127823F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3AE92C06-DBED-4E1D-894D-5C224D594D6F}"/>
              </a:ext>
            </a:extLst>
          </p:cNvPr>
          <p:cNvSpPr>
            <a:spLocks noGrp="1"/>
          </p:cNvSpPr>
          <p:nvPr>
            <p:ph idx="1"/>
          </p:nvPr>
        </p:nvSpPr>
        <p:spPr>
          <a:xfrm>
            <a:off x="1103312" y="2052918"/>
            <a:ext cx="8946541" cy="4195481"/>
          </a:xfrm>
        </p:spPr>
        <p:txBody>
          <a:bodyPr vert="horz" lIns="91440" tIns="45720" rIns="91440" bIns="45720" rtlCol="0">
            <a:normAutofit/>
          </a:bodyPr>
          <a:lstStyle/>
          <a:p>
            <a:r>
              <a:rPr lang="en-US" dirty="0" smtClean="0"/>
              <a:t>Remove the hard disk drive from your computer. Secure the plastic clamp to the back of your hard drive. Slide the hard drive holder back into the drive slot.</a:t>
            </a:r>
            <a:endParaRPr lang="en-US" dirty="0"/>
          </a:p>
        </p:txBody>
      </p:sp>
    </p:spTree>
    <p:extLst>
      <p:ext uri="{BB962C8B-B14F-4D97-AF65-F5344CB8AC3E}">
        <p14:creationId xmlns="" xmlns:p14="http://schemas.microsoft.com/office/powerpoint/2010/main" val="308312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BD540-9E43-4806-80A5-932DD84DDA9D}"/>
              </a:ext>
            </a:extLst>
          </p:cNvPr>
          <p:cNvSpPr>
            <a:spLocks noGrp="1"/>
          </p:cNvSpPr>
          <p:nvPr>
            <p:ph type="title"/>
          </p:nvPr>
        </p:nvSpPr>
        <p:spPr>
          <a:xfrm>
            <a:off x="1747763" y="516048"/>
            <a:ext cx="10515600" cy="1325563"/>
          </a:xfrm>
        </p:spPr>
        <p:txBody>
          <a:bodyPr/>
          <a:lstStyle/>
          <a:p>
            <a:r>
              <a:rPr lang="en-US" dirty="0" smtClean="0">
                <a:cs typeface="Calibri Light"/>
              </a:rPr>
              <a:t>Designing the Computer</a:t>
            </a:r>
            <a:endParaRPr lang="en-US" dirty="0">
              <a:cs typeface="Calibri Light"/>
            </a:endParaRPr>
          </a:p>
        </p:txBody>
      </p:sp>
      <p:sp>
        <p:nvSpPr>
          <p:cNvPr id="3" name="Content Placeholder 2">
            <a:extLst>
              <a:ext uri="{FF2B5EF4-FFF2-40B4-BE49-F238E27FC236}">
                <a16:creationId xmlns:a16="http://schemas.microsoft.com/office/drawing/2014/main" xmlns="" id="{FBD4000B-7D8B-4194-8FEF-41BFA23470FF}"/>
              </a:ext>
            </a:extLst>
          </p:cNvPr>
          <p:cNvSpPr>
            <a:spLocks noGrp="1"/>
          </p:cNvSpPr>
          <p:nvPr>
            <p:ph idx="1"/>
          </p:nvPr>
        </p:nvSpPr>
        <p:spPr>
          <a:xfrm>
            <a:off x="1103312" y="2052919"/>
            <a:ext cx="8946541" cy="3979582"/>
          </a:xfrm>
        </p:spPr>
        <p:txBody>
          <a:bodyPr vert="horz" lIns="91440" tIns="45720" rIns="91440" bIns="45720" rtlCol="0" anchor="t">
            <a:normAutofit/>
          </a:bodyPr>
          <a:lstStyle/>
          <a:p>
            <a:pPr marL="0" indent="0">
              <a:buNone/>
            </a:pPr>
            <a:r>
              <a:rPr lang="en-US" dirty="0" smtClean="0">
                <a:cs typeface="Calibri"/>
              </a:rPr>
              <a:t>To begin with, you must decide what the basic use of the computer will be. </a:t>
            </a:r>
            <a:r>
              <a:rPr lang="en-US" dirty="0" smtClean="0"/>
              <a:t>Before you buy some "pieces" - computer components (Hardware) or calculate a budget to fit your financial condition, you need to know what you plan to use your computer for. Typical computers used for things like browsing and subroutines (e.g. Microsoft Word and Excel) may use older, less expensive PC components, while computers that focus on gaming or processing large heavy files will need more powerful, modern components.</a:t>
            </a:r>
            <a:endParaRPr lang="en-US" dirty="0">
              <a:cs typeface="Calibri"/>
            </a:endParaRPr>
          </a:p>
        </p:txBody>
      </p:sp>
    </p:spTree>
    <p:extLst>
      <p:ext uri="{BB962C8B-B14F-4D97-AF65-F5344CB8AC3E}">
        <p14:creationId xmlns="" xmlns:p14="http://schemas.microsoft.com/office/powerpoint/2010/main" val="8403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 name="Picture 4" descr="A person holding a computer&#10;&#10;Description generated with high confidence">
            <a:extLst>
              <a:ext uri="{FF2B5EF4-FFF2-40B4-BE49-F238E27FC236}">
                <a16:creationId xmlns:a16="http://schemas.microsoft.com/office/drawing/2014/main" xmlns="" id="{0A02CB36-6EE2-466C-80A1-0CB9B98392C7}"/>
              </a:ext>
            </a:extLst>
          </p:cNvPr>
          <p:cNvPicPr>
            <a:picLocks noChangeAspect="1"/>
          </p:cNvPicPr>
          <p:nvPr/>
        </p:nvPicPr>
        <p:blipFill rotWithShape="1">
          <a:blip r:embed="rId2" cstate="print">
            <a:alphaModFix amt="25000"/>
            <a:grayscl/>
            <a:extLst/>
          </a:blip>
          <a:srcRect t="5463" b="9950"/>
          <a:stretch/>
        </p:blipFill>
        <p:spPr>
          <a:xfrm>
            <a:off x="20" y="-1"/>
            <a:ext cx="12191980" cy="6858000"/>
          </a:xfrm>
          <a:prstGeom prst="rect">
            <a:avLst/>
          </a:prstGeom>
        </p:spPr>
      </p:pic>
      <p:sp>
        <p:nvSpPr>
          <p:cNvPr id="2" name="Title 1">
            <a:extLst>
              <a:ext uri="{FF2B5EF4-FFF2-40B4-BE49-F238E27FC236}">
                <a16:creationId xmlns:a16="http://schemas.microsoft.com/office/drawing/2014/main" xmlns="" id="{680823D3-AE52-4A3E-BB14-E80ED2CBCCD4}"/>
              </a:ext>
            </a:extLst>
          </p:cNvPr>
          <p:cNvSpPr>
            <a:spLocks noGrp="1"/>
          </p:cNvSpPr>
          <p:nvPr>
            <p:ph type="title"/>
          </p:nvPr>
        </p:nvSpPr>
        <p:spPr>
          <a:xfrm>
            <a:off x="646111" y="452718"/>
            <a:ext cx="9404723" cy="1400530"/>
          </a:xfrm>
        </p:spPr>
        <p:txBody>
          <a:bodyPr>
            <a:normAutofit/>
          </a:bodyPr>
          <a:lstStyle/>
          <a:p>
            <a:r>
              <a:rPr lang="en-US" dirty="0" smtClean="0"/>
              <a:t>Power Supply Installation</a:t>
            </a:r>
            <a:endParaRPr lang="en-US" dirty="0"/>
          </a:p>
        </p:txBody>
      </p:sp>
      <p:sp>
        <p:nvSpPr>
          <p:cNvPr id="9" name="Rectangle 8">
            <a:extLst>
              <a:ext uri="{FF2B5EF4-FFF2-40B4-BE49-F238E27FC236}">
                <a16:creationId xmlns:a16="http://schemas.microsoft.com/office/drawing/2014/main" xmlns="" id="{0D187C4E-14B9-4504-B200-5127823F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B54BFDEC-0C28-4B35-B716-E9F53A0A4CBF}"/>
              </a:ext>
            </a:extLst>
          </p:cNvPr>
          <p:cNvSpPr>
            <a:spLocks noGrp="1"/>
          </p:cNvSpPr>
          <p:nvPr>
            <p:ph idx="1"/>
          </p:nvPr>
        </p:nvSpPr>
        <p:spPr>
          <a:xfrm>
            <a:off x="1103312" y="2052918"/>
            <a:ext cx="8946541" cy="4195481"/>
          </a:xfrm>
        </p:spPr>
        <p:txBody>
          <a:bodyPr vert="horz" lIns="91440" tIns="45720" rIns="91440" bIns="45720" rtlCol="0">
            <a:normAutofit/>
          </a:bodyPr>
          <a:lstStyle/>
          <a:p>
            <a:r>
              <a:rPr lang="en-US" dirty="0" smtClean="0"/>
              <a:t>Some boxes have a power supply already installed, while others will require you to purchase the power supply separately and install it yourself. </a:t>
            </a:r>
          </a:p>
          <a:p>
            <a:r>
              <a:rPr lang="en-US" dirty="0" smtClean="0"/>
              <a:t>Make sure the power supply is installed in the correct orientation and that nothing obstructs the power supply fan. The power supply is usually attached at the top of the box. You can determine where the power supply should be installed by looking for a missing part on the back of the case. </a:t>
            </a:r>
          </a:p>
          <a:p>
            <a:r>
              <a:rPr lang="en-US" dirty="0" smtClean="0"/>
              <a:t>Then pull the wires out of the box and push the power supply until it is evenly spaced. Connect the power supply with the included screws.</a:t>
            </a:r>
            <a:endParaRPr lang="en-US" dirty="0"/>
          </a:p>
        </p:txBody>
      </p:sp>
    </p:spTree>
    <p:extLst>
      <p:ext uri="{BB962C8B-B14F-4D97-AF65-F5344CB8AC3E}">
        <p14:creationId xmlns="" xmlns:p14="http://schemas.microsoft.com/office/powerpoint/2010/main" val="205073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34FD1-F04D-44BC-99AE-C953C7AE0DE2}"/>
              </a:ext>
            </a:extLst>
          </p:cNvPr>
          <p:cNvSpPr>
            <a:spLocks noGrp="1"/>
          </p:cNvSpPr>
          <p:nvPr>
            <p:ph type="title"/>
          </p:nvPr>
        </p:nvSpPr>
        <p:spPr/>
        <p:txBody>
          <a:bodyPr/>
          <a:lstStyle/>
          <a:p>
            <a:r>
              <a:rPr lang="en-US" dirty="0" smtClean="0"/>
              <a:t/>
            </a:r>
            <a:br>
              <a:rPr lang="en-US" dirty="0" smtClean="0"/>
            </a:br>
            <a:r>
              <a:rPr lang="en-US" dirty="0" smtClean="0"/>
              <a:t>Cable connection</a:t>
            </a:r>
            <a:endParaRPr lang="en-US" dirty="0"/>
          </a:p>
        </p:txBody>
      </p:sp>
      <p:pic>
        <p:nvPicPr>
          <p:cNvPr id="12" name="Picture 12" descr="A hand holding a circuit board&#10;&#10;Description generated with very high confidence">
            <a:extLst>
              <a:ext uri="{FF2B5EF4-FFF2-40B4-BE49-F238E27FC236}">
                <a16:creationId xmlns:a16="http://schemas.microsoft.com/office/drawing/2014/main" xmlns="" id="{1CBC66C4-96F8-4CF2-A3F2-C8F5602E02F3}"/>
              </a:ext>
            </a:extLst>
          </p:cNvPr>
          <p:cNvPicPr>
            <a:picLocks noGrp="1" noChangeAspect="1"/>
          </p:cNvPicPr>
          <p:nvPr>
            <p:ph type="pic" idx="15"/>
          </p:nvPr>
        </p:nvPicPr>
        <p:blipFill rotWithShape="1">
          <a:blip r:embed="rId3" cstate="print"/>
          <a:srcRect t="11123" b="11123"/>
          <a:stretch/>
        </p:blipFill>
        <p:spPr>
          <a:xfrm>
            <a:off x="487210" y="2099632"/>
            <a:ext cx="2940050" cy="1524000"/>
          </a:xfrm>
          <a:prstGeom prst="rect">
            <a:avLst/>
          </a:prstGeom>
        </p:spPr>
      </p:pic>
      <p:sp>
        <p:nvSpPr>
          <p:cNvPr id="5" name="Text Placeholder 4">
            <a:extLst>
              <a:ext uri="{FF2B5EF4-FFF2-40B4-BE49-F238E27FC236}">
                <a16:creationId xmlns:a16="http://schemas.microsoft.com/office/drawing/2014/main" xmlns="" id="{43E8A45A-1C9D-41D5-A633-E219CC2FBB7E}"/>
              </a:ext>
            </a:extLst>
          </p:cNvPr>
          <p:cNvSpPr>
            <a:spLocks noGrp="1"/>
          </p:cNvSpPr>
          <p:nvPr>
            <p:ph type="body" sz="half" idx="18"/>
          </p:nvPr>
        </p:nvSpPr>
        <p:spPr>
          <a:xfrm>
            <a:off x="486621" y="4498707"/>
            <a:ext cx="2940639" cy="1235572"/>
          </a:xfrm>
        </p:spPr>
        <p:txBody>
          <a:bodyPr/>
          <a:lstStyle/>
          <a:p>
            <a:r>
              <a:rPr lang="en-US" sz="1800" dirty="0" smtClean="0"/>
              <a:t>Connect the blue USB 3.0 cable to the specified location.</a:t>
            </a:r>
            <a:endParaRPr lang="en-US" sz="1800" dirty="0">
              <a:latin typeface="Arial"/>
              <a:cs typeface="Arial"/>
            </a:endParaRPr>
          </a:p>
        </p:txBody>
      </p:sp>
      <p:pic>
        <p:nvPicPr>
          <p:cNvPr id="14" name="Picture 14" descr="A circuit board on a counter&#10;&#10;Description generated with high confidence">
            <a:extLst>
              <a:ext uri="{FF2B5EF4-FFF2-40B4-BE49-F238E27FC236}">
                <a16:creationId xmlns:a16="http://schemas.microsoft.com/office/drawing/2014/main" xmlns="" id="{559C28AF-4D5A-45F9-9633-B071972BC610}"/>
              </a:ext>
            </a:extLst>
          </p:cNvPr>
          <p:cNvPicPr>
            <a:picLocks noGrp="1" noChangeAspect="1"/>
          </p:cNvPicPr>
          <p:nvPr>
            <p:ph type="pic" idx="21"/>
          </p:nvPr>
        </p:nvPicPr>
        <p:blipFill rotWithShape="1">
          <a:blip r:embed="rId4" cstate="print"/>
          <a:srcRect t="10997" b="10997"/>
          <a:stretch/>
        </p:blipFill>
        <p:spPr>
          <a:xfrm>
            <a:off x="4008605" y="2099631"/>
            <a:ext cx="2930525" cy="1524000"/>
          </a:xfrm>
          <a:prstGeom prst="rect">
            <a:avLst/>
          </a:prstGeom>
        </p:spPr>
      </p:pic>
      <p:sp>
        <p:nvSpPr>
          <p:cNvPr id="8" name="Text Placeholder 7">
            <a:extLst>
              <a:ext uri="{FF2B5EF4-FFF2-40B4-BE49-F238E27FC236}">
                <a16:creationId xmlns:a16="http://schemas.microsoft.com/office/drawing/2014/main" xmlns="" id="{D663C702-D83E-4AA2-B95A-E76D9111B6DC}"/>
              </a:ext>
            </a:extLst>
          </p:cNvPr>
          <p:cNvSpPr>
            <a:spLocks noGrp="1"/>
          </p:cNvSpPr>
          <p:nvPr>
            <p:ph type="body" sz="half" idx="19"/>
          </p:nvPr>
        </p:nvSpPr>
        <p:spPr>
          <a:xfrm>
            <a:off x="4007253" y="4498706"/>
            <a:ext cx="2925226" cy="1235572"/>
          </a:xfrm>
        </p:spPr>
        <p:txBody>
          <a:bodyPr/>
          <a:lstStyle/>
          <a:p>
            <a:r>
              <a:rPr lang="en-US" sz="1800" dirty="0" smtClean="0"/>
              <a:t>Connect the HD audio cable to the indicated position.</a:t>
            </a:r>
            <a:endParaRPr lang="en-US" sz="1800" dirty="0">
              <a:latin typeface="Arial"/>
              <a:cs typeface="Arial"/>
            </a:endParaRPr>
          </a:p>
        </p:txBody>
      </p:sp>
      <p:pic>
        <p:nvPicPr>
          <p:cNvPr id="16" name="Picture 16" descr="A close up of a motorcycle&#10;&#10;Description generated with high confidence">
            <a:extLst>
              <a:ext uri="{FF2B5EF4-FFF2-40B4-BE49-F238E27FC236}">
                <a16:creationId xmlns:a16="http://schemas.microsoft.com/office/drawing/2014/main" xmlns="" id="{7D1B0C26-7A0C-471F-9079-61266EC305E5}"/>
              </a:ext>
            </a:extLst>
          </p:cNvPr>
          <p:cNvPicPr>
            <a:picLocks noGrp="1" noChangeAspect="1"/>
          </p:cNvPicPr>
          <p:nvPr>
            <p:ph type="pic" idx="22"/>
          </p:nvPr>
        </p:nvPicPr>
        <p:blipFill rotWithShape="1">
          <a:blip r:embed="rId5" cstate="print"/>
          <a:srcRect t="11018" b="11018"/>
          <a:stretch/>
        </p:blipFill>
        <p:spPr>
          <a:xfrm>
            <a:off x="7555604" y="2099632"/>
            <a:ext cx="2932113" cy="1524000"/>
          </a:xfrm>
          <a:prstGeom prst="rect">
            <a:avLst/>
          </a:prstGeom>
        </p:spPr>
      </p:pic>
      <p:sp>
        <p:nvSpPr>
          <p:cNvPr id="11" name="Text Placeholder 10">
            <a:extLst>
              <a:ext uri="{FF2B5EF4-FFF2-40B4-BE49-F238E27FC236}">
                <a16:creationId xmlns:a16="http://schemas.microsoft.com/office/drawing/2014/main" xmlns="" id="{8D6AE960-DDDF-4DEF-A438-F4F5C193D7DC}"/>
              </a:ext>
            </a:extLst>
          </p:cNvPr>
          <p:cNvSpPr>
            <a:spLocks noGrp="1"/>
          </p:cNvSpPr>
          <p:nvPr>
            <p:ph type="body" sz="half" idx="20"/>
          </p:nvPr>
        </p:nvSpPr>
        <p:spPr>
          <a:xfrm>
            <a:off x="7555481" y="4452799"/>
            <a:ext cx="4014219" cy="2046419"/>
          </a:xfrm>
        </p:spPr>
        <p:txBody>
          <a:bodyPr vert="horz" lIns="91440" tIns="45720" rIns="91440" bIns="45720" rtlCol="0" anchor="t">
            <a:noAutofit/>
          </a:bodyPr>
          <a:lstStyle/>
          <a:p>
            <a:r>
              <a:rPr lang="en-US" sz="1600" dirty="0" smtClean="0"/>
              <a:t>There will be some other cables for your motherboard. Refer to the booklet on how and where to connect them for your specific model.</a:t>
            </a:r>
            <a:endParaRPr lang="en-US" sz="1600" b="1" dirty="0">
              <a:latin typeface="Arial"/>
              <a:cs typeface="Arial"/>
            </a:endParaRPr>
          </a:p>
        </p:txBody>
      </p:sp>
    </p:spTree>
    <p:extLst>
      <p:ext uri="{BB962C8B-B14F-4D97-AF65-F5344CB8AC3E}">
        <p14:creationId xmlns="" xmlns:p14="http://schemas.microsoft.com/office/powerpoint/2010/main" val="195895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3A0BD-9B25-4EB8-A37E-33438FA0015D}"/>
              </a:ext>
            </a:extLst>
          </p:cNvPr>
          <p:cNvSpPr>
            <a:spLocks noGrp="1"/>
          </p:cNvSpPr>
          <p:nvPr>
            <p:ph type="title"/>
          </p:nvPr>
        </p:nvSpPr>
        <p:spPr/>
        <p:txBody>
          <a:bodyPr/>
          <a:lstStyle/>
          <a:p>
            <a:r>
              <a:rPr lang="en-US" dirty="0" smtClean="0"/>
              <a:t>Power supply connection</a:t>
            </a:r>
            <a:endParaRPr lang="en-US" dirty="0"/>
          </a:p>
        </p:txBody>
      </p:sp>
      <p:sp>
        <p:nvSpPr>
          <p:cNvPr id="3" name="Content Placeholder 2">
            <a:extLst>
              <a:ext uri="{FF2B5EF4-FFF2-40B4-BE49-F238E27FC236}">
                <a16:creationId xmlns:a16="http://schemas.microsoft.com/office/drawing/2014/main" xmlns="" id="{7CC7E950-1F83-4646-B973-4B784FECA7D0}"/>
              </a:ext>
            </a:extLst>
          </p:cNvPr>
          <p:cNvSpPr>
            <a:spLocks noGrp="1"/>
          </p:cNvSpPr>
          <p:nvPr>
            <p:ph idx="1"/>
          </p:nvPr>
        </p:nvSpPr>
        <p:spPr/>
        <p:txBody>
          <a:bodyPr vert="horz" lIns="91440" tIns="45720" rIns="91440" bIns="45720" rtlCol="0" anchor="t">
            <a:normAutofit/>
          </a:bodyPr>
          <a:lstStyle/>
          <a:p>
            <a:r>
              <a:rPr lang="en-US" dirty="0" smtClean="0"/>
              <a:t>Connect the power supply to all the necessary components. If you have not already connected the power supply to components that need power, make sure it is connected to the following locations: (Motherboard, Graphics Card, Hard Drives). </a:t>
            </a:r>
          </a:p>
          <a:p>
            <a:r>
              <a:rPr lang="en-US" dirty="0" smtClean="0"/>
              <a:t>There will be a 6 pin </a:t>
            </a:r>
            <a:r>
              <a:rPr lang="en-US" dirty="0" err="1" smtClean="0"/>
              <a:t>PCIe</a:t>
            </a:r>
            <a:r>
              <a:rPr lang="en-US" dirty="0" smtClean="0"/>
              <a:t> socket coming from the power supply. This empowers your graphics card. Some graphics cards need two (6pin + 2pin) but others may not. </a:t>
            </a:r>
          </a:p>
          <a:p>
            <a:r>
              <a:rPr lang="en-US" dirty="0" smtClean="0"/>
              <a:t>There will be ports at the top of the graphics card. You will connect an 8-pin to the motherboard processor and a 24-pin to the motherboard.</a:t>
            </a:r>
            <a:endParaRPr lang="en-US" dirty="0"/>
          </a:p>
        </p:txBody>
      </p:sp>
    </p:spTree>
    <p:extLst>
      <p:ext uri="{BB962C8B-B14F-4D97-AF65-F5344CB8AC3E}">
        <p14:creationId xmlns="" xmlns:p14="http://schemas.microsoft.com/office/powerpoint/2010/main" val="2471364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5428B-61D2-402E-96BC-E9896256F4C8}"/>
              </a:ext>
            </a:extLst>
          </p:cNvPr>
          <p:cNvSpPr>
            <a:spLocks noGrp="1"/>
          </p:cNvSpPr>
          <p:nvPr>
            <p:ph type="title"/>
          </p:nvPr>
        </p:nvSpPr>
        <p:spPr>
          <a:xfrm>
            <a:off x="646111" y="452718"/>
            <a:ext cx="10123489" cy="1400530"/>
          </a:xfrm>
        </p:spPr>
        <p:txBody>
          <a:bodyPr/>
          <a:lstStyle/>
          <a:p>
            <a:r>
              <a:rPr lang="en-US" dirty="0" smtClean="0"/>
              <a:t>Connections with HDD and CPU fans</a:t>
            </a:r>
            <a:endParaRPr lang="en-US" dirty="0"/>
          </a:p>
        </p:txBody>
      </p:sp>
      <p:pic>
        <p:nvPicPr>
          <p:cNvPr id="4" name="Picture 4" descr="A hand holding a cellphone&#10;&#10;Description generated with high confidence">
            <a:extLst>
              <a:ext uri="{FF2B5EF4-FFF2-40B4-BE49-F238E27FC236}">
                <a16:creationId xmlns:a16="http://schemas.microsoft.com/office/drawing/2014/main" xmlns="" id="{39BE5CF2-40BA-4712-BF68-213A1344D758}"/>
              </a:ext>
            </a:extLst>
          </p:cNvPr>
          <p:cNvPicPr>
            <a:picLocks noGrp="1" noChangeAspect="1"/>
          </p:cNvPicPr>
          <p:nvPr>
            <p:ph idx="1"/>
          </p:nvPr>
        </p:nvPicPr>
        <p:blipFill>
          <a:blip r:embed="rId3" cstate="print"/>
          <a:stretch>
            <a:fillRect/>
          </a:stretch>
        </p:blipFill>
        <p:spPr>
          <a:xfrm>
            <a:off x="3202659" y="4442148"/>
            <a:ext cx="2745155" cy="1839792"/>
          </a:xfrm>
          <a:prstGeom prst="rect">
            <a:avLst/>
          </a:prstGeom>
        </p:spPr>
      </p:pic>
      <p:pic>
        <p:nvPicPr>
          <p:cNvPr id="6" name="Picture 6" descr="A picture containing indoor, person, small, holding&#10;&#10;Description generated with very high confidence">
            <a:extLst>
              <a:ext uri="{FF2B5EF4-FFF2-40B4-BE49-F238E27FC236}">
                <a16:creationId xmlns:a16="http://schemas.microsoft.com/office/drawing/2014/main" xmlns="" id="{EB23C751-3473-486C-AE44-B022D5AEE79F}"/>
              </a:ext>
            </a:extLst>
          </p:cNvPr>
          <p:cNvPicPr>
            <a:picLocks noChangeAspect="1"/>
          </p:cNvPicPr>
          <p:nvPr/>
        </p:nvPicPr>
        <p:blipFill>
          <a:blip r:embed="rId4" cstate="print"/>
          <a:stretch>
            <a:fillRect/>
          </a:stretch>
        </p:blipFill>
        <p:spPr>
          <a:xfrm>
            <a:off x="250093" y="4439138"/>
            <a:ext cx="2743200" cy="1828800"/>
          </a:xfrm>
          <a:prstGeom prst="rect">
            <a:avLst/>
          </a:prstGeom>
        </p:spPr>
      </p:pic>
      <p:sp>
        <p:nvSpPr>
          <p:cNvPr id="8" name="TextBox 7">
            <a:extLst>
              <a:ext uri="{FF2B5EF4-FFF2-40B4-BE49-F238E27FC236}">
                <a16:creationId xmlns:a16="http://schemas.microsoft.com/office/drawing/2014/main" xmlns="" id="{0F046608-F89A-484D-A6DD-9423508329D2}"/>
              </a:ext>
            </a:extLst>
          </p:cNvPr>
          <p:cNvSpPr txBox="1"/>
          <p:nvPr/>
        </p:nvSpPr>
        <p:spPr>
          <a:xfrm>
            <a:off x="228600" y="1471152"/>
            <a:ext cx="3739191"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t>Connect this cable to the hard drive and then connect the </a:t>
            </a:r>
            <a:r>
              <a:rPr lang="en-US" dirty="0" err="1" smtClean="0"/>
              <a:t>sata</a:t>
            </a:r>
            <a:r>
              <a:rPr lang="en-US" dirty="0" smtClean="0"/>
              <a:t> cable.</a:t>
            </a:r>
            <a:endParaRPr lang="en-US" dirty="0"/>
          </a:p>
        </p:txBody>
      </p:sp>
      <p:pic>
        <p:nvPicPr>
          <p:cNvPr id="10" name="Picture 10" descr="A picture containing person, indoor, holding&#10;&#10;Description generated with very high confidence">
            <a:extLst>
              <a:ext uri="{FF2B5EF4-FFF2-40B4-BE49-F238E27FC236}">
                <a16:creationId xmlns:a16="http://schemas.microsoft.com/office/drawing/2014/main" xmlns="" id="{990F5DA0-8C11-441C-8D16-10B8C2226547}"/>
              </a:ext>
            </a:extLst>
          </p:cNvPr>
          <p:cNvPicPr>
            <a:picLocks noChangeAspect="1"/>
          </p:cNvPicPr>
          <p:nvPr/>
        </p:nvPicPr>
        <p:blipFill>
          <a:blip r:embed="rId5" cstate="print"/>
          <a:stretch>
            <a:fillRect/>
          </a:stretch>
        </p:blipFill>
        <p:spPr>
          <a:xfrm>
            <a:off x="6609861" y="4439138"/>
            <a:ext cx="2743200" cy="1828800"/>
          </a:xfrm>
          <a:prstGeom prst="rect">
            <a:avLst/>
          </a:prstGeom>
        </p:spPr>
      </p:pic>
      <p:pic>
        <p:nvPicPr>
          <p:cNvPr id="12" name="Picture 12" descr="A circuit board&#10;&#10;Description generated with very high confidence">
            <a:extLst>
              <a:ext uri="{FF2B5EF4-FFF2-40B4-BE49-F238E27FC236}">
                <a16:creationId xmlns:a16="http://schemas.microsoft.com/office/drawing/2014/main" xmlns="" id="{C339E89C-112E-4D7E-96D0-B80225EA2FAA}"/>
              </a:ext>
            </a:extLst>
          </p:cNvPr>
          <p:cNvPicPr>
            <a:picLocks noChangeAspect="1"/>
          </p:cNvPicPr>
          <p:nvPr/>
        </p:nvPicPr>
        <p:blipFill>
          <a:blip r:embed="rId6" cstate="print"/>
          <a:stretch>
            <a:fillRect/>
          </a:stretch>
        </p:blipFill>
        <p:spPr>
          <a:xfrm>
            <a:off x="9482015" y="4582013"/>
            <a:ext cx="2743200" cy="1543050"/>
          </a:xfrm>
          <a:prstGeom prst="rect">
            <a:avLst/>
          </a:prstGeom>
        </p:spPr>
      </p:pic>
      <p:sp>
        <p:nvSpPr>
          <p:cNvPr id="5" name="TextBox 4">
            <a:extLst>
              <a:ext uri="{FF2B5EF4-FFF2-40B4-BE49-F238E27FC236}">
                <a16:creationId xmlns:a16="http://schemas.microsoft.com/office/drawing/2014/main" xmlns="" id="{BC2CCBD7-780A-4B9A-A18A-B81E9DC90CEB}"/>
              </a:ext>
            </a:extLst>
          </p:cNvPr>
          <p:cNvSpPr txBox="1"/>
          <p:nvPr/>
        </p:nvSpPr>
        <p:spPr>
          <a:xfrm>
            <a:off x="8139667" y="1172951"/>
            <a:ext cx="3772933"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t>Now connect the processor lights and </a:t>
            </a:r>
            <a:r>
              <a:rPr lang="en-US" dirty="0" err="1" smtClean="0"/>
              <a:t>heatsink</a:t>
            </a:r>
            <a:r>
              <a:rPr lang="en-US" dirty="0" smtClean="0"/>
              <a:t> (on the motherboard it indicates what kind of connection each socket has, i.e. 3 or 4pin).</a:t>
            </a:r>
            <a:endParaRPr lang="en-US" dirty="0"/>
          </a:p>
          <a:p>
            <a:endParaRPr lang="en-US" dirty="0"/>
          </a:p>
          <a:p>
            <a:endParaRPr lang="en-US" dirty="0"/>
          </a:p>
          <a:p>
            <a:endParaRPr lang="en-US" dirty="0"/>
          </a:p>
          <a:p>
            <a:pPr algn="l"/>
            <a:endParaRPr lang="en-US" dirty="0"/>
          </a:p>
        </p:txBody>
      </p:sp>
    </p:spTree>
    <p:extLst>
      <p:ext uri="{BB962C8B-B14F-4D97-AF65-F5344CB8AC3E}">
        <p14:creationId xmlns="" xmlns:p14="http://schemas.microsoft.com/office/powerpoint/2010/main" val="404530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4ED13-0A2A-469C-8ABA-61807E500A48}"/>
              </a:ext>
            </a:extLst>
          </p:cNvPr>
          <p:cNvSpPr>
            <a:spLocks noGrp="1"/>
          </p:cNvSpPr>
          <p:nvPr>
            <p:ph type="title"/>
          </p:nvPr>
        </p:nvSpPr>
        <p:spPr>
          <a:xfrm>
            <a:off x="650669" y="629266"/>
            <a:ext cx="3330328" cy="1641986"/>
          </a:xfrm>
        </p:spPr>
        <p:txBody>
          <a:bodyPr>
            <a:normAutofit/>
          </a:bodyPr>
          <a:lstStyle/>
          <a:p>
            <a:pPr>
              <a:lnSpc>
                <a:spcPct val="90000"/>
              </a:lnSpc>
            </a:pPr>
            <a:r>
              <a:rPr lang="en-US" sz="3600"/>
              <a:t> Cable Management</a:t>
            </a:r>
          </a:p>
        </p:txBody>
      </p:sp>
      <p:pic>
        <p:nvPicPr>
          <p:cNvPr id="6" name="Picture 6" descr="A stereo on a table&#10;&#10;Description generated with high confidence">
            <a:extLst>
              <a:ext uri="{FF2B5EF4-FFF2-40B4-BE49-F238E27FC236}">
                <a16:creationId xmlns:a16="http://schemas.microsoft.com/office/drawing/2014/main" xmlns="" id="{A68A782E-0871-4EE8-853A-A903530FFA2E}"/>
              </a:ext>
            </a:extLst>
          </p:cNvPr>
          <p:cNvPicPr>
            <a:picLocks noChangeAspect="1"/>
          </p:cNvPicPr>
          <p:nvPr/>
        </p:nvPicPr>
        <p:blipFill rotWithShape="1">
          <a:blip r:embed="rId3" cstate="print"/>
          <a:srcRect l="1301" r="24841" b="2"/>
          <a:stretch/>
        </p:blipFill>
        <p:spPr>
          <a:xfrm>
            <a:off x="4634680" y="10"/>
            <a:ext cx="7560130" cy="6857990"/>
          </a:xfrm>
          <a:prstGeom prst="rect">
            <a:avLst/>
          </a:prstGeom>
        </p:spPr>
      </p:pic>
      <p:sp>
        <p:nvSpPr>
          <p:cNvPr id="18" name="Rectangle 17">
            <a:extLst>
              <a:ext uri="{FF2B5EF4-FFF2-40B4-BE49-F238E27FC236}">
                <a16:creationId xmlns:a16="http://schemas.microsoft.com/office/drawing/2014/main" xmlns=""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98EDF25D-0100-4DD0-9AE3-07E09C9E986E}"/>
              </a:ext>
            </a:extLst>
          </p:cNvPr>
          <p:cNvSpPr>
            <a:spLocks noGrp="1"/>
          </p:cNvSpPr>
          <p:nvPr>
            <p:ph idx="1"/>
          </p:nvPr>
        </p:nvSpPr>
        <p:spPr>
          <a:xfrm>
            <a:off x="650669" y="1892300"/>
            <a:ext cx="3330328" cy="4356099"/>
          </a:xfrm>
        </p:spPr>
        <p:txBody>
          <a:bodyPr vert="horz" lIns="91440" tIns="45720" rIns="91440" bIns="45720" rtlCol="0" anchor="t">
            <a:noAutofit/>
          </a:bodyPr>
          <a:lstStyle/>
          <a:p>
            <a:pPr>
              <a:lnSpc>
                <a:spcPct val="90000"/>
              </a:lnSpc>
            </a:pPr>
            <a:r>
              <a:rPr lang="en-US" sz="1600" dirty="0" smtClean="0"/>
              <a:t>Before the completion you can tidy your cables, but it also depends on what box you have. Cable Management gives a better appearance and better air flow.</a:t>
            </a:r>
          </a:p>
          <a:p>
            <a:pPr>
              <a:lnSpc>
                <a:spcPct val="90000"/>
              </a:lnSpc>
            </a:pPr>
            <a:r>
              <a:rPr lang="en-US" sz="1600" dirty="0" smtClean="0"/>
              <a:t>This process is a bit difficult and takes a lot of time but it is worth it. If you have a box with a window on the side and you want it to look nice visually, I would recommend it, but if you get a "closed" box, </a:t>
            </a:r>
            <a:r>
              <a:rPr lang="en-US" sz="1600" dirty="0" err="1" smtClean="0"/>
              <a:t>ie</a:t>
            </a:r>
            <a:r>
              <a:rPr lang="en-US" sz="1600" dirty="0" smtClean="0"/>
              <a:t> without a window, it may not be worth spending too much time on this.</a:t>
            </a:r>
            <a:endParaRPr lang="en-US" sz="1600" dirty="0"/>
          </a:p>
        </p:txBody>
      </p:sp>
    </p:spTree>
    <p:extLst>
      <p:ext uri="{BB962C8B-B14F-4D97-AF65-F5344CB8AC3E}">
        <p14:creationId xmlns="" xmlns:p14="http://schemas.microsoft.com/office/powerpoint/2010/main" val="100564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xmlns="" id="{549AE812-B834-4299-8EE8-E123EAEAA76B}"/>
              </a:ext>
            </a:extLst>
          </p:cNvPr>
          <p:cNvPicPr>
            <a:picLocks noChangeAspect="1"/>
          </p:cNvPicPr>
          <p:nvPr/>
        </p:nvPicPr>
        <p:blipFill rotWithShape="1">
          <a:blip r:embed="rId2" cstate="print">
            <a:alphaModFix amt="25000"/>
            <a:grayscl/>
          </a:blip>
          <a:srcRect t="4833" b="10897"/>
          <a:stretch/>
        </p:blipFill>
        <p:spPr>
          <a:xfrm>
            <a:off x="20" y="-1"/>
            <a:ext cx="12191980" cy="6858000"/>
          </a:xfrm>
          <a:prstGeom prst="rect">
            <a:avLst/>
          </a:prstGeom>
        </p:spPr>
      </p:pic>
      <p:sp>
        <p:nvSpPr>
          <p:cNvPr id="2" name="Title 1">
            <a:extLst>
              <a:ext uri="{FF2B5EF4-FFF2-40B4-BE49-F238E27FC236}">
                <a16:creationId xmlns:a16="http://schemas.microsoft.com/office/drawing/2014/main" xmlns="" id="{E52F45FE-A599-40F7-ACC3-A48E3447375C}"/>
              </a:ext>
            </a:extLst>
          </p:cNvPr>
          <p:cNvSpPr>
            <a:spLocks noGrp="1"/>
          </p:cNvSpPr>
          <p:nvPr>
            <p:ph type="title"/>
          </p:nvPr>
        </p:nvSpPr>
        <p:spPr>
          <a:xfrm>
            <a:off x="646111" y="452718"/>
            <a:ext cx="9404723" cy="1400530"/>
          </a:xfrm>
        </p:spPr>
        <p:txBody>
          <a:bodyPr>
            <a:normAutofit/>
          </a:bodyPr>
          <a:lstStyle/>
          <a:p>
            <a:r>
              <a:rPr lang="en-US" dirty="0" smtClean="0"/>
              <a:t/>
            </a:r>
            <a:br>
              <a:rPr lang="en-US" dirty="0" smtClean="0"/>
            </a:br>
            <a:r>
              <a:rPr lang="en-US" dirty="0" smtClean="0"/>
              <a:t> Completion of Construction</a:t>
            </a:r>
            <a:endParaRPr lang="en-US" dirty="0"/>
          </a:p>
        </p:txBody>
      </p:sp>
      <p:sp>
        <p:nvSpPr>
          <p:cNvPr id="14" name="Rectangle 13">
            <a:extLst>
              <a:ext uri="{FF2B5EF4-FFF2-40B4-BE49-F238E27FC236}">
                <a16:creationId xmlns:a16="http://schemas.microsoft.com/office/drawing/2014/main" xmlns="" id="{0D187C4E-14B9-4504-B200-5127823F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Content Placeholder 10">
            <a:extLst>
              <a:ext uri="{FF2B5EF4-FFF2-40B4-BE49-F238E27FC236}">
                <a16:creationId xmlns:a16="http://schemas.microsoft.com/office/drawing/2014/main" xmlns="" id="{6366DBAE-B46D-497A-9B34-51A5BE20536B}"/>
              </a:ext>
            </a:extLst>
          </p:cNvPr>
          <p:cNvSpPr>
            <a:spLocks noGrp="1"/>
          </p:cNvSpPr>
          <p:nvPr>
            <p:ph idx="1"/>
          </p:nvPr>
        </p:nvSpPr>
        <p:spPr>
          <a:xfrm>
            <a:off x="1103312" y="2052918"/>
            <a:ext cx="8946541" cy="4195481"/>
          </a:xfrm>
        </p:spPr>
        <p:txBody>
          <a:bodyPr vert="horz" lIns="91440" tIns="45720" rIns="91440" bIns="45720" rtlCol="0" anchor="t">
            <a:normAutofit/>
          </a:bodyPr>
          <a:lstStyle/>
          <a:p>
            <a:r>
              <a:rPr lang="en-US" dirty="0" smtClean="0"/>
              <a:t>Once you have installed and connected the various internal electronic components of your computer all you have to do is make sure that none of the cables are obstructing the power supply. </a:t>
            </a:r>
          </a:p>
          <a:p>
            <a:r>
              <a:rPr lang="en-US" dirty="0" smtClean="0"/>
              <a:t>Now close the box and plug the power cord into the socket and press the power switch to “on”. </a:t>
            </a:r>
          </a:p>
          <a:p>
            <a:r>
              <a:rPr lang="en-US" dirty="0" smtClean="0"/>
              <a:t>Press the power button on the box and (hopefully) your computer will turn on. </a:t>
            </a:r>
          </a:p>
          <a:p>
            <a:r>
              <a:rPr lang="en-US" dirty="0" smtClean="0"/>
              <a:t>If you have succeeded, you will still need to install the operating system (Windows OS) and drivers. But if the computer does not turn on, check if you forgot something or if a cable is not connected.</a:t>
            </a:r>
            <a:endParaRPr lang="en-US" dirty="0"/>
          </a:p>
        </p:txBody>
      </p:sp>
    </p:spTree>
    <p:extLst>
      <p:ext uri="{BB962C8B-B14F-4D97-AF65-F5344CB8AC3E}">
        <p14:creationId xmlns="" xmlns:p14="http://schemas.microsoft.com/office/powerpoint/2010/main" val="207573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sp>
        <p:nvSpPr>
          <p:cNvPr id="12" name="Oval 11">
            <a:extLst>
              <a:ext uri="{FF2B5EF4-FFF2-40B4-BE49-F238E27FC236}">
                <a16:creationId xmlns:a16="http://schemas.microsoft.com/office/drawing/2014/main" xmlns=""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xmlns=""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xmlns=""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C5C5FB8A-B2B7-4B01-99A2-A1AA74EC22B1}"/>
              </a:ext>
            </a:extLst>
          </p:cNvPr>
          <p:cNvSpPr>
            <a:spLocks noGrp="1"/>
          </p:cNvSpPr>
          <p:nvPr>
            <p:ph type="title"/>
          </p:nvPr>
        </p:nvSpPr>
        <p:spPr>
          <a:xfrm>
            <a:off x="646111" y="452718"/>
            <a:ext cx="9404723" cy="995082"/>
          </a:xfrm>
        </p:spPr>
        <p:txBody>
          <a:bodyPr vert="horz" lIns="91440" tIns="45720" rIns="91440" bIns="45720" rtlCol="0" anchor="t">
            <a:normAutofit fontScale="90000"/>
          </a:bodyPr>
          <a:lstStyle/>
          <a:p>
            <a:r>
              <a:rPr lang="en-US" sz="4200" dirty="0" smtClean="0"/>
              <a:t>Bibliography</a:t>
            </a:r>
            <a:r>
              <a:rPr lang="en-US" sz="4200" b="0" i="0" kern="1200" dirty="0">
                <a:solidFill>
                  <a:schemeClr val="tx2"/>
                </a:solidFill>
                <a:latin typeface="+mj-lt"/>
                <a:ea typeface="+mj-ea"/>
                <a:cs typeface="+mj-cs"/>
              </a:rPr>
              <a:t/>
            </a:r>
            <a:br>
              <a:rPr lang="en-US" sz="4200" b="0" i="0" kern="1200" dirty="0">
                <a:solidFill>
                  <a:schemeClr val="tx2"/>
                </a:solidFill>
                <a:latin typeface="+mj-lt"/>
                <a:ea typeface="+mj-ea"/>
                <a:cs typeface="+mj-cs"/>
              </a:rPr>
            </a:br>
            <a:endParaRPr lang="en-US" sz="4200" b="0" i="0" kern="120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xmlns="" id="{A596B1E5-F282-453D-8553-5008A462D60B}"/>
              </a:ext>
            </a:extLst>
          </p:cNvPr>
          <p:cNvSpPr>
            <a:spLocks noGrp="1"/>
          </p:cNvSpPr>
          <p:nvPr>
            <p:ph type="body" idx="1"/>
          </p:nvPr>
        </p:nvSpPr>
        <p:spPr>
          <a:xfrm>
            <a:off x="1090612" y="1659218"/>
            <a:ext cx="8946541" cy="4195481"/>
          </a:xfrm>
        </p:spPr>
        <p:txBody>
          <a:bodyPr vert="horz" lIns="91440" tIns="45720" rIns="91440" bIns="45720" rtlCol="0">
            <a:normAutofit fontScale="85000" lnSpcReduction="10000"/>
          </a:bodyPr>
          <a:lstStyle/>
          <a:p>
            <a:pPr>
              <a:buFont typeface="Wingdings 3" charset="2"/>
              <a:buChar char=""/>
            </a:pPr>
            <a:r>
              <a:rPr lang="en-US" dirty="0" smtClean="0">
                <a:solidFill>
                  <a:srgbClr val="8AD0D6"/>
                </a:solidFill>
                <a:hlinkClick r:id="rId6"/>
              </a:rPr>
              <a:t>http://i.imgur.com/9h6YW.jpg</a:t>
            </a:r>
          </a:p>
          <a:p>
            <a:pPr>
              <a:buFont typeface="Wingdings 3" charset="2"/>
              <a:buChar char=""/>
            </a:pPr>
            <a:r>
              <a:rPr lang="en-US" dirty="0" smtClean="0">
                <a:solidFill>
                  <a:srgbClr val="8AD0D6"/>
                </a:solidFill>
                <a:hlinkClick r:id="rId7"/>
              </a:rPr>
              <a:t>https://cdn.instructables.com/FZV/QWLU/IVA4UQM6/FZVQWLUIVA4UQM6.LARGE.jpg</a:t>
            </a:r>
          </a:p>
          <a:p>
            <a:pPr>
              <a:buFont typeface="Wingdings 3" charset="2"/>
              <a:buChar char=""/>
            </a:pPr>
            <a:r>
              <a:rPr lang="en-US" dirty="0" smtClean="0">
                <a:solidFill>
                  <a:srgbClr val="8AD0D6"/>
                </a:solidFill>
                <a:hlinkClick r:id="rId8"/>
              </a:rPr>
              <a:t>https://cdn.instructables.com/F3Z/MFG6/HH2VNUSQ/F3ZMFG6HH2VNUSQ.LARGE.jpg?auto=webp&amp;crop=3:2</a:t>
            </a:r>
          </a:p>
          <a:p>
            <a:pPr>
              <a:buFont typeface="Wingdings 3" charset="2"/>
              <a:buChar char=""/>
            </a:pPr>
            <a:r>
              <a:rPr lang="en-US" dirty="0" smtClean="0">
                <a:solidFill>
                  <a:srgbClr val="8AD0D6"/>
                </a:solidFill>
                <a:hlinkClick r:id="rId9"/>
              </a:rPr>
              <a:t>https://forum.nextinpact.com/applications/core/interface/imageproxy/imageproxy.php?img=https://i11.servimg.com/u/f11/18/96/85/87/amd-ry10.jpg&amp;key=1973a3e2f6b6619f345a86aaceef9599deaa2f80aa309caffa90c3d3b8d4787b</a:t>
            </a:r>
          </a:p>
          <a:p>
            <a:pPr>
              <a:buFont typeface="Wingdings 3" charset="2"/>
              <a:buChar char=""/>
            </a:pPr>
            <a:r>
              <a:rPr lang="en-US" dirty="0" smtClean="0">
                <a:solidFill>
                  <a:srgbClr val="8AD0D6"/>
                </a:solidFill>
                <a:hlinkClick r:id="rId10"/>
              </a:rPr>
              <a:t>https://i.ytimg.com/vi/mAtBalSfe8Y/maxresdefault.jpg</a:t>
            </a:r>
          </a:p>
          <a:p>
            <a:pPr>
              <a:buFont typeface="Wingdings 3" charset="2"/>
              <a:buChar char=""/>
            </a:pPr>
            <a:r>
              <a:rPr lang="en-US" dirty="0" smtClean="0">
                <a:solidFill>
                  <a:srgbClr val="8AD0D6"/>
                </a:solidFill>
                <a:hlinkClick r:id="rId11"/>
              </a:rPr>
              <a:t>https://www.instructables.com/id/Build-a-Gaming-Computer/</a:t>
            </a:r>
            <a:endParaRPr lang="en-US" dirty="0" smtClean="0">
              <a:solidFill>
                <a:srgbClr val="FFFFFF"/>
              </a:solidFill>
            </a:endParaRPr>
          </a:p>
          <a:p>
            <a:pPr>
              <a:buFont typeface="Wingdings 3" charset="2"/>
              <a:buChar char=""/>
            </a:pPr>
            <a:r>
              <a:rPr lang="en-US" dirty="0" smtClean="0">
                <a:solidFill>
                  <a:srgbClr val="8AD0D6"/>
                </a:solidFill>
                <a:hlinkClick r:id="rId12"/>
              </a:rPr>
              <a:t>https</a:t>
            </a:r>
            <a:r>
              <a:rPr lang="en-US" dirty="0">
                <a:solidFill>
                  <a:srgbClr val="8AD0D6"/>
                </a:solidFill>
                <a:hlinkClick r:id="rId12"/>
              </a:rPr>
              <a:t>://</a:t>
            </a:r>
            <a:r>
              <a:rPr lang="en-US" dirty="0" smtClean="0">
                <a:solidFill>
                  <a:srgbClr val="8AD0D6"/>
                </a:solidFill>
                <a:hlinkClick r:id="rId12"/>
              </a:rPr>
              <a:t>zonait.ro/wp-content/uploads/2017/02/RYZEN_1080-Wallpaper.jpg</a:t>
            </a:r>
            <a:endParaRPr lang="en-US" dirty="0" smtClean="0">
              <a:solidFill>
                <a:srgbClr val="8AD0D6"/>
              </a:solidFill>
            </a:endParaRPr>
          </a:p>
          <a:p>
            <a:pPr>
              <a:buFont typeface="Wingdings 3" charset="2"/>
              <a:buChar char=""/>
            </a:pPr>
            <a:r>
              <a:rPr lang="en-US" dirty="0" smtClean="0">
                <a:solidFill>
                  <a:srgbClr val="8AD0D6"/>
                </a:solidFill>
                <a:hlinkClick r:id="rId13"/>
              </a:rPr>
              <a:t>http://www.pcstats.com/articleimages/201311/install2011_8757.jpg</a:t>
            </a:r>
            <a:endParaRPr lang="en-US" dirty="0" smtClean="0">
              <a:solidFill>
                <a:srgbClr val="8AD0D6"/>
              </a:solidFill>
            </a:endParaRPr>
          </a:p>
          <a:p>
            <a:endParaRPr lang="en-US" dirty="0" smtClean="0">
              <a:solidFill>
                <a:srgbClr val="8AD0D6"/>
              </a:solidFill>
            </a:endParaRPr>
          </a:p>
          <a:p>
            <a:endParaRPr lang="en-US" dirty="0">
              <a:solidFill>
                <a:srgbClr val="8AD0D6"/>
              </a:solidFill>
            </a:endParaRPr>
          </a:p>
          <a:p>
            <a:pPr>
              <a:buFont typeface="Wingdings 3" charset="2"/>
              <a:buChar char=""/>
            </a:pPr>
            <a:endParaRPr lang="en-US" dirty="0">
              <a:solidFill>
                <a:srgbClr val="8AD0D6"/>
              </a:solidFill>
            </a:endParaRPr>
          </a:p>
        </p:txBody>
      </p:sp>
      <p:sp>
        <p:nvSpPr>
          <p:cNvPr id="4" name="TextBox 3">
            <a:extLst>
              <a:ext uri="{FF2B5EF4-FFF2-40B4-BE49-F238E27FC236}">
                <a16:creationId xmlns:a16="http://schemas.microsoft.com/office/drawing/2014/main" xmlns="" id="{0D57103D-318B-4B11-A02A-97807D9EAD2C}"/>
              </a:ext>
            </a:extLst>
          </p:cNvPr>
          <p:cNvSpPr txBox="1"/>
          <p:nvPr/>
        </p:nvSpPr>
        <p:spPr>
          <a:xfrm>
            <a:off x="9668741" y="654280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knousis23@gmail.com</a:t>
            </a:r>
            <a:endParaRPr lang="en-US" dirty="0"/>
          </a:p>
        </p:txBody>
      </p:sp>
    </p:spTree>
    <p:extLst>
      <p:ext uri="{BB962C8B-B14F-4D97-AF65-F5344CB8AC3E}">
        <p14:creationId xmlns="" xmlns:p14="http://schemas.microsoft.com/office/powerpoint/2010/main" val="56163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37017-93EA-4439-B171-663E4F80CDF9}"/>
              </a:ext>
            </a:extLst>
          </p:cNvPr>
          <p:cNvSpPr>
            <a:spLocks noGrp="1"/>
          </p:cNvSpPr>
          <p:nvPr>
            <p:ph type="title"/>
          </p:nvPr>
        </p:nvSpPr>
        <p:spPr/>
        <p:txBody>
          <a:bodyPr/>
          <a:lstStyle/>
          <a:p>
            <a:r>
              <a:rPr lang="en-US" dirty="0" smtClean="0"/>
              <a:t>Create a budget</a:t>
            </a:r>
            <a:endParaRPr lang="en-US" dirty="0"/>
          </a:p>
        </p:txBody>
      </p:sp>
      <p:sp>
        <p:nvSpPr>
          <p:cNvPr id="3" name="Content Placeholder 2">
            <a:extLst>
              <a:ext uri="{FF2B5EF4-FFF2-40B4-BE49-F238E27FC236}">
                <a16:creationId xmlns:a16="http://schemas.microsoft.com/office/drawing/2014/main" xmlns="" id="{C54C86E2-8426-453B-8B94-5FDC46FC9A40}"/>
              </a:ext>
            </a:extLst>
          </p:cNvPr>
          <p:cNvSpPr>
            <a:spLocks noGrp="1"/>
          </p:cNvSpPr>
          <p:nvPr>
            <p:ph idx="1"/>
          </p:nvPr>
        </p:nvSpPr>
        <p:spPr/>
        <p:txBody>
          <a:bodyPr vert="horz" lIns="91440" tIns="45720" rIns="91440" bIns="45720" rtlCol="0" anchor="t">
            <a:normAutofit/>
          </a:bodyPr>
          <a:lstStyle/>
          <a:p>
            <a:r>
              <a:rPr lang="en-US" dirty="0" smtClean="0"/>
              <a:t>It is very easy to start buying attractive pieces without thinking about your budget, until you realize that you are out of money and do not have all the necessary components to “build” your computer.</a:t>
            </a:r>
          </a:p>
          <a:p>
            <a:r>
              <a:rPr lang="en-US" dirty="0" smtClean="0"/>
              <a:t>Set a limit (</a:t>
            </a:r>
            <a:r>
              <a:rPr lang="en-US" dirty="0" err="1" smtClean="0"/>
              <a:t>eg</a:t>
            </a:r>
            <a:r>
              <a:rPr lang="en-US" dirty="0" smtClean="0"/>
              <a:t> between € 300 and € 400) and try to stay within it (The amount depends on the kind of use of your computer).</a:t>
            </a:r>
          </a:p>
          <a:p>
            <a:r>
              <a:rPr lang="en-US" dirty="0" smtClean="0"/>
              <a:t>Common sense should also guide your purchases. For example, if your budget for the processor (CPU) is € 100, but there is a nicer, better, newer model at a discount price at your tech store, let’s say from € 200 it’s down to € 120, spending an extra € 20 is probably a better long-term investment.</a:t>
            </a:r>
            <a:endParaRPr lang="en-US" dirty="0"/>
          </a:p>
        </p:txBody>
      </p:sp>
    </p:spTree>
    <p:extLst>
      <p:ext uri="{BB962C8B-B14F-4D97-AF65-F5344CB8AC3E}">
        <p14:creationId xmlns="" xmlns:p14="http://schemas.microsoft.com/office/powerpoint/2010/main" val="201331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37" name="Picture 36">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45" name="Rectangle 44">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E6763222-9B2C-4DF2-BAF2-6B5A7106D736}"/>
              </a:ext>
            </a:extLst>
          </p:cNvPr>
          <p:cNvSpPr>
            <a:spLocks noGrp="1"/>
          </p:cNvSpPr>
          <p:nvPr>
            <p:ph type="title"/>
          </p:nvPr>
        </p:nvSpPr>
        <p:spPr>
          <a:xfrm>
            <a:off x="-54456" y="4036"/>
            <a:ext cx="5820256" cy="2142264"/>
          </a:xfrm>
        </p:spPr>
        <p:txBody>
          <a:bodyPr vert="horz" lIns="91440" tIns="45720" rIns="91440" bIns="45720" rtlCol="0" anchor="t">
            <a:noAutofit/>
          </a:bodyPr>
          <a:lstStyle/>
          <a:p>
            <a:r>
              <a:rPr lang="en-US" sz="3200" dirty="0" smtClean="0"/>
              <a:t>Find out which accessories to buy. No matter how expensive your computer is, you will need the following information for your project:</a:t>
            </a:r>
            <a:endParaRPr lang="en-US" sz="3200" dirty="0"/>
          </a:p>
        </p:txBody>
      </p:sp>
      <p:pic>
        <p:nvPicPr>
          <p:cNvPr id="5" name="Picture 5" descr="A close up of a logo&#10;&#10;Description generated with high confidence">
            <a:extLst>
              <a:ext uri="{FF2B5EF4-FFF2-40B4-BE49-F238E27FC236}">
                <a16:creationId xmlns:a16="http://schemas.microsoft.com/office/drawing/2014/main" xmlns="" id="{2AE7B397-B634-4562-8403-E5DE38A18840}"/>
              </a:ext>
            </a:extLst>
          </p:cNvPr>
          <p:cNvPicPr>
            <a:picLocks noGrp="1" noChangeAspect="1"/>
          </p:cNvPicPr>
          <p:nvPr>
            <p:ph type="pic" idx="1"/>
          </p:nvPr>
        </p:nvPicPr>
        <p:blipFill rotWithShape="1">
          <a:blip r:embed="rId7" cstate="print"/>
          <a:srcRect r="3350"/>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47" name="Rectangle 46">
            <a:extLst>
              <a:ext uri="{FF2B5EF4-FFF2-40B4-BE49-F238E27FC236}">
                <a16:creationId xmlns:a16="http://schemas.microsoft.com/office/drawing/2014/main" xmlns="" id="{AA047838-7F9E-43CF-A116-26E7AAA8F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xmlns="" id="{1C7B2AD2-5DC5-4984-AB5D-AC8D7B996637}"/>
              </a:ext>
            </a:extLst>
          </p:cNvPr>
          <p:cNvSpPr>
            <a:spLocks noGrp="1"/>
          </p:cNvSpPr>
          <p:nvPr>
            <p:ph type="body" sz="half" idx="2"/>
          </p:nvPr>
        </p:nvSpPr>
        <p:spPr>
          <a:xfrm>
            <a:off x="635001" y="3060701"/>
            <a:ext cx="4797256" cy="3156401"/>
          </a:xfrm>
        </p:spPr>
        <p:txBody>
          <a:bodyPr vert="horz" lIns="91440" tIns="45720" rIns="91440" bIns="45720" rtlCol="0" anchor="t">
            <a:normAutofit/>
          </a:bodyPr>
          <a:lstStyle/>
          <a:p>
            <a:pPr>
              <a:buFont typeface="Arial" charset="2"/>
              <a:buChar char="•"/>
            </a:pPr>
            <a:r>
              <a:rPr lang="en-US" sz="2400" dirty="0" smtClean="0"/>
              <a:t>CPU (Central Processing Unit) Processor - Acts as the "brain" of your computer. </a:t>
            </a:r>
          </a:p>
          <a:p>
            <a:pPr>
              <a:buFont typeface="Arial" charset="2"/>
              <a:buChar char="•"/>
            </a:pPr>
            <a:r>
              <a:rPr lang="en-US" sz="2400" dirty="0" smtClean="0"/>
              <a:t>The main processor companies are RYZEN and INTEL. </a:t>
            </a:r>
          </a:p>
          <a:p>
            <a:pPr>
              <a:buFont typeface="Arial" charset="2"/>
              <a:buChar char="•"/>
            </a:pPr>
            <a:r>
              <a:rPr lang="en-US" sz="2400" dirty="0" smtClean="0"/>
              <a:t>This one is a RYZEN brand.</a:t>
            </a:r>
          </a:p>
        </p:txBody>
      </p:sp>
    </p:spTree>
    <p:extLst>
      <p:ext uri="{BB962C8B-B14F-4D97-AF65-F5344CB8AC3E}">
        <p14:creationId xmlns="" xmlns:p14="http://schemas.microsoft.com/office/powerpoint/2010/main" val="108830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466A9C94-3BF2-49BC-A15D-7C99BBFE9D01}"/>
              </a:ext>
            </a:extLst>
          </p:cNvPr>
          <p:cNvSpPr>
            <a:spLocks noGrp="1"/>
          </p:cNvSpPr>
          <p:nvPr>
            <p:ph type="body" idx="1"/>
          </p:nvPr>
        </p:nvSpPr>
        <p:spPr>
          <a:xfrm>
            <a:off x="947005" y="703385"/>
            <a:ext cx="4454953" cy="1387107"/>
          </a:xfrm>
        </p:spPr>
        <p:txBody>
          <a:bodyPr vert="horz" lIns="91440" tIns="45720" rIns="91440" bIns="45720" rtlCol="0" anchor="t">
            <a:noAutofit/>
          </a:bodyPr>
          <a:lstStyle/>
          <a:p>
            <a:pPr marL="285750" indent="-285750"/>
            <a:r>
              <a:rPr lang="en-US" sz="1600" dirty="0" smtClean="0">
                <a:solidFill>
                  <a:schemeClr val="tx1"/>
                </a:solidFill>
              </a:rPr>
              <a:t>      </a:t>
            </a:r>
            <a:r>
              <a:rPr lang="en-US" sz="2800" dirty="0" smtClean="0">
                <a:solidFill>
                  <a:schemeClr val="tx1"/>
                </a:solidFill>
              </a:rPr>
              <a:t>Motherboard</a:t>
            </a:r>
            <a:r>
              <a:rPr lang="en-US" sz="2800" dirty="0">
                <a:solidFill>
                  <a:schemeClr val="tx1"/>
                </a:solidFill>
              </a:rPr>
              <a:t>.</a:t>
            </a:r>
          </a:p>
          <a:p>
            <a:pPr marL="285750" indent="-285750">
              <a:buFont typeface="Courier New" charset="2"/>
              <a:buChar char="o"/>
            </a:pPr>
            <a:r>
              <a:rPr lang="en-US" sz="1600" dirty="0" smtClean="0"/>
              <a:t>The Motherboard acts as an interface between all the components of your computer and the processor. </a:t>
            </a:r>
            <a:r>
              <a:rPr lang="en-US" sz="1600" dirty="0">
                <a:solidFill>
                  <a:schemeClr val="tx1"/>
                </a:solidFill>
              </a:rPr>
              <a:t/>
            </a:r>
            <a:br>
              <a:rPr lang="en-US" sz="1600" dirty="0">
                <a:solidFill>
                  <a:schemeClr val="tx1"/>
                </a:solidFill>
              </a:rPr>
            </a:br>
            <a:endParaRPr lang="en-US" sz="1600" dirty="0"/>
          </a:p>
          <a:p>
            <a:endParaRPr lang="en-US" sz="1600" dirty="0"/>
          </a:p>
          <a:p>
            <a:endParaRPr lang="en-US" sz="1600" dirty="0"/>
          </a:p>
        </p:txBody>
      </p:sp>
      <p:pic>
        <p:nvPicPr>
          <p:cNvPr id="5" name="Picture 5" descr="A close up of electronics&#10;&#10;Description generated with high confidence">
            <a:extLst>
              <a:ext uri="{FF2B5EF4-FFF2-40B4-BE49-F238E27FC236}">
                <a16:creationId xmlns:a16="http://schemas.microsoft.com/office/drawing/2014/main" xmlns="" id="{4BCD59D8-03AA-4856-BB62-F8FCAF7EB321}"/>
              </a:ext>
            </a:extLst>
          </p:cNvPr>
          <p:cNvPicPr>
            <a:picLocks noGrp="1" noChangeAspect="1"/>
          </p:cNvPicPr>
          <p:nvPr>
            <p:ph sz="half" idx="2"/>
          </p:nvPr>
        </p:nvPicPr>
        <p:blipFill>
          <a:blip r:embed="rId2" cstate="print"/>
          <a:stretch>
            <a:fillRect/>
          </a:stretch>
        </p:blipFill>
        <p:spPr>
          <a:xfrm>
            <a:off x="947005" y="3149154"/>
            <a:ext cx="4395787" cy="2472630"/>
          </a:xfrm>
          <a:prstGeom prst="rect">
            <a:avLst/>
          </a:prstGeom>
        </p:spPr>
      </p:pic>
      <p:sp>
        <p:nvSpPr>
          <p:cNvPr id="10" name="Text Placeholder 9">
            <a:extLst>
              <a:ext uri="{FF2B5EF4-FFF2-40B4-BE49-F238E27FC236}">
                <a16:creationId xmlns:a16="http://schemas.microsoft.com/office/drawing/2014/main" xmlns="" id="{3DFB43C8-7C77-43B8-86DC-18D3ABEA0B73}"/>
              </a:ext>
            </a:extLst>
          </p:cNvPr>
          <p:cNvSpPr>
            <a:spLocks noGrp="1"/>
          </p:cNvSpPr>
          <p:nvPr>
            <p:ph type="body" sz="quarter" idx="3"/>
          </p:nvPr>
        </p:nvSpPr>
        <p:spPr>
          <a:xfrm>
            <a:off x="5654495" y="703385"/>
            <a:ext cx="5216705" cy="1963615"/>
          </a:xfrm>
        </p:spPr>
        <p:txBody>
          <a:bodyPr vert="horz" lIns="91440" tIns="45720" rIns="91440" bIns="45720" rtlCol="0" anchor="t">
            <a:noAutofit/>
          </a:bodyPr>
          <a:lstStyle/>
          <a:p>
            <a:r>
              <a:rPr lang="en-US" sz="2800" dirty="0">
                <a:solidFill>
                  <a:schemeClr val="tx1"/>
                </a:solidFill>
              </a:rPr>
              <a:t>RAM(Random Access Memory</a:t>
            </a:r>
            <a:r>
              <a:rPr lang="en-US" sz="2800" dirty="0" smtClean="0">
                <a:solidFill>
                  <a:schemeClr val="tx1"/>
                </a:solidFill>
              </a:rPr>
              <a:t>)</a:t>
            </a:r>
          </a:p>
          <a:p>
            <a:r>
              <a:rPr lang="en-US" sz="1400" dirty="0" smtClean="0"/>
              <a:t>The random access memory indicates how much memory your computer has for processing items. The more RAM you have, the faster your computer will run, especially while multitasking.</a:t>
            </a:r>
            <a:endParaRPr lang="en-US" dirty="0">
              <a:solidFill>
                <a:schemeClr val="tx1"/>
              </a:solidFill>
            </a:endParaRPr>
          </a:p>
          <a:p>
            <a:endParaRPr lang="en-US" sz="1400" dirty="0">
              <a:solidFill>
                <a:schemeClr val="tx1"/>
              </a:solidFill>
            </a:endParaRPr>
          </a:p>
        </p:txBody>
      </p:sp>
      <p:pic>
        <p:nvPicPr>
          <p:cNvPr id="7" name="Picture 7" descr="A close up of a computer&#10;&#10;Description generated with high confidence">
            <a:extLst>
              <a:ext uri="{FF2B5EF4-FFF2-40B4-BE49-F238E27FC236}">
                <a16:creationId xmlns:a16="http://schemas.microsoft.com/office/drawing/2014/main" xmlns="" id="{731494FF-0D19-4036-8213-2858BC9410B2}"/>
              </a:ext>
            </a:extLst>
          </p:cNvPr>
          <p:cNvPicPr>
            <a:picLocks noGrp="1" noChangeAspect="1"/>
          </p:cNvPicPr>
          <p:nvPr>
            <p:ph sz="quarter" idx="4"/>
          </p:nvPr>
        </p:nvPicPr>
        <p:blipFill>
          <a:blip r:embed="rId3" cstate="print"/>
          <a:stretch>
            <a:fillRect/>
          </a:stretch>
        </p:blipFill>
        <p:spPr>
          <a:xfrm>
            <a:off x="6175375" y="2961740"/>
            <a:ext cx="4395788" cy="3296841"/>
          </a:xfrm>
          <a:prstGeom prst="rect">
            <a:avLst/>
          </a:prstGeom>
        </p:spPr>
      </p:pic>
    </p:spTree>
    <p:extLst>
      <p:ext uri="{BB962C8B-B14F-4D97-AF65-F5344CB8AC3E}">
        <p14:creationId xmlns="" xmlns:p14="http://schemas.microsoft.com/office/powerpoint/2010/main" val="62075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FEFF1-E255-42B6-BF32-860B2D117BBF}"/>
              </a:ext>
            </a:extLst>
          </p:cNvPr>
          <p:cNvSpPr>
            <a:spLocks noGrp="1"/>
          </p:cNvSpPr>
          <p:nvPr>
            <p:ph type="title"/>
          </p:nvPr>
        </p:nvSpPr>
        <p:spPr>
          <a:xfrm>
            <a:off x="2199419" y="-1403436"/>
            <a:ext cx="9404723" cy="1400530"/>
          </a:xfrm>
        </p:spPr>
        <p:txBody>
          <a:bodyPr/>
          <a:lstStyle/>
          <a:p>
            <a:endParaRPr lang="en-US"/>
          </a:p>
        </p:txBody>
      </p:sp>
      <p:sp>
        <p:nvSpPr>
          <p:cNvPr id="3" name="Text Placeholder 2">
            <a:extLst>
              <a:ext uri="{FF2B5EF4-FFF2-40B4-BE49-F238E27FC236}">
                <a16:creationId xmlns:a16="http://schemas.microsoft.com/office/drawing/2014/main" xmlns="" id="{89E29EDB-93C7-47BD-A36C-F47ED302C750}"/>
              </a:ext>
            </a:extLst>
          </p:cNvPr>
          <p:cNvSpPr>
            <a:spLocks noGrp="1"/>
          </p:cNvSpPr>
          <p:nvPr>
            <p:ph type="body" idx="1"/>
          </p:nvPr>
        </p:nvSpPr>
        <p:spPr>
          <a:xfrm>
            <a:off x="1204912" y="371914"/>
            <a:ext cx="9234487" cy="2231586"/>
          </a:xfrm>
        </p:spPr>
        <p:txBody>
          <a:bodyPr vert="horz" lIns="91440" tIns="45720" rIns="91440" bIns="45720" rtlCol="0" anchor="t">
            <a:noAutofit/>
          </a:bodyPr>
          <a:lstStyle/>
          <a:p>
            <a:pPr marL="285750" indent="-285750"/>
            <a:r>
              <a:rPr lang="en-US" sz="2800" dirty="0" smtClean="0">
                <a:solidFill>
                  <a:schemeClr val="tx1"/>
                </a:solidFill>
              </a:rPr>
              <a:t>   HDD(Hard </a:t>
            </a:r>
            <a:r>
              <a:rPr lang="en-US" sz="2800" dirty="0">
                <a:solidFill>
                  <a:schemeClr val="tx1"/>
                </a:solidFill>
              </a:rPr>
              <a:t>Disk Drive)</a:t>
            </a:r>
          </a:p>
          <a:p>
            <a:pPr marL="285750" indent="-285750">
              <a:buFont typeface="Courier New" charset="2"/>
              <a:buChar char="o"/>
            </a:pPr>
            <a:r>
              <a:rPr lang="en-US" sz="1600" dirty="0" smtClean="0"/>
              <a:t>The Hard disk drive stores and processes data. There are many with different storage rates.</a:t>
            </a:r>
          </a:p>
          <a:p>
            <a:pPr marL="285750" indent="-285750">
              <a:buFont typeface="Courier New" charset="2"/>
              <a:buChar char="o"/>
            </a:pPr>
            <a:r>
              <a:rPr lang="en-US" sz="1600" dirty="0" smtClean="0"/>
              <a:t>You can buy a traditional hard drive. Or you can choose a more expensive SSD (Solid State Drive) which is faster if you want an extremely fast drive. </a:t>
            </a:r>
          </a:p>
          <a:p>
            <a:pPr marL="285750" indent="-285750">
              <a:buFont typeface="Courier New" charset="2"/>
              <a:buChar char="o"/>
            </a:pPr>
            <a:r>
              <a:rPr lang="en-US" sz="1600" dirty="0" smtClean="0"/>
              <a:t>The fastest SSDs can be attached with an M.2, which is a port that most modern motherboards have.</a:t>
            </a:r>
            <a:endParaRPr lang="en-US" sz="1600" dirty="0" smtClean="0">
              <a:solidFill>
                <a:schemeClr val="tx1"/>
              </a:solidFill>
            </a:endParaRPr>
          </a:p>
          <a:p>
            <a:pPr marL="285750" indent="-285750">
              <a:buFont typeface="Courier New" charset="2"/>
              <a:buChar char="o"/>
            </a:pPr>
            <a:endParaRPr lang="en-US" sz="1600" dirty="0" smtClean="0"/>
          </a:p>
          <a:p>
            <a:pPr marL="285750" indent="-285750">
              <a:buFont typeface="Courier New" charset="2"/>
              <a:buChar char="o"/>
            </a:pPr>
            <a:endParaRPr lang="en-US" sz="1600" dirty="0"/>
          </a:p>
        </p:txBody>
      </p:sp>
      <p:pic>
        <p:nvPicPr>
          <p:cNvPr id="7" name="Picture 7" descr="A picture containing electronics&#10;&#10;Description generated with high confidence">
            <a:extLst>
              <a:ext uri="{FF2B5EF4-FFF2-40B4-BE49-F238E27FC236}">
                <a16:creationId xmlns:a16="http://schemas.microsoft.com/office/drawing/2014/main" xmlns="" id="{08CD18A0-36FD-433C-A556-41169448A863}"/>
              </a:ext>
            </a:extLst>
          </p:cNvPr>
          <p:cNvPicPr>
            <a:picLocks noGrp="1" noChangeAspect="1"/>
          </p:cNvPicPr>
          <p:nvPr>
            <p:ph sz="half" idx="2"/>
          </p:nvPr>
        </p:nvPicPr>
        <p:blipFill>
          <a:blip r:embed="rId2" cstate="print"/>
          <a:stretch>
            <a:fillRect/>
          </a:stretch>
        </p:blipFill>
        <p:spPr>
          <a:xfrm>
            <a:off x="1621113" y="3089550"/>
            <a:ext cx="3446187" cy="3446187"/>
          </a:xfrm>
          <a:prstGeom prst="rect">
            <a:avLst/>
          </a:prstGeom>
        </p:spPr>
      </p:pic>
      <p:sp>
        <p:nvSpPr>
          <p:cNvPr id="5" name="Text Placeholder 4">
            <a:extLst>
              <a:ext uri="{FF2B5EF4-FFF2-40B4-BE49-F238E27FC236}">
                <a16:creationId xmlns:a16="http://schemas.microsoft.com/office/drawing/2014/main" xmlns="" id="{140E02CC-DCB7-4334-A0B3-450876641CE3}"/>
              </a:ext>
            </a:extLst>
          </p:cNvPr>
          <p:cNvSpPr>
            <a:spLocks noGrp="1"/>
          </p:cNvSpPr>
          <p:nvPr>
            <p:ph type="body" sz="quarter" idx="3"/>
          </p:nvPr>
        </p:nvSpPr>
        <p:spPr>
          <a:xfrm>
            <a:off x="6568895" y="3889814"/>
            <a:ext cx="4396339" cy="1718789"/>
          </a:xfrm>
        </p:spPr>
        <p:txBody>
          <a:bodyPr vert="horz" lIns="91440" tIns="45720" rIns="91440" bIns="45720" rtlCol="0" anchor="t">
            <a:noAutofit/>
          </a:bodyPr>
          <a:lstStyle/>
          <a:p>
            <a:pPr marL="285750" indent="-285750">
              <a:buFont typeface="Courier New" charset="2"/>
              <a:buChar char="o"/>
            </a:pPr>
            <a:endParaRPr lang="en-US" sz="1400" dirty="0" smtClean="0">
              <a:solidFill>
                <a:schemeClr val="tx1"/>
              </a:solidFill>
            </a:endParaRPr>
          </a:p>
          <a:p>
            <a:pPr marL="285750" indent="-285750">
              <a:buFont typeface="Courier New" charset="2"/>
              <a:buChar char="o"/>
            </a:pPr>
            <a:endParaRPr lang="en-US" sz="1400" dirty="0">
              <a:solidFill>
                <a:schemeClr val="tx1"/>
              </a:solidFill>
            </a:endParaRPr>
          </a:p>
        </p:txBody>
      </p:sp>
      <p:pic>
        <p:nvPicPr>
          <p:cNvPr id="9" name="Picture 9" descr="A circuit board&#10;&#10;Description generated with high confidence">
            <a:extLst>
              <a:ext uri="{FF2B5EF4-FFF2-40B4-BE49-F238E27FC236}">
                <a16:creationId xmlns:a16="http://schemas.microsoft.com/office/drawing/2014/main" xmlns="" id="{96399380-74C2-487F-9052-CF9B87CE02B9}"/>
              </a:ext>
            </a:extLst>
          </p:cNvPr>
          <p:cNvPicPr>
            <a:picLocks noGrp="1" noChangeAspect="1"/>
          </p:cNvPicPr>
          <p:nvPr>
            <p:ph sz="quarter" idx="4"/>
          </p:nvPr>
        </p:nvPicPr>
        <p:blipFill>
          <a:blip r:embed="rId3" cstate="print"/>
          <a:stretch>
            <a:fillRect/>
          </a:stretch>
        </p:blipFill>
        <p:spPr>
          <a:xfrm>
            <a:off x="6731095" y="2997200"/>
            <a:ext cx="3538538" cy="3538538"/>
          </a:xfrm>
          <a:prstGeom prst="rect">
            <a:avLst/>
          </a:prstGeom>
        </p:spPr>
      </p:pic>
    </p:spTree>
    <p:extLst>
      <p:ext uri="{BB962C8B-B14F-4D97-AF65-F5344CB8AC3E}">
        <p14:creationId xmlns="" xmlns:p14="http://schemas.microsoft.com/office/powerpoint/2010/main" val="228089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D8C57E1-6C7D-439C-B435-523F74CDF9B9}"/>
              </a:ext>
            </a:extLst>
          </p:cNvPr>
          <p:cNvSpPr>
            <a:spLocks noGrp="1"/>
          </p:cNvSpPr>
          <p:nvPr>
            <p:ph type="body" idx="1"/>
          </p:nvPr>
        </p:nvSpPr>
        <p:spPr>
          <a:xfrm>
            <a:off x="1103313" y="261651"/>
            <a:ext cx="4396338" cy="2062449"/>
          </a:xfrm>
        </p:spPr>
        <p:txBody>
          <a:bodyPr vert="horz" lIns="91440" tIns="45720" rIns="91440" bIns="45720" rtlCol="0" anchor="t">
            <a:noAutofit/>
          </a:bodyPr>
          <a:lstStyle/>
          <a:p>
            <a:r>
              <a:rPr lang="en-US" sz="3200" dirty="0">
                <a:solidFill>
                  <a:schemeClr val="tx1"/>
                </a:solidFill>
              </a:rPr>
              <a:t>Case</a:t>
            </a:r>
          </a:p>
          <a:p>
            <a:r>
              <a:rPr lang="en-US" sz="1800" dirty="0" smtClean="0"/>
              <a:t>This is necessary for the storage and cooling of your components. There are many different types, but some have better cooling due to better air flow</a:t>
            </a:r>
            <a:endParaRPr lang="en-US" sz="1800" dirty="0">
              <a:solidFill>
                <a:schemeClr val="tx1"/>
              </a:solidFill>
            </a:endParaRPr>
          </a:p>
        </p:txBody>
      </p:sp>
      <p:pic>
        <p:nvPicPr>
          <p:cNvPr id="7" name="Picture 7" descr="A close up of a computer&#10;&#10;Description generated with high confidence">
            <a:extLst>
              <a:ext uri="{FF2B5EF4-FFF2-40B4-BE49-F238E27FC236}">
                <a16:creationId xmlns:a16="http://schemas.microsoft.com/office/drawing/2014/main" xmlns="" id="{9FD9C759-DBA7-4742-877F-DC46CD3A5A9B}"/>
              </a:ext>
            </a:extLst>
          </p:cNvPr>
          <p:cNvPicPr>
            <a:picLocks noGrp="1" noChangeAspect="1"/>
          </p:cNvPicPr>
          <p:nvPr>
            <p:ph sz="half" idx="2"/>
          </p:nvPr>
        </p:nvPicPr>
        <p:blipFill>
          <a:blip r:embed="rId2" cstate="print"/>
          <a:stretch>
            <a:fillRect/>
          </a:stretch>
        </p:blipFill>
        <p:spPr>
          <a:xfrm>
            <a:off x="1430613" y="2514600"/>
            <a:ext cx="3741738" cy="3741738"/>
          </a:xfrm>
          <a:prstGeom prst="rect">
            <a:avLst/>
          </a:prstGeom>
        </p:spPr>
      </p:pic>
      <p:sp>
        <p:nvSpPr>
          <p:cNvPr id="5" name="Text Placeholder 4">
            <a:extLst>
              <a:ext uri="{FF2B5EF4-FFF2-40B4-BE49-F238E27FC236}">
                <a16:creationId xmlns:a16="http://schemas.microsoft.com/office/drawing/2014/main" xmlns="" id="{2AE39291-03AB-428F-85E0-10D43063C34B}"/>
              </a:ext>
            </a:extLst>
          </p:cNvPr>
          <p:cNvSpPr>
            <a:spLocks noGrp="1"/>
          </p:cNvSpPr>
          <p:nvPr>
            <p:ph type="body" sz="quarter" idx="3"/>
          </p:nvPr>
        </p:nvSpPr>
        <p:spPr>
          <a:xfrm>
            <a:off x="5654495" y="261651"/>
            <a:ext cx="4988105" cy="2964149"/>
          </a:xfrm>
        </p:spPr>
        <p:txBody>
          <a:bodyPr vert="horz" lIns="91440" tIns="45720" rIns="91440" bIns="45720" rtlCol="0" anchor="t">
            <a:noAutofit/>
          </a:bodyPr>
          <a:lstStyle/>
          <a:p>
            <a:r>
              <a:rPr lang="en-US" sz="3200" dirty="0">
                <a:solidFill>
                  <a:schemeClr val="tx1"/>
                </a:solidFill>
              </a:rPr>
              <a:t>PSU(Power Supply Unit)</a:t>
            </a:r>
          </a:p>
          <a:p>
            <a:r>
              <a:rPr lang="en-US" sz="1800" dirty="0" smtClean="0"/>
              <a:t>This PSU supplies power to all the components of your computer and it is also the interface between your computer and the outlet to which you connect your computer. Power Supplies are separated by their certification and by their power capacity (</a:t>
            </a:r>
            <a:r>
              <a:rPr lang="en-US" sz="1800" dirty="0" err="1" smtClean="0"/>
              <a:t>eg</a:t>
            </a:r>
            <a:r>
              <a:rPr lang="en-US" sz="1800" dirty="0" smtClean="0"/>
              <a:t> 550Watt).</a:t>
            </a:r>
            <a:endParaRPr lang="en-US" sz="1800" dirty="0">
              <a:solidFill>
                <a:schemeClr val="tx1"/>
              </a:solidFill>
            </a:endParaRPr>
          </a:p>
        </p:txBody>
      </p:sp>
      <p:pic>
        <p:nvPicPr>
          <p:cNvPr id="9" name="Picture 9" descr="A close up of electronics&#10;&#10;Description generated with high confidence">
            <a:extLst>
              <a:ext uri="{FF2B5EF4-FFF2-40B4-BE49-F238E27FC236}">
                <a16:creationId xmlns:a16="http://schemas.microsoft.com/office/drawing/2014/main" xmlns="" id="{7668AF57-3AA6-4ABD-9203-F0CA0F1698C1}"/>
              </a:ext>
            </a:extLst>
          </p:cNvPr>
          <p:cNvPicPr>
            <a:picLocks noGrp="1" noChangeAspect="1"/>
          </p:cNvPicPr>
          <p:nvPr>
            <p:ph sz="quarter" idx="4"/>
          </p:nvPr>
        </p:nvPicPr>
        <p:blipFill>
          <a:blip r:embed="rId3" cstate="print"/>
          <a:stretch>
            <a:fillRect/>
          </a:stretch>
        </p:blipFill>
        <p:spPr>
          <a:xfrm>
            <a:off x="6947960" y="3556000"/>
            <a:ext cx="2945267" cy="2700338"/>
          </a:xfrm>
          <a:prstGeom prst="rect">
            <a:avLst/>
          </a:prstGeom>
        </p:spPr>
      </p:pic>
    </p:spTree>
    <p:extLst>
      <p:ext uri="{BB962C8B-B14F-4D97-AF65-F5344CB8AC3E}">
        <p14:creationId xmlns="" xmlns:p14="http://schemas.microsoft.com/office/powerpoint/2010/main" val="264870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6B99DB9-6C1D-4C9F-90E3-9AAC599ED3E5}"/>
              </a:ext>
            </a:extLst>
          </p:cNvPr>
          <p:cNvSpPr>
            <a:spLocks noGrp="1"/>
          </p:cNvSpPr>
          <p:nvPr>
            <p:ph type="body" idx="1"/>
          </p:nvPr>
        </p:nvSpPr>
        <p:spPr>
          <a:xfrm>
            <a:off x="609600" y="202446"/>
            <a:ext cx="6375400" cy="1875569"/>
          </a:xfrm>
        </p:spPr>
        <p:txBody>
          <a:bodyPr vert="horz" lIns="91440" tIns="45720" rIns="91440" bIns="45720" rtlCol="0" anchor="t">
            <a:noAutofit/>
          </a:bodyPr>
          <a:lstStyle/>
          <a:p>
            <a:r>
              <a:rPr lang="en-US" sz="3200" dirty="0">
                <a:solidFill>
                  <a:schemeClr val="tx1"/>
                </a:solidFill>
              </a:rPr>
              <a:t>GPU(Graphics Processing Unit)</a:t>
            </a:r>
          </a:p>
          <a:p>
            <a:r>
              <a:rPr lang="en-US" sz="1600" dirty="0" smtClean="0"/>
              <a:t>Otherwise known as Graphics Card, it is used to render images to your computer. While most processors have a built-in graphics processing unit (GPU), you can purchase an enhanced model if you intend to use your PC for intensive editing or playing games. </a:t>
            </a:r>
            <a:endParaRPr lang="en-US" sz="1600" dirty="0" smtClean="0">
              <a:solidFill>
                <a:schemeClr val="tx1"/>
              </a:solidFill>
            </a:endParaRPr>
          </a:p>
          <a:p>
            <a:endParaRPr lang="en-US" dirty="0">
              <a:solidFill>
                <a:schemeClr val="tx1"/>
              </a:solidFill>
            </a:endParaRPr>
          </a:p>
        </p:txBody>
      </p:sp>
      <p:pic>
        <p:nvPicPr>
          <p:cNvPr id="7" name="Picture 7" descr="A close up of a black device&#10;&#10;Description generated with high confidence">
            <a:extLst>
              <a:ext uri="{FF2B5EF4-FFF2-40B4-BE49-F238E27FC236}">
                <a16:creationId xmlns:a16="http://schemas.microsoft.com/office/drawing/2014/main" xmlns="" id="{B81DD672-42AA-42D1-852F-B1B363DEA017}"/>
              </a:ext>
            </a:extLst>
          </p:cNvPr>
          <p:cNvPicPr>
            <a:picLocks noGrp="1" noChangeAspect="1"/>
          </p:cNvPicPr>
          <p:nvPr>
            <p:ph sz="half" idx="2"/>
          </p:nvPr>
        </p:nvPicPr>
        <p:blipFill>
          <a:blip r:embed="rId2" cstate="print"/>
          <a:stretch>
            <a:fillRect/>
          </a:stretch>
        </p:blipFill>
        <p:spPr>
          <a:xfrm>
            <a:off x="687870" y="2495062"/>
            <a:ext cx="3683686" cy="3741738"/>
          </a:xfrm>
          <a:prstGeom prst="rect">
            <a:avLst/>
          </a:prstGeom>
        </p:spPr>
      </p:pic>
      <p:pic>
        <p:nvPicPr>
          <p:cNvPr id="9" name="Picture 9" descr="A close up of a device&#10;&#10;Description generated with high confidence">
            <a:extLst>
              <a:ext uri="{FF2B5EF4-FFF2-40B4-BE49-F238E27FC236}">
                <a16:creationId xmlns:a16="http://schemas.microsoft.com/office/drawing/2014/main" xmlns="" id="{1A188214-E634-4D40-927D-CB08C847A50B}"/>
              </a:ext>
            </a:extLst>
          </p:cNvPr>
          <p:cNvPicPr>
            <a:picLocks noGrp="1" noChangeAspect="1"/>
          </p:cNvPicPr>
          <p:nvPr>
            <p:ph sz="quarter" idx="4"/>
          </p:nvPr>
        </p:nvPicPr>
        <p:blipFill>
          <a:blip r:embed="rId3" cstate="print"/>
          <a:stretch>
            <a:fillRect/>
          </a:stretch>
        </p:blipFill>
        <p:spPr>
          <a:xfrm>
            <a:off x="9215410" y="4204678"/>
            <a:ext cx="2452200" cy="2452200"/>
          </a:xfrm>
          <a:prstGeom prst="rect">
            <a:avLst/>
          </a:prstGeom>
        </p:spPr>
      </p:pic>
      <p:pic>
        <p:nvPicPr>
          <p:cNvPr id="11" name="Picture 11">
            <a:extLst>
              <a:ext uri="{FF2B5EF4-FFF2-40B4-BE49-F238E27FC236}">
                <a16:creationId xmlns:a16="http://schemas.microsoft.com/office/drawing/2014/main" xmlns="" id="{495F6EB6-6C81-409A-8E38-FD5AC65D4DD1}"/>
              </a:ext>
            </a:extLst>
          </p:cNvPr>
          <p:cNvPicPr>
            <a:picLocks noChangeAspect="1"/>
          </p:cNvPicPr>
          <p:nvPr/>
        </p:nvPicPr>
        <p:blipFill>
          <a:blip r:embed="rId4" cstate="print"/>
          <a:stretch>
            <a:fillRect/>
          </a:stretch>
        </p:blipFill>
        <p:spPr>
          <a:xfrm>
            <a:off x="9734427" y="2075350"/>
            <a:ext cx="1925760" cy="1915991"/>
          </a:xfrm>
          <a:prstGeom prst="rect">
            <a:avLst/>
          </a:prstGeom>
        </p:spPr>
      </p:pic>
      <p:pic>
        <p:nvPicPr>
          <p:cNvPr id="13" name="Picture 13" descr="A picture containing indoor&#10;&#10;Description generated with high confidence">
            <a:extLst>
              <a:ext uri="{FF2B5EF4-FFF2-40B4-BE49-F238E27FC236}">
                <a16:creationId xmlns:a16="http://schemas.microsoft.com/office/drawing/2014/main" xmlns="" id="{2AA53AAB-9E46-4AE4-B7C6-3043C2F5CBCA}"/>
              </a:ext>
            </a:extLst>
          </p:cNvPr>
          <p:cNvPicPr>
            <a:picLocks noChangeAspect="1"/>
          </p:cNvPicPr>
          <p:nvPr/>
        </p:nvPicPr>
        <p:blipFill>
          <a:blip r:embed="rId5" cstate="print"/>
          <a:stretch>
            <a:fillRect/>
          </a:stretch>
        </p:blipFill>
        <p:spPr>
          <a:xfrm>
            <a:off x="5076093" y="2997200"/>
            <a:ext cx="3827583" cy="3159369"/>
          </a:xfrm>
          <a:prstGeom prst="rect">
            <a:avLst/>
          </a:prstGeom>
        </p:spPr>
      </p:pic>
      <p:sp>
        <p:nvSpPr>
          <p:cNvPr id="8" name="Text Placeholder 4">
            <a:extLst>
              <a:ext uri="{FF2B5EF4-FFF2-40B4-BE49-F238E27FC236}">
                <a16:creationId xmlns:a16="http://schemas.microsoft.com/office/drawing/2014/main" xmlns="" id="{E7E431EB-D650-4334-83F2-7C034E707F3C}"/>
              </a:ext>
            </a:extLst>
          </p:cNvPr>
          <p:cNvSpPr>
            <a:spLocks noGrp="1"/>
          </p:cNvSpPr>
          <p:nvPr>
            <p:ph type="body" sz="quarter" idx="3"/>
          </p:nvPr>
        </p:nvSpPr>
        <p:spPr>
          <a:xfrm>
            <a:off x="7239000" y="249115"/>
            <a:ext cx="4221534" cy="1875569"/>
          </a:xfrm>
        </p:spPr>
        <p:txBody>
          <a:bodyPr vert="horz" lIns="91440" tIns="45720" rIns="91440" bIns="45720" rtlCol="0" anchor="t">
            <a:noAutofit/>
          </a:bodyPr>
          <a:lstStyle/>
          <a:p>
            <a:r>
              <a:rPr lang="en-US" sz="3200" dirty="0" smtClean="0">
                <a:solidFill>
                  <a:schemeClr val="tx1"/>
                </a:solidFill>
              </a:rPr>
              <a:t>Cooling system</a:t>
            </a:r>
            <a:endParaRPr lang="en-US" sz="1600" dirty="0" smtClean="0"/>
          </a:p>
          <a:p>
            <a:r>
              <a:rPr lang="en-US" sz="1600" dirty="0" smtClean="0"/>
              <a:t>This keeps the inside of your box at a safe temperature and is required especially for computers made for games and data processing. </a:t>
            </a:r>
            <a:endParaRPr lang="en-US" sz="1600" dirty="0">
              <a:solidFill>
                <a:schemeClr val="tx1"/>
              </a:solidFill>
            </a:endParaRPr>
          </a:p>
        </p:txBody>
      </p:sp>
    </p:spTree>
    <p:extLst>
      <p:ext uri="{BB962C8B-B14F-4D97-AF65-F5344CB8AC3E}">
        <p14:creationId xmlns="" xmlns:p14="http://schemas.microsoft.com/office/powerpoint/2010/main" val="27896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895F5-E721-4EFE-A83D-2C04117B0A9B}"/>
              </a:ext>
            </a:extLst>
          </p:cNvPr>
          <p:cNvSpPr>
            <a:spLocks noGrp="1"/>
          </p:cNvSpPr>
          <p:nvPr>
            <p:ph type="title"/>
          </p:nvPr>
        </p:nvSpPr>
        <p:spPr/>
        <p:txBody>
          <a:bodyPr/>
          <a:lstStyle/>
          <a:p>
            <a:r>
              <a:rPr lang="en-US" dirty="0" smtClean="0"/>
              <a:t>Purchasing Computer Parts</a:t>
            </a:r>
            <a:endParaRPr lang="en-US" dirty="0"/>
          </a:p>
        </p:txBody>
      </p:sp>
      <p:sp>
        <p:nvSpPr>
          <p:cNvPr id="3" name="Content Placeholder 2">
            <a:extLst>
              <a:ext uri="{FF2B5EF4-FFF2-40B4-BE49-F238E27FC236}">
                <a16:creationId xmlns:a16="http://schemas.microsoft.com/office/drawing/2014/main" xmlns="" id="{D6CB578D-FE6A-4C59-BBC4-F1B9BDB7DFEC}"/>
              </a:ext>
            </a:extLst>
          </p:cNvPr>
          <p:cNvSpPr>
            <a:spLocks noGrp="1"/>
          </p:cNvSpPr>
          <p:nvPr>
            <p:ph idx="1"/>
          </p:nvPr>
        </p:nvSpPr>
        <p:spPr/>
        <p:txBody>
          <a:bodyPr vert="horz" lIns="91440" tIns="45720" rIns="91440" bIns="45720" rtlCol="0" anchor="t">
            <a:normAutofit/>
          </a:bodyPr>
          <a:lstStyle/>
          <a:p>
            <a:r>
              <a:rPr lang="en-US" dirty="0" smtClean="0"/>
              <a:t>You need to know where to buy PC components from. </a:t>
            </a:r>
          </a:p>
          <a:p>
            <a:r>
              <a:rPr lang="en-US" dirty="0" smtClean="0"/>
              <a:t>You need to sit down and look at various online stores for the best prices.</a:t>
            </a:r>
          </a:p>
          <a:p>
            <a:r>
              <a:rPr lang="en-US" dirty="0" smtClean="0"/>
              <a:t>It would be advisable not to buy used items in any condition, even if they are within the limits of the warranty of the manufacturer.</a:t>
            </a:r>
          </a:p>
          <a:p>
            <a:r>
              <a:rPr lang="en-US" dirty="0" smtClean="0"/>
              <a:t>Search for each component separately and make sure you read the other customers’ comments for more information in general, to ensure compatibility of the pieces and pay attention to the comments on the pros and cons of the product related to your own preferences.</a:t>
            </a:r>
            <a:endParaRPr lang="en-US" dirty="0"/>
          </a:p>
        </p:txBody>
      </p:sp>
    </p:spTree>
    <p:extLst>
      <p:ext uri="{BB962C8B-B14F-4D97-AF65-F5344CB8AC3E}">
        <p14:creationId xmlns="" xmlns:p14="http://schemas.microsoft.com/office/powerpoint/2010/main" val="3266830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313</TotalTime>
  <Words>2154</Words>
  <Application>Microsoft Office PowerPoint</Application>
  <PresentationFormat>Προσαρμογή</PresentationFormat>
  <Paragraphs>110</Paragraphs>
  <Slides>26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Ion</vt:lpstr>
      <vt:lpstr>CONSTRUCTING A COMPUTER</vt:lpstr>
      <vt:lpstr>Designing the Computer</vt:lpstr>
      <vt:lpstr>Create a budget</vt:lpstr>
      <vt:lpstr>Find out which accessories to buy. No matter how expensive your computer is, you will need the following information for your project:</vt:lpstr>
      <vt:lpstr>Διαφάνεια 5</vt:lpstr>
      <vt:lpstr>Διαφάνεια 6</vt:lpstr>
      <vt:lpstr>Διαφάνεια 7</vt:lpstr>
      <vt:lpstr>Διαφάνεια 8</vt:lpstr>
      <vt:lpstr>Purchasing Computer Parts</vt:lpstr>
      <vt:lpstr>Attention to Compatibility mainly for the Processor with the Motherboard</vt:lpstr>
      <vt:lpstr>Buy the right RAM card</vt:lpstr>
      <vt:lpstr>Power Supply</vt:lpstr>
      <vt:lpstr>PC Case </vt:lpstr>
      <vt:lpstr>Preparing to build a computer</vt:lpstr>
      <vt:lpstr>Processor clasp</vt:lpstr>
      <vt:lpstr>Coolers and RAM cards</vt:lpstr>
      <vt:lpstr>Preparing a box for the motherboard</vt:lpstr>
      <vt:lpstr>Motherboard installation</vt:lpstr>
      <vt:lpstr>Hard Disk Installation</vt:lpstr>
      <vt:lpstr>Power Supply Installation</vt:lpstr>
      <vt:lpstr> Cable connection</vt:lpstr>
      <vt:lpstr>Power supply connection</vt:lpstr>
      <vt:lpstr>Connections with HDD and CPU fans</vt:lpstr>
      <vt:lpstr> Cable Management</vt:lpstr>
      <vt:lpstr>  Completion of Construction</vt:lpstr>
      <vt:lpstr>Bibliography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Elisavet</dc:creator>
  <cp:lastModifiedBy>HELEN</cp:lastModifiedBy>
  <cp:revision>500</cp:revision>
  <dcterms:created xsi:type="dcterms:W3CDTF">2013-07-15T20:26:40Z</dcterms:created>
  <dcterms:modified xsi:type="dcterms:W3CDTF">2021-05-07T23:37:18Z</dcterms:modified>
</cp:coreProperties>
</file>