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78" y="-6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B88B1D4-5E65-44BE-91B0-1A380B5D01E3}" type="datetimeFigureOut">
              <a:rPr lang="el-GR" smtClean="0"/>
              <a:pPr/>
              <a:t>23/3/2021</a:t>
            </a:fld>
            <a:endParaRPr lang="el-GR"/>
          </a:p>
        </p:txBody>
      </p:sp>
      <p:sp>
        <p:nvSpPr>
          <p:cNvPr id="17" name="Footer Placeholder 16"/>
          <p:cNvSpPr>
            <a:spLocks noGrp="1"/>
          </p:cNvSpPr>
          <p:nvPr>
            <p:ph type="ftr" sz="quarter" idx="11"/>
          </p:nvPr>
        </p:nvSpPr>
        <p:spPr/>
        <p:txBody>
          <a:bodyPr/>
          <a:lstStyle/>
          <a:p>
            <a:endParaRPr lang="el-GR"/>
          </a:p>
        </p:txBody>
      </p:sp>
      <p:sp>
        <p:nvSpPr>
          <p:cNvPr id="29" name="Slide Number Placeholder 28"/>
          <p:cNvSpPr>
            <a:spLocks noGrp="1"/>
          </p:cNvSpPr>
          <p:nvPr>
            <p:ph type="sldNum" sz="quarter" idx="12"/>
          </p:nvPr>
        </p:nvSpPr>
        <p:spPr/>
        <p:txBody>
          <a:bodyPr/>
          <a:lstStyle/>
          <a:p>
            <a:fld id="{2C5A8EAA-3D44-4DDA-895E-5C89F3489C97}" type="slidenum">
              <a:rPr lang="el-GR" smtClean="0"/>
              <a:pPr/>
              <a:t>‹#›</a:t>
            </a:fld>
            <a:endParaRPr lang="el-GR"/>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88B1D4-5E65-44BE-91B0-1A380B5D01E3}" type="datetimeFigureOut">
              <a:rPr lang="el-GR" smtClean="0"/>
              <a:pPr/>
              <a:t>23/3/2021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5A8EAA-3D44-4DDA-895E-5C89F3489C9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88B1D4-5E65-44BE-91B0-1A380B5D01E3}" type="datetimeFigureOut">
              <a:rPr lang="el-GR" smtClean="0"/>
              <a:pPr/>
              <a:t>23/3/2021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5A8EAA-3D44-4DDA-895E-5C89F3489C9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88B1D4-5E65-44BE-91B0-1A380B5D01E3}" type="datetimeFigureOut">
              <a:rPr lang="el-GR" smtClean="0"/>
              <a:pPr/>
              <a:t>23/3/2021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5A8EAA-3D44-4DDA-895E-5C89F3489C9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B88B1D4-5E65-44BE-91B0-1A380B5D01E3}" type="datetimeFigureOut">
              <a:rPr lang="el-GR" smtClean="0"/>
              <a:pPr/>
              <a:t>23/3/2021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10566400" y="6416676"/>
            <a:ext cx="1016000" cy="365125"/>
          </a:xfrm>
        </p:spPr>
        <p:txBody>
          <a:bodyPr/>
          <a:lstStyle/>
          <a:p>
            <a:fld id="{2C5A8EAA-3D44-4DDA-895E-5C89F3489C97}"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88B1D4-5E65-44BE-91B0-1A380B5D01E3}" type="datetimeFigureOut">
              <a:rPr lang="el-GR" smtClean="0"/>
              <a:pPr/>
              <a:t>23/3/2021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C5A8EAA-3D44-4DDA-895E-5C89F3489C9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B88B1D4-5E65-44BE-91B0-1A380B5D01E3}" type="datetimeFigureOut">
              <a:rPr lang="el-GR" smtClean="0"/>
              <a:pPr/>
              <a:t>23/3/2021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C5A8EAA-3D44-4DDA-895E-5C89F3489C9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88B1D4-5E65-44BE-91B0-1A380B5D01E3}" type="datetimeFigureOut">
              <a:rPr lang="el-GR" smtClean="0"/>
              <a:pPr/>
              <a:t>23/3/2021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C5A8EAA-3D44-4DDA-895E-5C89F3489C9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88B1D4-5E65-44BE-91B0-1A380B5D01E3}" type="datetimeFigureOut">
              <a:rPr lang="el-GR" smtClean="0"/>
              <a:pPr/>
              <a:t>23/3/2021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C5A8EAA-3D44-4DDA-895E-5C89F3489C9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88B1D4-5E65-44BE-91B0-1A380B5D01E3}" type="datetimeFigureOut">
              <a:rPr lang="el-GR" smtClean="0"/>
              <a:pPr/>
              <a:t>23/3/2021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C5A8EAA-3D44-4DDA-895E-5C89F3489C9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88B1D4-5E65-44BE-91B0-1A380B5D01E3}" type="datetimeFigureOut">
              <a:rPr lang="el-GR" smtClean="0"/>
              <a:pPr/>
              <a:t>23/3/2021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C5A8EAA-3D44-4DDA-895E-5C89F3489C9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B88B1D4-5E65-44BE-91B0-1A380B5D01E3}" type="datetimeFigureOut">
              <a:rPr lang="el-GR" smtClean="0"/>
              <a:pPr/>
              <a:t>23/3/2021</a:t>
            </a:fld>
            <a:endParaRPr lang="el-GR"/>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C5A8EAA-3D44-4DDA-895E-5C89F3489C97}"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solarsystem.nasa.gov/moons/earths-moon/lunar-phases-and-eclipses/" TargetMode="External"/><Relationship Id="rId2" Type="http://schemas.openxmlformats.org/officeDocument/2006/relationships/hyperlink" Target="https://en.wikipedia.org/wiki/Lunar_eclipse" TargetMode="External"/><Relationship Id="rId1" Type="http://schemas.openxmlformats.org/officeDocument/2006/relationships/slideLayout" Target="../slideLayouts/slideLayout2.xml"/><Relationship Id="rId4" Type="http://schemas.openxmlformats.org/officeDocument/2006/relationships/hyperlink" Target="https://spaceplace.nasa.gov/eclipses/e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274C5E9-B54C-499B-B8E3-320A5831AD99}"/>
              </a:ext>
            </a:extLst>
          </p:cNvPr>
          <p:cNvSpPr>
            <a:spLocks noGrp="1"/>
          </p:cNvSpPr>
          <p:nvPr>
            <p:ph type="title"/>
          </p:nvPr>
        </p:nvSpPr>
        <p:spPr>
          <a:xfrm>
            <a:off x="597408" y="1028954"/>
            <a:ext cx="10972800" cy="1519174"/>
          </a:xfrm>
        </p:spPr>
        <p:txBody>
          <a:bodyPr>
            <a:noAutofit/>
          </a:bodyPr>
          <a:lstStyle/>
          <a:p>
            <a:r>
              <a:rPr lang="en-US" sz="7200" dirty="0">
                <a:solidFill>
                  <a:srgbClr val="002060"/>
                </a:solidFill>
              </a:rPr>
              <a:t>The Moon…</a:t>
            </a:r>
            <a:endParaRPr lang="el-GR" sz="7200" dirty="0">
              <a:solidFill>
                <a:srgbClr val="002060"/>
              </a:solidFill>
            </a:endParaRPr>
          </a:p>
        </p:txBody>
      </p:sp>
      <p:sp>
        <p:nvSpPr>
          <p:cNvPr id="3" name="Υπότιτλος 2">
            <a:extLst>
              <a:ext uri="{FF2B5EF4-FFF2-40B4-BE49-F238E27FC236}">
                <a16:creationId xmlns:a16="http://schemas.microsoft.com/office/drawing/2014/main" xmlns="" id="{7DF4E623-8250-4D3E-BDFD-6A52398CC536}"/>
              </a:ext>
            </a:extLst>
          </p:cNvPr>
          <p:cNvSpPr>
            <a:spLocks noGrp="1"/>
          </p:cNvSpPr>
          <p:nvPr>
            <p:ph type="body" idx="1"/>
          </p:nvPr>
        </p:nvSpPr>
        <p:spPr/>
        <p:txBody>
          <a:bodyPr/>
          <a:lstStyle/>
          <a:p>
            <a:r>
              <a:rPr lang="en-US" dirty="0" smtClean="0">
                <a:solidFill>
                  <a:srgbClr val="0070C0"/>
                </a:solidFill>
              </a:rPr>
              <a:t> </a:t>
            </a:r>
            <a:endParaRPr lang="el-GR" dirty="0">
              <a:solidFill>
                <a:srgbClr val="0070C0"/>
              </a:solidFill>
            </a:endParaRPr>
          </a:p>
        </p:txBody>
      </p:sp>
      <p:sp>
        <p:nvSpPr>
          <p:cNvPr id="6" name="Text Placeholder 5"/>
          <p:cNvSpPr>
            <a:spLocks noGrp="1"/>
          </p:cNvSpPr>
          <p:nvPr>
            <p:ph type="body" sz="half" idx="3"/>
          </p:nvPr>
        </p:nvSpPr>
        <p:spPr>
          <a:xfrm>
            <a:off x="3316056" y="2624409"/>
            <a:ext cx="5389033" cy="750887"/>
          </a:xfrm>
        </p:spPr>
        <p:txBody>
          <a:bodyPr>
            <a:normAutofit/>
          </a:bodyPr>
          <a:lstStyle/>
          <a:p>
            <a:pPr algn="ctr"/>
            <a:r>
              <a:rPr lang="en-US" sz="3200" dirty="0">
                <a:solidFill>
                  <a:srgbClr val="0070C0"/>
                </a:solidFill>
              </a:rPr>
              <a:t>Phases and </a:t>
            </a:r>
            <a:r>
              <a:rPr lang="en-US" sz="3200" dirty="0" smtClean="0">
                <a:solidFill>
                  <a:srgbClr val="0070C0"/>
                </a:solidFill>
              </a:rPr>
              <a:t>Eclipses</a:t>
            </a:r>
            <a:endParaRPr lang="el-GR" sz="3200" dirty="0"/>
          </a:p>
        </p:txBody>
      </p:sp>
      <p:sp>
        <p:nvSpPr>
          <p:cNvPr id="5" name="Content Placeholder 4"/>
          <p:cNvSpPr>
            <a:spLocks noGrp="1"/>
          </p:cNvSpPr>
          <p:nvPr>
            <p:ph sz="quarter" idx="2"/>
          </p:nvPr>
        </p:nvSpPr>
        <p:spPr/>
        <p:txBody>
          <a:bodyPr/>
          <a:lstStyle/>
          <a:p>
            <a:pPr marL="137160" indent="0">
              <a:buNone/>
            </a:pPr>
            <a:r>
              <a:rPr lang="en-US" dirty="0" smtClean="0"/>
              <a:t> </a:t>
            </a:r>
            <a:endParaRPr lang="el-GR" dirty="0"/>
          </a:p>
        </p:txBody>
      </p:sp>
      <p:sp>
        <p:nvSpPr>
          <p:cNvPr id="7" name="Content Placeholder 6"/>
          <p:cNvSpPr>
            <a:spLocks noGrp="1"/>
          </p:cNvSpPr>
          <p:nvPr>
            <p:ph sz="quarter" idx="4"/>
          </p:nvPr>
        </p:nvSpPr>
        <p:spPr>
          <a:xfrm>
            <a:off x="5791032" y="3986784"/>
            <a:ext cx="5389033" cy="2218944"/>
          </a:xfrm>
        </p:spPr>
        <p:txBody>
          <a:bodyPr/>
          <a:lstStyle/>
          <a:p>
            <a:pPr marL="137160" indent="0" algn="ctr">
              <a:buNone/>
            </a:pPr>
            <a:r>
              <a:rPr lang="en-US" dirty="0" smtClean="0">
                <a:solidFill>
                  <a:schemeClr val="accent4">
                    <a:lumMod val="50000"/>
                  </a:schemeClr>
                </a:solidFill>
              </a:rPr>
              <a:t>“Science Around Us”</a:t>
            </a:r>
          </a:p>
          <a:p>
            <a:pPr marL="137160" indent="0" algn="ctr">
              <a:buNone/>
            </a:pPr>
            <a:r>
              <a:rPr lang="en-US" dirty="0" err="1" smtClean="0">
                <a:solidFill>
                  <a:schemeClr val="accent4">
                    <a:lumMod val="50000"/>
                  </a:schemeClr>
                </a:solidFill>
              </a:rPr>
              <a:t>Geniko</a:t>
            </a:r>
            <a:r>
              <a:rPr lang="en-US" dirty="0" smtClean="0">
                <a:solidFill>
                  <a:schemeClr val="accent4">
                    <a:lumMod val="50000"/>
                  </a:schemeClr>
                </a:solidFill>
              </a:rPr>
              <a:t> </a:t>
            </a:r>
            <a:r>
              <a:rPr lang="en-US" dirty="0" err="1" smtClean="0">
                <a:solidFill>
                  <a:schemeClr val="accent4">
                    <a:lumMod val="50000"/>
                  </a:schemeClr>
                </a:solidFill>
              </a:rPr>
              <a:t>Lykeio</a:t>
            </a:r>
            <a:r>
              <a:rPr lang="en-US" dirty="0" smtClean="0">
                <a:solidFill>
                  <a:schemeClr val="accent4">
                    <a:lumMod val="50000"/>
                  </a:schemeClr>
                </a:solidFill>
              </a:rPr>
              <a:t> </a:t>
            </a:r>
            <a:r>
              <a:rPr lang="en-US" dirty="0" err="1" smtClean="0">
                <a:solidFill>
                  <a:schemeClr val="accent4">
                    <a:lumMod val="50000"/>
                  </a:schemeClr>
                </a:solidFill>
              </a:rPr>
              <a:t>Aridaias</a:t>
            </a:r>
            <a:endParaRPr lang="en-US" dirty="0" smtClean="0">
              <a:solidFill>
                <a:schemeClr val="accent4">
                  <a:lumMod val="50000"/>
                </a:schemeClr>
              </a:solidFill>
            </a:endParaRPr>
          </a:p>
          <a:p>
            <a:pPr marL="137160" indent="0" algn="ctr">
              <a:buNone/>
            </a:pPr>
            <a:r>
              <a:rPr lang="en-US" dirty="0" smtClean="0">
                <a:solidFill>
                  <a:schemeClr val="accent4">
                    <a:lumMod val="50000"/>
                  </a:schemeClr>
                </a:solidFill>
              </a:rPr>
              <a:t>2018-2020</a:t>
            </a:r>
            <a:endParaRPr lang="el-GR" dirty="0">
              <a:solidFill>
                <a:schemeClr val="accent4">
                  <a:lumMod val="50000"/>
                </a:schemeClr>
              </a:solidFill>
            </a:endParaRPr>
          </a:p>
        </p:txBody>
      </p:sp>
      <p:pic>
        <p:nvPicPr>
          <p:cNvPr id="4" name="14 - Εικόνα" descr="imageedit_1_2945746488.png">
            <a:extLst>
              <a:ext uri="{FF2B5EF4-FFF2-40B4-BE49-F238E27FC236}">
                <a16:creationId xmlns="" xmlns:a16="http://schemas.microsoft.com/office/drawing/2014/main" xmlns:lc="http://schemas.openxmlformats.org/drawingml/2006/lockedCanvas" id="{C86A8B84-563F-4A4B-94C2-90229F00EB3E}"/>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82487" y="3485024"/>
            <a:ext cx="2448271" cy="24482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48468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53588A67-2F27-4759-A328-C2435BBA46B5}"/>
              </a:ext>
            </a:extLst>
          </p:cNvPr>
          <p:cNvSpPr>
            <a:spLocks noGrp="1"/>
          </p:cNvSpPr>
          <p:nvPr>
            <p:ph idx="4294967295"/>
          </p:nvPr>
        </p:nvSpPr>
        <p:spPr>
          <a:xfrm>
            <a:off x="1450848" y="1600200"/>
            <a:ext cx="9521952" cy="4708525"/>
          </a:xfrm>
        </p:spPr>
        <p:txBody>
          <a:bodyPr/>
          <a:lstStyle/>
          <a:p>
            <a:pPr marL="137160" indent="0">
              <a:buNone/>
            </a:pPr>
            <a:r>
              <a:rPr lang="en-US" dirty="0">
                <a:solidFill>
                  <a:srgbClr val="002060"/>
                </a:solidFill>
              </a:rPr>
              <a:t>The cycle of lunar phases is due to the constantly changing alignment of the sun and moon during the orbital period of the moon. With the passing of the days and the relative position of the three celestial bodies, the visible part of the lunar surface illuminated by the sun changes.</a:t>
            </a:r>
            <a:endParaRPr lang="el-GR" dirty="0">
              <a:solidFill>
                <a:srgbClr val="002060"/>
              </a:solidFill>
            </a:endParaRPr>
          </a:p>
        </p:txBody>
      </p:sp>
    </p:spTree>
    <p:extLst>
      <p:ext uri="{BB962C8B-B14F-4D97-AF65-F5344CB8AC3E}">
        <p14:creationId xmlns:p14="http://schemas.microsoft.com/office/powerpoint/2010/main" xmlns="" val="2030809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DD0EE7F-DB6B-4F0D-85D8-FA9D9BB3589E}"/>
              </a:ext>
            </a:extLst>
          </p:cNvPr>
          <p:cNvSpPr>
            <a:spLocks noGrp="1"/>
          </p:cNvSpPr>
          <p:nvPr>
            <p:ph type="title"/>
          </p:nvPr>
        </p:nvSpPr>
        <p:spPr/>
        <p:txBody>
          <a:bodyPr/>
          <a:lstStyle/>
          <a:p>
            <a:r>
              <a:rPr lang="en-US" dirty="0">
                <a:solidFill>
                  <a:srgbClr val="002060"/>
                </a:solidFill>
              </a:rPr>
              <a:t>The </a:t>
            </a:r>
            <a:r>
              <a:rPr lang="en-US" u="sng" dirty="0">
                <a:solidFill>
                  <a:srgbClr val="002060"/>
                </a:solidFill>
              </a:rPr>
              <a:t>phases</a:t>
            </a:r>
            <a:r>
              <a:rPr lang="en-US" dirty="0">
                <a:solidFill>
                  <a:srgbClr val="002060"/>
                </a:solidFill>
              </a:rPr>
              <a:t> of the moon</a:t>
            </a:r>
            <a:endParaRPr lang="el-GR" dirty="0">
              <a:solidFill>
                <a:srgbClr val="002060"/>
              </a:solidFill>
            </a:endParaRPr>
          </a:p>
        </p:txBody>
      </p:sp>
      <p:sp>
        <p:nvSpPr>
          <p:cNvPr id="3" name="Θέση περιεχομένου 2">
            <a:extLst>
              <a:ext uri="{FF2B5EF4-FFF2-40B4-BE49-F238E27FC236}">
                <a16:creationId xmlns:a16="http://schemas.microsoft.com/office/drawing/2014/main" xmlns="" id="{93669F6C-51F9-403D-89C4-B13B6635DEDD}"/>
              </a:ext>
            </a:extLst>
          </p:cNvPr>
          <p:cNvSpPr>
            <a:spLocks noGrp="1"/>
          </p:cNvSpPr>
          <p:nvPr>
            <p:ph idx="1"/>
          </p:nvPr>
        </p:nvSpPr>
        <p:spPr/>
        <p:txBody>
          <a:bodyPr>
            <a:normAutofit lnSpcReduction="10000"/>
          </a:bodyPr>
          <a:lstStyle/>
          <a:p>
            <a:r>
              <a:rPr lang="en-US" dirty="0">
                <a:solidFill>
                  <a:schemeClr val="accent5">
                    <a:lumMod val="50000"/>
                  </a:schemeClr>
                </a:solidFill>
              </a:rPr>
              <a:t>1)</a:t>
            </a:r>
            <a:r>
              <a:rPr lang="en-US" u="sng" dirty="0">
                <a:solidFill>
                  <a:schemeClr val="accent5">
                    <a:lumMod val="50000"/>
                  </a:schemeClr>
                </a:solidFill>
              </a:rPr>
              <a:t>new </a:t>
            </a:r>
            <a:r>
              <a:rPr lang="en-US" u="sng" dirty="0" smtClean="0">
                <a:solidFill>
                  <a:schemeClr val="accent5">
                    <a:lumMod val="50000"/>
                  </a:schemeClr>
                </a:solidFill>
              </a:rPr>
              <a:t>moon </a:t>
            </a:r>
            <a:r>
              <a:rPr lang="en-US" dirty="0" smtClean="0">
                <a:solidFill>
                  <a:schemeClr val="accent5">
                    <a:lumMod val="50000"/>
                  </a:schemeClr>
                </a:solidFill>
              </a:rPr>
              <a:t>: the </a:t>
            </a:r>
            <a:r>
              <a:rPr lang="en-US" dirty="0">
                <a:solidFill>
                  <a:schemeClr val="accent5">
                    <a:lumMod val="50000"/>
                  </a:schemeClr>
                </a:solidFill>
              </a:rPr>
              <a:t>moon does not seem to be all at all</a:t>
            </a:r>
            <a:endParaRPr lang="el-GR" dirty="0">
              <a:solidFill>
                <a:schemeClr val="accent5">
                  <a:lumMod val="50000"/>
                </a:schemeClr>
              </a:solidFill>
            </a:endParaRPr>
          </a:p>
          <a:p>
            <a:r>
              <a:rPr lang="el-GR" dirty="0">
                <a:solidFill>
                  <a:schemeClr val="accent5">
                    <a:lumMod val="50000"/>
                  </a:schemeClr>
                </a:solidFill>
              </a:rPr>
              <a:t>2)</a:t>
            </a:r>
            <a:r>
              <a:rPr lang="en-US" u="sng" dirty="0">
                <a:solidFill>
                  <a:schemeClr val="accent5">
                    <a:lumMod val="50000"/>
                  </a:schemeClr>
                </a:solidFill>
              </a:rPr>
              <a:t>waxing </a:t>
            </a:r>
            <a:r>
              <a:rPr lang="en-US" u="sng" dirty="0" smtClean="0">
                <a:solidFill>
                  <a:schemeClr val="accent5">
                    <a:lumMod val="50000"/>
                  </a:schemeClr>
                </a:solidFill>
              </a:rPr>
              <a:t>crescent</a:t>
            </a:r>
            <a:r>
              <a:rPr lang="en-US" dirty="0" smtClean="0">
                <a:solidFill>
                  <a:schemeClr val="accent5">
                    <a:lumMod val="50000"/>
                  </a:schemeClr>
                </a:solidFill>
              </a:rPr>
              <a:t> : where </a:t>
            </a:r>
            <a:r>
              <a:rPr lang="en-US" dirty="0">
                <a:solidFill>
                  <a:schemeClr val="accent5">
                    <a:lumMod val="50000"/>
                  </a:schemeClr>
                </a:solidFill>
              </a:rPr>
              <a:t>the moon begins to look and grow in size</a:t>
            </a:r>
          </a:p>
          <a:p>
            <a:r>
              <a:rPr lang="en-US" dirty="0">
                <a:solidFill>
                  <a:schemeClr val="accent5">
                    <a:lumMod val="50000"/>
                  </a:schemeClr>
                </a:solidFill>
              </a:rPr>
              <a:t>3)</a:t>
            </a:r>
            <a:r>
              <a:rPr lang="en-US" u="sng" dirty="0">
                <a:solidFill>
                  <a:schemeClr val="accent5">
                    <a:lumMod val="50000"/>
                  </a:schemeClr>
                </a:solidFill>
              </a:rPr>
              <a:t>first quarter</a:t>
            </a:r>
          </a:p>
          <a:p>
            <a:r>
              <a:rPr lang="en-US" dirty="0">
                <a:solidFill>
                  <a:schemeClr val="accent5">
                    <a:lumMod val="50000"/>
                  </a:schemeClr>
                </a:solidFill>
              </a:rPr>
              <a:t>4)</a:t>
            </a:r>
            <a:r>
              <a:rPr lang="en-US" u="sng" dirty="0">
                <a:solidFill>
                  <a:schemeClr val="accent5">
                    <a:lumMod val="50000"/>
                  </a:schemeClr>
                </a:solidFill>
              </a:rPr>
              <a:t>waxing gibbous</a:t>
            </a:r>
          </a:p>
          <a:p>
            <a:r>
              <a:rPr lang="en-US" dirty="0">
                <a:solidFill>
                  <a:schemeClr val="accent5">
                    <a:lumMod val="50000"/>
                  </a:schemeClr>
                </a:solidFill>
              </a:rPr>
              <a:t>5)</a:t>
            </a:r>
            <a:r>
              <a:rPr lang="en-US" u="sng" dirty="0">
                <a:solidFill>
                  <a:schemeClr val="accent5">
                    <a:lumMod val="50000"/>
                  </a:schemeClr>
                </a:solidFill>
              </a:rPr>
              <a:t>full </a:t>
            </a:r>
            <a:r>
              <a:rPr lang="en-US" u="sng" dirty="0" smtClean="0">
                <a:solidFill>
                  <a:schemeClr val="accent5">
                    <a:lumMod val="50000"/>
                  </a:schemeClr>
                </a:solidFill>
              </a:rPr>
              <a:t>moon</a:t>
            </a:r>
            <a:r>
              <a:rPr lang="en-US" dirty="0" smtClean="0">
                <a:solidFill>
                  <a:schemeClr val="accent5">
                    <a:lumMod val="50000"/>
                  </a:schemeClr>
                </a:solidFill>
              </a:rPr>
              <a:t> : where </a:t>
            </a:r>
            <a:r>
              <a:rPr lang="en-US" dirty="0">
                <a:solidFill>
                  <a:schemeClr val="accent5">
                    <a:lumMod val="50000"/>
                  </a:schemeClr>
                </a:solidFill>
              </a:rPr>
              <a:t>the sun the earth and the moon are in a straight line in the order given</a:t>
            </a:r>
          </a:p>
          <a:p>
            <a:r>
              <a:rPr lang="en-US" dirty="0">
                <a:solidFill>
                  <a:schemeClr val="accent5">
                    <a:lumMod val="50000"/>
                  </a:schemeClr>
                </a:solidFill>
              </a:rPr>
              <a:t>6)</a:t>
            </a:r>
            <a:r>
              <a:rPr lang="en-US" u="sng" dirty="0">
                <a:solidFill>
                  <a:schemeClr val="accent5">
                    <a:lumMod val="50000"/>
                  </a:schemeClr>
                </a:solidFill>
              </a:rPr>
              <a:t>waning </a:t>
            </a:r>
            <a:r>
              <a:rPr lang="en-US" u="sng" dirty="0" smtClean="0">
                <a:solidFill>
                  <a:schemeClr val="accent5">
                    <a:lumMod val="50000"/>
                  </a:schemeClr>
                </a:solidFill>
              </a:rPr>
              <a:t>gibbous</a:t>
            </a:r>
            <a:r>
              <a:rPr lang="en-US" dirty="0" smtClean="0">
                <a:solidFill>
                  <a:schemeClr val="accent5">
                    <a:lumMod val="50000"/>
                  </a:schemeClr>
                </a:solidFill>
              </a:rPr>
              <a:t> : where </a:t>
            </a:r>
            <a:r>
              <a:rPr lang="en-US" dirty="0">
                <a:solidFill>
                  <a:schemeClr val="accent5">
                    <a:lumMod val="50000"/>
                  </a:schemeClr>
                </a:solidFill>
              </a:rPr>
              <a:t>the moon begins to decrease</a:t>
            </a:r>
            <a:endParaRPr lang="en-US" u="sng" dirty="0">
              <a:solidFill>
                <a:schemeClr val="accent5">
                  <a:lumMod val="50000"/>
                </a:schemeClr>
              </a:solidFill>
            </a:endParaRPr>
          </a:p>
          <a:p>
            <a:r>
              <a:rPr lang="en-US" dirty="0">
                <a:solidFill>
                  <a:schemeClr val="accent5">
                    <a:lumMod val="50000"/>
                  </a:schemeClr>
                </a:solidFill>
              </a:rPr>
              <a:t>7)</a:t>
            </a:r>
            <a:r>
              <a:rPr lang="en-US" u="sng" dirty="0">
                <a:solidFill>
                  <a:schemeClr val="accent5">
                    <a:lumMod val="50000"/>
                  </a:schemeClr>
                </a:solidFill>
              </a:rPr>
              <a:t>last quarter</a:t>
            </a:r>
          </a:p>
          <a:p>
            <a:r>
              <a:rPr lang="en-US" dirty="0">
                <a:solidFill>
                  <a:schemeClr val="accent5">
                    <a:lumMod val="50000"/>
                  </a:schemeClr>
                </a:solidFill>
              </a:rPr>
              <a:t>8)</a:t>
            </a:r>
            <a:r>
              <a:rPr lang="en-US" u="sng" dirty="0">
                <a:solidFill>
                  <a:schemeClr val="accent5">
                    <a:lumMod val="50000"/>
                  </a:schemeClr>
                </a:solidFill>
              </a:rPr>
              <a:t>waning </a:t>
            </a:r>
            <a:r>
              <a:rPr lang="en-US" u="sng" dirty="0" smtClean="0">
                <a:solidFill>
                  <a:schemeClr val="accent5">
                    <a:lumMod val="50000"/>
                  </a:schemeClr>
                </a:solidFill>
              </a:rPr>
              <a:t>crescent</a:t>
            </a:r>
            <a:r>
              <a:rPr lang="en-US" dirty="0" smtClean="0">
                <a:solidFill>
                  <a:schemeClr val="accent5">
                    <a:lumMod val="50000"/>
                  </a:schemeClr>
                </a:solidFill>
              </a:rPr>
              <a:t> : where </a:t>
            </a:r>
            <a:r>
              <a:rPr lang="en-US" dirty="0">
                <a:solidFill>
                  <a:schemeClr val="accent5">
                    <a:lumMod val="50000"/>
                  </a:schemeClr>
                </a:solidFill>
              </a:rPr>
              <a:t>it diminishes again</a:t>
            </a:r>
          </a:p>
        </p:txBody>
      </p:sp>
    </p:spTree>
    <p:extLst>
      <p:ext uri="{BB962C8B-B14F-4D97-AF65-F5344CB8AC3E}">
        <p14:creationId xmlns:p14="http://schemas.microsoft.com/office/powerpoint/2010/main" xmlns="" val="2676756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FHJHFHS">
            <a:extLst>
              <a:ext uri="{FF2B5EF4-FFF2-40B4-BE49-F238E27FC236}">
                <a16:creationId xmlns:a16="http://schemas.microsoft.com/office/drawing/2014/main" xmlns="" id="{D0544378-2D17-4E83-A554-F2D1693212D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30991" y="815926"/>
            <a:ext cx="5767753" cy="52894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57023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AB54ED7-55E7-4C30-A31A-1427DC112104}"/>
              </a:ext>
            </a:extLst>
          </p:cNvPr>
          <p:cNvSpPr>
            <a:spLocks noGrp="1"/>
          </p:cNvSpPr>
          <p:nvPr>
            <p:ph type="title"/>
          </p:nvPr>
        </p:nvSpPr>
        <p:spPr>
          <a:xfrm>
            <a:off x="597408" y="603822"/>
            <a:ext cx="10972800" cy="1143000"/>
          </a:xfrm>
        </p:spPr>
        <p:txBody>
          <a:bodyPr/>
          <a:lstStyle/>
          <a:p>
            <a:r>
              <a:rPr lang="en-US" u="sng" dirty="0">
                <a:solidFill>
                  <a:srgbClr val="002060"/>
                </a:solidFill>
              </a:rPr>
              <a:t>Lunar eclipse</a:t>
            </a:r>
            <a:endParaRPr lang="el-GR" u="sng" dirty="0">
              <a:solidFill>
                <a:srgbClr val="002060"/>
              </a:solidFill>
            </a:endParaRPr>
          </a:p>
        </p:txBody>
      </p:sp>
      <p:sp>
        <p:nvSpPr>
          <p:cNvPr id="3" name="Θέση περιεχομένου 2">
            <a:extLst>
              <a:ext uri="{FF2B5EF4-FFF2-40B4-BE49-F238E27FC236}">
                <a16:creationId xmlns:a16="http://schemas.microsoft.com/office/drawing/2014/main" xmlns="" id="{47FB2534-E86F-445D-A6CF-5985063704D8}"/>
              </a:ext>
            </a:extLst>
          </p:cNvPr>
          <p:cNvSpPr>
            <a:spLocks noGrp="1"/>
          </p:cNvSpPr>
          <p:nvPr>
            <p:ph idx="1"/>
          </p:nvPr>
        </p:nvSpPr>
        <p:spPr>
          <a:xfrm>
            <a:off x="1658112" y="2450592"/>
            <a:ext cx="9046464" cy="4273296"/>
          </a:xfrm>
        </p:spPr>
        <p:txBody>
          <a:bodyPr/>
          <a:lstStyle/>
          <a:p>
            <a:pPr marL="137160" indent="0">
              <a:buNone/>
            </a:pPr>
            <a:r>
              <a:rPr lang="en-US" dirty="0">
                <a:solidFill>
                  <a:schemeClr val="accent5">
                    <a:lumMod val="50000"/>
                  </a:schemeClr>
                </a:solidFill>
              </a:rPr>
              <a:t>The plane of the moon around the earth is inclined, relative to the plane of the earth around the Sun, about 5 degrees. This fact makes somewhat rarely the absolute alignment of the three bodies in a straight line. In this case we have the eclipse </a:t>
            </a:r>
            <a:r>
              <a:rPr lang="en-US" dirty="0" smtClean="0">
                <a:solidFill>
                  <a:schemeClr val="accent5">
                    <a:lumMod val="50000"/>
                  </a:schemeClr>
                </a:solidFill>
              </a:rPr>
              <a:t>effect.</a:t>
            </a:r>
            <a:endParaRPr lang="el-GR" dirty="0">
              <a:solidFill>
                <a:schemeClr val="accent5">
                  <a:lumMod val="50000"/>
                </a:schemeClr>
              </a:solidFill>
            </a:endParaRPr>
          </a:p>
        </p:txBody>
      </p:sp>
    </p:spTree>
    <p:extLst>
      <p:ext uri="{BB962C8B-B14F-4D97-AF65-F5344CB8AC3E}">
        <p14:creationId xmlns:p14="http://schemas.microsoft.com/office/powerpoint/2010/main" xmlns="" val="1953604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project6astro.files.wordpress.com/2013/02/qq.png">
            <a:extLst>
              <a:ext uri="{FF2B5EF4-FFF2-40B4-BE49-F238E27FC236}">
                <a16:creationId xmlns:a16="http://schemas.microsoft.com/office/drawing/2014/main" xmlns="" id="{477C2CBD-5D24-4D1B-A1B5-FBAE86BC01F8}"/>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56935" y="1012874"/>
            <a:ext cx="8595360" cy="485335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70009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l-GR"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en.wikipedia.org/wiki/Lunar_eclipse</a:t>
            </a:r>
            <a:endParaRPr lang="en-US" dirty="0" smtClean="0"/>
          </a:p>
          <a:p>
            <a:r>
              <a:rPr lang="en-US" dirty="0">
                <a:hlinkClick r:id="rId3"/>
              </a:rPr>
              <a:t>https://solarsystem.nasa.gov/moons/earths-moon/lunar-phases-and-eclipses</a:t>
            </a:r>
            <a:r>
              <a:rPr lang="en-US" dirty="0" smtClean="0">
                <a:hlinkClick r:id="rId3"/>
              </a:rPr>
              <a:t>/</a:t>
            </a:r>
            <a:endParaRPr lang="en-US" dirty="0" smtClean="0"/>
          </a:p>
          <a:p>
            <a:r>
              <a:rPr lang="en-US" dirty="0" smtClean="0">
                <a:hlinkClick r:id="rId4"/>
              </a:rPr>
              <a:t>https</a:t>
            </a:r>
            <a:r>
              <a:rPr lang="en-US" dirty="0">
                <a:hlinkClick r:id="rId4"/>
              </a:rPr>
              <a:t>://spaceplace.nasa.gov/eclipses/en</a:t>
            </a:r>
            <a:r>
              <a:rPr lang="en-US" dirty="0" smtClean="0">
                <a:hlinkClick r:id="rId4"/>
              </a:rPr>
              <a:t>/</a:t>
            </a:r>
            <a:endParaRPr lang="en-US" dirty="0" smtClean="0"/>
          </a:p>
          <a:p>
            <a:endParaRPr lang="el-GR" dirty="0"/>
          </a:p>
        </p:txBody>
      </p:sp>
    </p:spTree>
    <p:extLst>
      <p:ext uri="{BB962C8B-B14F-4D97-AF65-F5344CB8AC3E}">
        <p14:creationId xmlns:p14="http://schemas.microsoft.com/office/powerpoint/2010/main" xmlns="" val="1448803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206752" y="1412776"/>
            <a:ext cx="6864096" cy="1754326"/>
          </a:xfrm>
          <a:prstGeom prst="rect">
            <a:avLst/>
          </a:prstGeom>
          <a:noFill/>
        </p:spPr>
        <p:txBody>
          <a:bodyPr wrap="square" rtlCol="0">
            <a:spAutoFit/>
          </a:bodyPr>
          <a:lstStyle/>
          <a:p>
            <a:pPr algn="ctr"/>
            <a:r>
              <a:rPr lang="en-US" sz="5400" dirty="0" smtClean="0">
                <a:solidFill>
                  <a:schemeClr val="accent5">
                    <a:lumMod val="50000"/>
                  </a:schemeClr>
                </a:solidFill>
              </a:rPr>
              <a:t>THANK YOU FOR YOUR ATTENTION!</a:t>
            </a:r>
            <a:endParaRPr lang="el-GR" sz="5400" dirty="0">
              <a:solidFill>
                <a:schemeClr val="accent5">
                  <a:lumMod val="50000"/>
                </a:schemeClr>
              </a:solidFill>
            </a:endParaRPr>
          </a:p>
        </p:txBody>
      </p:sp>
      <p:sp>
        <p:nvSpPr>
          <p:cNvPr id="3" name="2 - TextBox"/>
          <p:cNvSpPr txBox="1"/>
          <p:nvPr/>
        </p:nvSpPr>
        <p:spPr>
          <a:xfrm>
            <a:off x="3751385" y="4595447"/>
            <a:ext cx="4325815" cy="830997"/>
          </a:xfrm>
          <a:prstGeom prst="rect">
            <a:avLst/>
          </a:prstGeom>
          <a:noFill/>
        </p:spPr>
        <p:txBody>
          <a:bodyPr wrap="square" rtlCol="0">
            <a:spAutoFit/>
          </a:bodyPr>
          <a:lstStyle/>
          <a:p>
            <a:pPr algn="ctr"/>
            <a:r>
              <a:rPr lang="en-US" sz="2400" dirty="0" smtClean="0">
                <a:solidFill>
                  <a:srgbClr val="002060"/>
                </a:solidFill>
              </a:rPr>
              <a:t>MADE BY : GESTHIMANI</a:t>
            </a:r>
            <a:endParaRPr lang="el-GR" sz="2400" dirty="0">
              <a:solidFill>
                <a:srgbClr val="002060"/>
              </a:solidFill>
            </a:endParaRPr>
          </a:p>
          <a:p>
            <a:pPr algn="ctr"/>
            <a:r>
              <a:rPr lang="en-US" sz="2400" dirty="0" smtClean="0">
                <a:solidFill>
                  <a:srgbClr val="002060"/>
                </a:solidFill>
              </a:rPr>
              <a:t>KOTAIDOU</a:t>
            </a:r>
            <a:endParaRPr lang="el-GR" sz="2400" dirty="0">
              <a:solidFill>
                <a:srgbClr val="002060"/>
              </a:solidFill>
            </a:endParaRPr>
          </a:p>
        </p:txBody>
      </p:sp>
    </p:spTree>
    <p:extLst>
      <p:ext uri="{BB962C8B-B14F-4D97-AF65-F5344CB8AC3E}">
        <p14:creationId xmlns:p14="http://schemas.microsoft.com/office/powerpoint/2010/main" xmlns="" val="42382350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1516</TotalTime>
  <Words>222</Words>
  <Application>Microsoft Office PowerPoint</Application>
  <PresentationFormat>Προσαρμογή</PresentationFormat>
  <Paragraphs>26</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Apex</vt:lpstr>
      <vt:lpstr>The Moon…</vt:lpstr>
      <vt:lpstr>Διαφάνεια 2</vt:lpstr>
      <vt:lpstr>The phases of the moon</vt:lpstr>
      <vt:lpstr>Διαφάνεια 4</vt:lpstr>
      <vt:lpstr>Lunar eclipse</vt:lpstr>
      <vt:lpstr>Διαφάνεια 6</vt:lpstr>
      <vt:lpstr>Bibliography</vt:lpstr>
      <vt:lpstr>Διαφάνεια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Moon…</dc:title>
  <dc:creator>Μαρια Χρυσιδου</dc:creator>
  <cp:lastModifiedBy>HELEN</cp:lastModifiedBy>
  <cp:revision>10</cp:revision>
  <dcterms:created xsi:type="dcterms:W3CDTF">2019-01-04T10:24:53Z</dcterms:created>
  <dcterms:modified xsi:type="dcterms:W3CDTF">2021-03-23T11:46:29Z</dcterms:modified>
</cp:coreProperties>
</file>