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</p:sldIdLst>
  <p:sldSz cy="5143500" cx="9144000"/>
  <p:notesSz cx="6858000" cy="9144000"/>
  <p:embeddedFontLst>
    <p:embeddedFont>
      <p:font typeface="Oswald Regular"/>
      <p:regular r:id="rId11"/>
      <p:bold r:id="rId12"/>
    </p:embeddedFont>
    <p:embeddedFont>
      <p:font typeface="Average"/>
      <p:regular r:id="rId13"/>
    </p:embeddedFont>
    <p:embeddedFont>
      <p:font typeface="Oswald"/>
      <p:regular r:id="rId14"/>
      <p:bold r:id="rId1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font" Target="fonts/OswaldRegular-regular.fntdata"/><Relationship Id="rId10" Type="http://schemas.openxmlformats.org/officeDocument/2006/relationships/slide" Target="slides/slide5.xml"/><Relationship Id="rId13" Type="http://schemas.openxmlformats.org/officeDocument/2006/relationships/font" Target="fonts/Average-regular.fntdata"/><Relationship Id="rId12" Type="http://schemas.openxmlformats.org/officeDocument/2006/relationships/font" Target="fonts/OswaldRegular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Oswald-bold.fntdata"/><Relationship Id="rId14" Type="http://schemas.openxmlformats.org/officeDocument/2006/relationships/font" Target="fonts/Oswald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76af1c94b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76af1c94b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6e4670304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6e4670304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76af1c94b3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76af1c94b3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6e4670304c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6e4670304c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Relationship Id="rId4" Type="http://schemas.openxmlformats.org/officeDocument/2006/relationships/image" Target="../media/image8.png"/><Relationship Id="rId5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Relationship Id="rId4" Type="http://schemas.openxmlformats.org/officeDocument/2006/relationships/image" Target="../media/image5.png"/><Relationship Id="rId5" Type="http://schemas.openxmlformats.org/officeDocument/2006/relationships/image" Target="../media/image7.png"/><Relationship Id="rId6" Type="http://schemas.openxmlformats.org/officeDocument/2006/relationships/image" Target="../media/image10.png"/><Relationship Id="rId7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1545450"/>
            <a:ext cx="8520600" cy="2052600"/>
          </a:xfrm>
          <a:prstGeom prst="rect">
            <a:avLst/>
          </a:prstGeom>
          <a:solidFill>
            <a:srgbClr val="000000">
              <a:alpha val="68650"/>
            </a:srgbClr>
          </a:solidFill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i" sz="62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Static Electricity Box</a:t>
            </a:r>
            <a:endParaRPr sz="6200">
              <a:solidFill>
                <a:srgbClr val="FFFFFF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4099650"/>
            <a:ext cx="8520600" cy="792600"/>
          </a:xfrm>
          <a:prstGeom prst="rect">
            <a:avLst/>
          </a:prstGeom>
          <a:solidFill>
            <a:srgbClr val="000000">
              <a:alpha val="68650"/>
            </a:srgbClr>
          </a:solidFill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i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Made by very intelligent high school kidz </a:t>
            </a:r>
            <a:r>
              <a:rPr lang="fi" sz="8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(Viola, Krista, Nea ja Harri)</a:t>
            </a:r>
            <a:endParaRPr sz="8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D9D9D9"/>
        </a:solid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solidFill>
            <a:srgbClr val="897C7C">
              <a:alpha val="24730"/>
            </a:srgbClr>
          </a:solidFill>
          <a:ln cap="flat" cmpd="sng" w="285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What is it about?</a:t>
            </a:r>
            <a:endParaRPr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61" name="Google Shape;61;p14"/>
          <p:cNvSpPr txBox="1"/>
          <p:nvPr>
            <p:ph idx="1" type="body"/>
          </p:nvPr>
        </p:nvSpPr>
        <p:spPr>
          <a:xfrm>
            <a:off x="311700" y="1167275"/>
            <a:ext cx="4513500" cy="3416400"/>
          </a:xfrm>
          <a:prstGeom prst="rect">
            <a:avLst/>
          </a:prstGeom>
          <a:solidFill>
            <a:srgbClr val="897C7C">
              <a:alpha val="24730"/>
            </a:srgbClr>
          </a:solidFill>
          <a:ln cap="flat" cmpd="sng" w="285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Times New Roman"/>
              <a:buChar char="❏"/>
            </a:pPr>
            <a:r>
              <a:rPr lang="fi" sz="1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Rubbing a sheet of clear plastic with a hand or forearm, a towel, or piece of fur will give it a static electric charge that will cause styrofoam pith ball to bounce and “race” around it's surface.</a:t>
            </a:r>
            <a:endParaRPr sz="15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Times New Roman"/>
              <a:buChar char="❏"/>
            </a:pPr>
            <a:r>
              <a:rPr lang="fi" sz="1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balls will continue to move until the charges on the plastic and balls are balanced</a:t>
            </a:r>
            <a:endParaRPr sz="15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38400" y="1808450"/>
            <a:ext cx="3793901" cy="2134075"/>
          </a:xfrm>
          <a:prstGeom prst="rect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/>
          <p:nvPr>
            <p:ph type="title"/>
          </p:nvPr>
        </p:nvSpPr>
        <p:spPr>
          <a:xfrm>
            <a:off x="311700" y="195000"/>
            <a:ext cx="8520600" cy="572700"/>
          </a:xfrm>
          <a:prstGeom prst="rect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Why this works? </a:t>
            </a:r>
            <a:endParaRPr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8" name="Google Shape;68;p15"/>
          <p:cNvSpPr txBox="1"/>
          <p:nvPr>
            <p:ph idx="1" type="body"/>
          </p:nvPr>
        </p:nvSpPr>
        <p:spPr>
          <a:xfrm>
            <a:off x="311700" y="969775"/>
            <a:ext cx="8675400" cy="3864300"/>
          </a:xfrm>
          <a:prstGeom prst="rect">
            <a:avLst/>
          </a:prstGeom>
          <a:solidFill>
            <a:srgbClr val="452D2D">
              <a:alpha val="40420"/>
            </a:srgbClr>
          </a:solidFill>
          <a:ln cap="flat" cmpd="sng" w="285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Times New Roman"/>
              <a:buChar char="❏"/>
            </a:pPr>
            <a:r>
              <a:rPr lang="fi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Static electricity is when charges (</a:t>
            </a:r>
            <a:r>
              <a:rPr b="1" lang="fi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+</a:t>
            </a:r>
            <a:r>
              <a:rPr lang="fi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and </a:t>
            </a:r>
            <a:r>
              <a:rPr b="1" lang="fi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</a:t>
            </a:r>
            <a:r>
              <a:rPr lang="fi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 are </a:t>
            </a:r>
            <a:r>
              <a:rPr lang="fi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separated</a:t>
            </a:r>
            <a:r>
              <a:rPr lang="fi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from one another</a:t>
            </a:r>
            <a:endParaRPr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Times New Roman"/>
              <a:buChar char="❏"/>
            </a:pPr>
            <a:r>
              <a:rPr lang="fi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While this experience happens, the charges are separated onto the </a:t>
            </a:r>
            <a:r>
              <a:rPr lang="fi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surfaces</a:t>
            </a:r>
            <a:r>
              <a:rPr lang="fi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and are “stuck in place”</a:t>
            </a:r>
            <a:endParaRPr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Times New Roman"/>
              <a:buChar char="❏"/>
            </a:pPr>
            <a:r>
              <a:rPr lang="fi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major property of charges is that opposite charges attract each other, and like charges repel each other</a:t>
            </a:r>
            <a:endParaRPr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1" marL="914400" rtl="0" algn="l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Times New Roman"/>
              <a:buChar char="❏"/>
            </a:pPr>
            <a:r>
              <a:rPr lang="fi" sz="18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That is, </a:t>
            </a:r>
            <a:r>
              <a:rPr lang="fi" sz="18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</a:t>
            </a:r>
            <a:r>
              <a:rPr lang="fi" sz="18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attracts </a:t>
            </a:r>
            <a:r>
              <a:rPr b="1" lang="fi" sz="18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+</a:t>
            </a:r>
            <a:r>
              <a:rPr lang="fi" sz="18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but - repels -</a:t>
            </a:r>
            <a:endParaRPr sz="18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800"/>
              <a:buFont typeface="Times New Roman"/>
              <a:buChar char="❏"/>
            </a:pPr>
            <a:r>
              <a:rPr lang="fi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However, anything that has a neutral charge will be attracted to either - or + </a:t>
            </a:r>
            <a:endParaRPr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CCCCCC"/>
        </a:solidFill>
      </p:bgPr>
    </p:bg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>
                <a:latin typeface="Average"/>
                <a:ea typeface="Average"/>
                <a:cs typeface="Average"/>
                <a:sym typeface="Average"/>
              </a:rPr>
              <a:t>Pictures of our static electricity workshop</a:t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74" name="Google Shape;7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68528" y="1359000"/>
            <a:ext cx="1729175" cy="306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6"/>
          <p:cNvPicPr preferRelativeResize="0"/>
          <p:nvPr/>
        </p:nvPicPr>
        <p:blipFill rotWithShape="1">
          <a:blip r:embed="rId4">
            <a:alphaModFix/>
          </a:blip>
          <a:srcRect b="0" l="-4876" r="0" t="0"/>
          <a:stretch/>
        </p:blipFill>
        <p:spPr>
          <a:xfrm>
            <a:off x="436325" y="1356225"/>
            <a:ext cx="2847876" cy="160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96499" y="1359027"/>
            <a:ext cx="1729175" cy="306384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6"/>
          <p:cNvSpPr txBox="1"/>
          <p:nvPr/>
        </p:nvSpPr>
        <p:spPr>
          <a:xfrm>
            <a:off x="517925" y="3078100"/>
            <a:ext cx="2895300" cy="98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Average"/>
              <a:buChar char="❏"/>
            </a:pPr>
            <a:r>
              <a:rPr lang="fi">
                <a:latin typeface="Average"/>
                <a:ea typeface="Average"/>
                <a:cs typeface="Average"/>
                <a:sym typeface="Average"/>
              </a:rPr>
              <a:t>We also used </a:t>
            </a:r>
            <a:r>
              <a:rPr lang="fi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Wimshurst machine to demonstrate the static electricity </a:t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CCCCCC"/>
        </a:solid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>
                <a:latin typeface="Average"/>
                <a:ea typeface="Average"/>
                <a:cs typeface="Average"/>
                <a:sym typeface="Average"/>
              </a:rPr>
              <a:t>Other examples of static electricity</a:t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83" name="Google Shape;8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78925" y="254200"/>
            <a:ext cx="2038350" cy="30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1399237"/>
            <a:ext cx="2734301" cy="182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7"/>
          <p:cNvPicPr preferRelativeResize="0"/>
          <p:nvPr/>
        </p:nvPicPr>
        <p:blipFill rotWithShape="1">
          <a:blip r:embed="rId5">
            <a:alphaModFix/>
          </a:blip>
          <a:srcRect b="10889" l="0" r="0" t="0"/>
          <a:stretch/>
        </p:blipFill>
        <p:spPr>
          <a:xfrm>
            <a:off x="824125" y="3636063"/>
            <a:ext cx="2655975" cy="124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73176" y="1170125"/>
            <a:ext cx="2508180" cy="2279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61499" y="3602150"/>
            <a:ext cx="2250975" cy="1314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