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0"/>
  </p:notesMasterIdLst>
  <p:sldIdLst>
    <p:sldId id="282" r:id="rId2"/>
    <p:sldId id="264" r:id="rId3"/>
    <p:sldId id="257" r:id="rId4"/>
    <p:sldId id="267" r:id="rId5"/>
    <p:sldId id="266" r:id="rId6"/>
    <p:sldId id="265" r:id="rId7"/>
    <p:sldId id="284" r:id="rId8"/>
    <p:sldId id="285" r:id="rId9"/>
    <p:sldId id="287" r:id="rId10"/>
    <p:sldId id="288" r:id="rId11"/>
    <p:sldId id="289" r:id="rId12"/>
    <p:sldId id="269" r:id="rId13"/>
    <p:sldId id="271" r:id="rId14"/>
    <p:sldId id="274" r:id="rId15"/>
    <p:sldId id="290" r:id="rId16"/>
    <p:sldId id="291" r:id="rId17"/>
    <p:sldId id="273" r:id="rId18"/>
    <p:sldId id="275" r:id="rId19"/>
    <p:sldId id="276" r:id="rId20"/>
    <p:sldId id="277" r:id="rId21"/>
    <p:sldId id="272" r:id="rId22"/>
    <p:sldId id="293" r:id="rId23"/>
    <p:sldId id="292" r:id="rId24"/>
    <p:sldId id="278" r:id="rId25"/>
    <p:sldId id="279" r:id="rId26"/>
    <p:sldId id="280" r:id="rId27"/>
    <p:sldId id="283" r:id="rId28"/>
    <p:sldId id="29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65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usz Piszczek" initials="DP" lastIdx="1" clrIdx="0">
    <p:extLst>
      <p:ext uri="{19B8F6BF-5375-455C-9EA6-DF929625EA0E}">
        <p15:presenceInfo xmlns="" xmlns:p15="http://schemas.microsoft.com/office/powerpoint/2012/main" userId="6e5de01fbd8b76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53"/>
    <a:srgbClr val="000000"/>
    <a:srgbClr val="1F9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7C0E8-962B-4CAA-A984-71938BF5FCDE}" v="380" dt="2019-02-23T19:35:44.311"/>
    <p1510:client id="{E57793CD-8B4B-426F-89A8-BA8F6AB58CBA}" v="26" dt="2019-02-23T22:06:41.407"/>
    <p1510:client id="{5EDAAAA5-EEF8-4364-A9F3-2793D20104EC}" v="103" dt="2019-02-24T11:42:06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-522" y="-96"/>
      </p:cViewPr>
      <p:guideLst>
        <p:guide orient="horz" pos="2160"/>
        <p:guide orient="horz" pos="2260"/>
        <p:guide pos="36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4T12:35:56.717" idx="1">
    <p:pos x="7212" y="377"/>
    <p:text/>
    <p:extLst>
      <p:ext uri="{C676402C-5697-4E1C-873F-D02D1690AC5C}">
        <p15:threadingInfo xmlns=""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EFCD-E826-4BD4-B15A-C675A4BB3493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48F72-7995-4468-8B55-B4D8AD04422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34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1488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00894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9014200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783281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93012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385505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23517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369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954505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95667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46736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09565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59255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240FD6-DF26-43BB-BA6D-99937CB2A64B}" type="datetimeFigureOut">
              <a:rPr lang="pl-PL" smtClean="0"/>
              <a:pPr/>
              <a:t>2019-08-27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39B061C-AD23-409B-AF7E-2CEA75CCF2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96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0.xml"/><Relationship Id="rId7" Type="http://schemas.openxmlformats.org/officeDocument/2006/relationships/slide" Target="slide2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comments" Target="../comments/comment1.xml"/><Relationship Id="rId5" Type="http://schemas.openxmlformats.org/officeDocument/2006/relationships/slide" Target="slide15.xml"/><Relationship Id="rId10" Type="http://schemas.openxmlformats.org/officeDocument/2006/relationships/slide" Target="slide13.xml"/><Relationship Id="rId4" Type="http://schemas.openxmlformats.org/officeDocument/2006/relationships/slide" Target="slide14.xml"/><Relationship Id="rId9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="" xmlns:a16="http://schemas.microsoft.com/office/drawing/2014/main" id="{66C7A97A-A7DE-4DFB-8542-1E4BF24C7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="" xmlns:a16="http://schemas.microsoft.com/office/drawing/2014/main" id="{BE111DB0-3D73-4D20-9D57-CEF5A0D86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1FFD71-39A6-4F1C-96B0-FFF0DF7FB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4" y="1298448"/>
            <a:ext cx="4336869" cy="3255264"/>
          </a:xfrm>
        </p:spPr>
        <p:txBody>
          <a:bodyPr>
            <a:normAutofit fontScale="90000"/>
          </a:bodyPr>
          <a:lstStyle/>
          <a:p>
            <a:r>
              <a:rPr lang="pl-PL" sz="3600" dirty="0" err="1">
                <a:latin typeface="Gill Sans MT" panose="020B0502020104020203" pitchFamily="34" charset="-18"/>
              </a:rPr>
              <a:t>Water</a:t>
            </a:r>
            <a:r>
              <a:rPr lang="pl-PL" sz="3600" dirty="0">
                <a:latin typeface="Gill Sans MT" panose="020B0502020104020203" pitchFamily="34" charset="-18"/>
              </a:rPr>
              <a:t> </a:t>
            </a:r>
            <a:r>
              <a:rPr lang="pl-PL" sz="3600" dirty="0" err="1">
                <a:latin typeface="Gill Sans MT" panose="020B0502020104020203" pitchFamily="34" charset="-18"/>
              </a:rPr>
              <a:t>treatment</a:t>
            </a:r>
            <a:r>
              <a:rPr lang="pl-PL" sz="3600" dirty="0">
                <a:latin typeface="Gill Sans MT" panose="020B0502020104020203" pitchFamily="34" charset="-18"/>
              </a:rPr>
              <a:t> </a:t>
            </a:r>
            <a:br>
              <a:rPr lang="pl-PL" sz="3600" dirty="0">
                <a:latin typeface="Gill Sans MT" panose="020B0502020104020203" pitchFamily="34" charset="-18"/>
              </a:rPr>
            </a:br>
            <a:r>
              <a:rPr lang="pl-PL" sz="3600" dirty="0" err="1">
                <a:latin typeface="Gill Sans MT" panose="020B0502020104020203" pitchFamily="34" charset="-18"/>
              </a:rPr>
              <a:t>in</a:t>
            </a:r>
            <a:r>
              <a:rPr lang="pl-PL" sz="3600" dirty="0">
                <a:latin typeface="Gill Sans MT" panose="020B0502020104020203" pitchFamily="34" charset="-18"/>
              </a:rPr>
              <a:t> </a:t>
            </a:r>
            <a:r>
              <a:rPr lang="en-US" sz="3600" dirty="0">
                <a:latin typeface="Gill Sans MT" panose="020B0502020104020203" pitchFamily="34" charset="-18"/>
              </a:rPr>
              <a:t>Polish </a:t>
            </a:r>
            <a:r>
              <a:rPr lang="pl-PL" sz="3600" dirty="0">
                <a:latin typeface="Gill Sans MT" panose="020B0502020104020203" pitchFamily="34" charset="-18"/>
              </a:rPr>
              <a:t>health </a:t>
            </a:r>
            <a:r>
              <a:rPr lang="pl-PL" sz="3600" dirty="0" err="1">
                <a:latin typeface="Gill Sans MT" panose="020B0502020104020203" pitchFamily="34" charset="-18"/>
              </a:rPr>
              <a:t>resorts</a:t>
            </a:r>
            <a:r>
              <a:rPr lang="pl-PL" sz="3600" dirty="0">
                <a:latin typeface="Gill Sans MT" panose="020B0502020104020203" pitchFamily="34" charset="-18"/>
              </a:rPr>
              <a:t> </a:t>
            </a:r>
            <a:br>
              <a:rPr lang="pl-PL" sz="3600" dirty="0">
                <a:latin typeface="Gill Sans MT" panose="020B0502020104020203" pitchFamily="34" charset="-18"/>
              </a:rPr>
            </a:br>
            <a:r>
              <a:rPr lang="pl-PL" sz="3600" dirty="0">
                <a:latin typeface="Gill Sans MT" panose="020B0502020104020203" pitchFamily="34" charset="-18"/>
              </a:rPr>
              <a:t/>
            </a:r>
            <a:br>
              <a:rPr lang="pl-PL" sz="3600" dirty="0">
                <a:latin typeface="Gill Sans MT" panose="020B0502020104020203" pitchFamily="34" charset="-18"/>
              </a:rPr>
            </a:br>
            <a:r>
              <a:rPr lang="pl-PL" sz="3200" dirty="0">
                <a:latin typeface="Gill Sans MT" panose="020B0502020104020203" pitchFamily="34" charset="-18"/>
              </a:rPr>
              <a:t>C</a:t>
            </a:r>
            <a:r>
              <a:rPr lang="en-US" sz="3200" dirty="0" err="1">
                <a:latin typeface="Gill Sans MT" panose="020B0502020104020203" pitchFamily="34" charset="-18"/>
              </a:rPr>
              <a:t>hemical</a:t>
            </a:r>
            <a:r>
              <a:rPr lang="en-US" sz="3200" dirty="0">
                <a:latin typeface="Gill Sans MT" panose="020B0502020104020203" pitchFamily="34" charset="-18"/>
              </a:rPr>
              <a:t> and therapeutic properties</a:t>
            </a:r>
            <a:r>
              <a:rPr lang="pl-PL" sz="3200" dirty="0">
                <a:latin typeface="Gill Sans MT" panose="020B0502020104020203" pitchFamily="34" charset="-18"/>
              </a:rPr>
              <a:t> of </a:t>
            </a:r>
            <a:r>
              <a:rPr lang="pl-PL" sz="3200" dirty="0" err="1">
                <a:latin typeface="Gill Sans MT" panose="020B0502020104020203" pitchFamily="34" charset="-18"/>
              </a:rPr>
              <a:t>mineral</a:t>
            </a:r>
            <a:r>
              <a:rPr lang="pl-PL" sz="3200" dirty="0">
                <a:latin typeface="Gill Sans MT" panose="020B0502020104020203" pitchFamily="34" charset="-18"/>
              </a:rPr>
              <a:t> and spring </a:t>
            </a:r>
            <a:r>
              <a:rPr lang="pl-PL" sz="3200" dirty="0" err="1">
                <a:latin typeface="Gill Sans MT" panose="020B0502020104020203" pitchFamily="34" charset="-18"/>
              </a:rPr>
              <a:t>waters</a:t>
            </a:r>
            <a:r>
              <a:rPr lang="pl-PL" sz="3200" dirty="0">
                <a:latin typeface="Gill Sans MT" panose="020B0502020104020203" pitchFamily="34" charset="-18"/>
              </a:rPr>
              <a:t> </a:t>
            </a:r>
            <a:r>
              <a:rPr lang="pl-PL" sz="3200" dirty="0" err="1">
                <a:latin typeface="Gill Sans MT" panose="020B0502020104020203" pitchFamily="34" charset="-18"/>
              </a:rPr>
              <a:t>in</a:t>
            </a:r>
            <a:r>
              <a:rPr lang="pl-PL" sz="3200" dirty="0">
                <a:latin typeface="Gill Sans MT" panose="020B0502020104020203" pitchFamily="34" charset="-18"/>
              </a:rPr>
              <a:t> Poland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08E7132F-19A5-48CD-8FDC-681081E9E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  <a:p>
            <a:r>
              <a:rPr lang="pl-PL" b="1" dirty="0"/>
              <a:t>WERONIKA PISZCZEK </a:t>
            </a:r>
            <a:r>
              <a:rPr lang="pl-PL" b="1" dirty="0" smtClean="0"/>
              <a:t>ID</a:t>
            </a:r>
          </a:p>
          <a:p>
            <a:r>
              <a:rPr lang="pl-PL" b="1" dirty="0" smtClean="0"/>
              <a:t>MATEUSZ MARKOWSKI IIB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5483E25-6EDC-4C40-8590-6A48BAA28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459" r="-1" b="-1"/>
          <a:stretch/>
        </p:blipFill>
        <p:spPr>
          <a:xfrm rot="21600000"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7ADCA0-A066-4B16-8E1F-3C2483947B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2715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DA7AAF26-EB84-4819-AA85-7B40D5D6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70" y="868680"/>
            <a:ext cx="3107636" cy="3339549"/>
          </a:xfrm>
        </p:spPr>
        <p:txBody>
          <a:bodyPr>
            <a:normAutofit/>
          </a:bodyPr>
          <a:lstStyle/>
          <a:p>
            <a:pPr marL="274320" lvl="0" indent="-228600">
              <a:spcBef>
                <a:spcPts val="1800"/>
              </a:spcBef>
            </a:pPr>
            <a:r>
              <a:rPr lang="pl-PL" sz="2400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pl-PL" sz="2400" spc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spc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Brine 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baths are suitable for </a:t>
            </a:r>
            <a:r>
              <a:rPr lang="en-US" sz="2400" spc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orthopaedic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trauma</a:t>
            </a:r>
            <a:r>
              <a:rPr lang="pl-PL" sz="2400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sz="2400" spc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conditions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rheumatic, neurological and </a:t>
            </a:r>
            <a:r>
              <a:rPr lang="en-US" sz="2400" spc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gynaecological</a:t>
            </a:r>
            <a:r>
              <a:rPr lang="en-US" sz="2400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diseases</a:t>
            </a:r>
            <a:r>
              <a:rPr lang="pl-PL" sz="2400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85741030-DACB-4FEA-AEFD-1786A0AA3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4806" y="647037"/>
            <a:ext cx="3478479" cy="378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Acidulous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baths are recommended for some heart diseases, hypertension,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ischaemia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lower limbs and organ neuroses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A5DF4E6-D09F-42D1-92F4-1270E45F8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3435" y="816428"/>
            <a:ext cx="3474720" cy="378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Hydrosulphide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sulphide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baths are recommended for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orthopaedic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trauma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rheumatic diseases, selected dermatological diseases and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ischaemia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lower limbs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AD969D03-B836-4423-A3BA-93555AF89D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992" y="4123051"/>
            <a:ext cx="3081805" cy="20919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C52144A7-C951-490B-8DF0-A5CB2C44A3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1199" y="4559184"/>
            <a:ext cx="2859272" cy="199966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BE5023D0-8701-447E-9993-BADEDEE101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117" y="4123051"/>
            <a:ext cx="1993565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18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0810249-3BB2-4D85-A21B-D5B29FD5B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7262" y="0"/>
            <a:ext cx="3474720" cy="4170460"/>
          </a:xfrm>
        </p:spPr>
        <p:txBody>
          <a:bodyPr>
            <a:normAutofit/>
          </a:bodyPr>
          <a:lstStyle/>
          <a:p>
            <a:pPr marL="274320" lvl="0" indent="-228600">
              <a:spcBef>
                <a:spcPts val="1800"/>
              </a:spcBef>
              <a:buClr>
                <a:srgbClr val="545454"/>
              </a:buClr>
              <a:buSzPct val="80000"/>
              <a:buNone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</a:t>
            </a:r>
            <a:r>
              <a:rPr lang="pl-P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baths are used in peripheral vascular diseases, diseases of the upper respiratory tract, rheumatic and gynecological diseases</a:t>
            </a:r>
            <a:endParaRPr lang="pl-P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1B3037A6-6633-4191-A834-87305C49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659" y="0"/>
            <a:ext cx="2889637" cy="5672959"/>
          </a:xfrm>
        </p:spPr>
        <p:txBody>
          <a:bodyPr>
            <a:normAutofit/>
          </a:bodyPr>
          <a:lstStyle/>
          <a:p>
            <a:pPr marL="45720" lvl="0" indent="0">
              <a:spcBef>
                <a:spcPts val="1800"/>
              </a:spcBef>
              <a:buClr>
                <a:srgbClr val="545454"/>
              </a:buClr>
              <a:buSzPct val="80000"/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Bathing in an oxygen-ozone mixture, although not very well known, is perfect for lower limb vascular diseases caused by atherosclerotic lesions or </a:t>
            </a:r>
            <a:r>
              <a:rPr lang="pl-P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diabetic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19A8104-ECFE-49AE-BBF9-41940192D9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836" y="3523020"/>
            <a:ext cx="2341067" cy="23410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B5FAB310-5AAD-433C-B26D-F19359C7BE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6780" y="2078143"/>
            <a:ext cx="221304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6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B0C99ED-0F95-45CF-94D5-B1AD4C7B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Selected</a:t>
            </a:r>
            <a:r>
              <a:rPr lang="pl-PL" dirty="0"/>
              <a:t> </a:t>
            </a:r>
            <a:r>
              <a:rPr lang="pl-PL" dirty="0" err="1"/>
              <a:t>spas</a:t>
            </a:r>
            <a:r>
              <a:rPr lang="pl-PL" dirty="0"/>
              <a:t> in Poland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D109911C-5909-4FF6-9115-FFEFEC8E2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4538" y="599054"/>
            <a:ext cx="5114782" cy="47737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9346C398-EE11-43F4-9EF0-5ADACF51C725}"/>
              </a:ext>
            </a:extLst>
          </p:cNvPr>
          <p:cNvSpPr/>
          <p:nvPr/>
        </p:nvSpPr>
        <p:spPr>
          <a:xfrm>
            <a:off x="3922642" y="4412973"/>
            <a:ext cx="3723861" cy="1919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Coastal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resorts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Kamień Pomorski, Świnoujście, Kołobrzeg, Ustka, Sopot, Dąbki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Submontane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resorts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Cieplice Zdrój, Piwniczna Zdrój, Czerniawa Zdrój, Polanica Zdrój, </a:t>
            </a:r>
            <a:r>
              <a:rPr lang="pl-PL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Długopole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Zdrój, Polańczyk, Duszniki Zdrój, Rymanów Zdrój, Iwonicz Zdrój, Szczawno Zdrój, Kudowa Zdrój, Ustroń, Muszyna Zdrój, Wapienne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Mountain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resorts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Jedlina Zdrój, Szczawnica, Krynica Zdrój, Świeradów Zdrój, Lądek Zdrój, Wysowa Zdrój, Rabka Zdrój, Żegiestów Zdrój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4935025E-25D3-4A06-883E-E1F20EDC6422}"/>
              </a:ext>
            </a:extLst>
          </p:cNvPr>
          <p:cNvSpPr/>
          <p:nvPr/>
        </p:nvSpPr>
        <p:spPr>
          <a:xfrm>
            <a:off x="3922642" y="3060680"/>
            <a:ext cx="2411896" cy="135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Lowland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resorts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Augustów, Krasnobród, Busko Zdrój, Nałęczów, Ciechocinek, Połczyn Zdrój, Goczałkowice Zdrój, Przerzeczyn Zdrój, Gołdap, Solec Zdrój, Uniejów, Horyniec Zdrój, Supraśl, Inowrocław, Swoszowice, Konstancin, Wieniec Zdrój</a:t>
            </a:r>
          </a:p>
        </p:txBody>
      </p:sp>
      <p:sp>
        <p:nvSpPr>
          <p:cNvPr id="3" name="Schemat blokowy: łącznik 2">
            <a:extLst>
              <a:ext uri="{FF2B5EF4-FFF2-40B4-BE49-F238E27FC236}">
                <a16:creationId xmlns="" xmlns:a16="http://schemas.microsoft.com/office/drawing/2014/main" id="{FC60740E-E08E-4644-8F51-0A050BA86770}"/>
              </a:ext>
            </a:extLst>
          </p:cNvPr>
          <p:cNvSpPr/>
          <p:nvPr/>
        </p:nvSpPr>
        <p:spPr>
          <a:xfrm>
            <a:off x="8627166" y="2637183"/>
            <a:ext cx="125232" cy="119268"/>
          </a:xfrm>
          <a:prstGeom prst="flowChartConnector">
            <a:avLst/>
          </a:prstGeom>
          <a:solidFill>
            <a:srgbClr val="1F99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2327731-9354-490A-9C9F-773DCEC19CF5}"/>
              </a:ext>
            </a:extLst>
          </p:cNvPr>
          <p:cNvSpPr txBox="1"/>
          <p:nvPr/>
        </p:nvSpPr>
        <p:spPr>
          <a:xfrm>
            <a:off x="8269357" y="2756451"/>
            <a:ext cx="781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Uniejów</a:t>
            </a:r>
          </a:p>
        </p:txBody>
      </p:sp>
      <p:sp>
        <p:nvSpPr>
          <p:cNvPr id="10" name="Przycisk akcji: Informacje 9">
            <a:hlinkClick r:id="rId3" action="ppaction://hlinksldjump" highlightClick="1"/>
          </p:cNvPr>
          <p:cNvSpPr/>
          <p:nvPr/>
        </p:nvSpPr>
        <p:spPr>
          <a:xfrm>
            <a:off x="9678390" y="3764478"/>
            <a:ext cx="166254" cy="154380"/>
          </a:xfrm>
          <a:prstGeom prst="actionButtonInform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Przycisk akcji: Informacje 11">
            <a:hlinkClick r:id="rId4" action="ppaction://hlinksldjump" highlightClick="1"/>
          </p:cNvPr>
          <p:cNvSpPr/>
          <p:nvPr/>
        </p:nvSpPr>
        <p:spPr>
          <a:xfrm>
            <a:off x="10996551" y="4524499"/>
            <a:ext cx="213756" cy="178129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zycisk akcji: Informacje 10">
            <a:hlinkClick r:id="rId5" action="ppaction://hlinksldjump" highlightClick="1"/>
          </p:cNvPr>
          <p:cNvSpPr/>
          <p:nvPr/>
        </p:nvSpPr>
        <p:spPr>
          <a:xfrm>
            <a:off x="8455230" y="4714504"/>
            <a:ext cx="190005" cy="237507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zycisk akcji: Informacje 12">
            <a:hlinkClick r:id="rId6" action="ppaction://hlinksldjump" highlightClick="1"/>
          </p:cNvPr>
          <p:cNvSpPr/>
          <p:nvPr/>
        </p:nvSpPr>
        <p:spPr>
          <a:xfrm>
            <a:off x="8716488" y="1935678"/>
            <a:ext cx="213755" cy="166254"/>
          </a:xfrm>
          <a:prstGeom prst="actionButtonInform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zycisk akcji: Informacje 13">
            <a:hlinkClick r:id="rId7" action="ppaction://hlinksldjump" highlightClick="1"/>
          </p:cNvPr>
          <p:cNvSpPr/>
          <p:nvPr/>
        </p:nvSpPr>
        <p:spPr>
          <a:xfrm>
            <a:off x="8419605" y="2588820"/>
            <a:ext cx="163642" cy="166255"/>
          </a:xfrm>
          <a:prstGeom prst="actionButtonInform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zycisk akcji: Informacje 14">
            <a:hlinkClick r:id="rId8" action="ppaction://hlinksldjump" highlightClick="1"/>
          </p:cNvPr>
          <p:cNvSpPr/>
          <p:nvPr/>
        </p:nvSpPr>
        <p:spPr>
          <a:xfrm>
            <a:off x="9868396" y="2505694"/>
            <a:ext cx="201880" cy="142503"/>
          </a:xfrm>
          <a:prstGeom prst="actionButtonInform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zycisk akcji: Informacje 15">
            <a:hlinkClick r:id="rId9" action="ppaction://hlinksldjump" highlightClick="1"/>
          </p:cNvPr>
          <p:cNvSpPr/>
          <p:nvPr/>
        </p:nvSpPr>
        <p:spPr>
          <a:xfrm>
            <a:off x="10058400" y="5177641"/>
            <a:ext cx="261257" cy="190006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zycisk akcji: Informacje 16">
            <a:hlinkClick r:id="rId10" action="ppaction://hlinksldjump" highlightClick="1"/>
          </p:cNvPr>
          <p:cNvSpPr/>
          <p:nvPr/>
        </p:nvSpPr>
        <p:spPr>
          <a:xfrm>
            <a:off x="8573986" y="4073236"/>
            <a:ext cx="178130" cy="178130"/>
          </a:xfrm>
          <a:prstGeom prst="actionButtonInform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62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47BA6B54-FD0C-4B20-816F-3B6BEEA1D6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E90C7AB-40E9-481F-980A-EDD19EFF35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751C183-A333-4068-996F-558296E7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pl-PL" dirty="0"/>
              <a:t>LĄDEK ZDRÓJ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6FBB766-8F90-4879-9A0A-2396BDF12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oldest Polish health resort, known already in the 15th century. Osteoporosis, rheumatism, female </a:t>
            </a:r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genital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diseases, cardiovascular, digestive, respiratory and locomotor system diseases are treated 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here. Visitors are very keen to visit this place and bathe in a swimming pool filled with thermal mineral water. 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icturesque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surroundings invite you to </a:t>
            </a:r>
            <a:r>
              <a:rPr lang="pl-PL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walks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mountain hiking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3ADD3AA-6CC0-4B1A-B4A3-98AD78A1EA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rawa, niebo, zewnętrzne, droga&#10;&#10;Opis wygenerowany automatycznie">
            <a:extLst>
              <a:ext uri="{FF2B5EF4-FFF2-40B4-BE49-F238E27FC236}">
                <a16:creationId xmlns="" xmlns:a16="http://schemas.microsoft.com/office/drawing/2014/main" id="{64D3C8EA-7F5E-421B-A475-E4CF6E24AE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2503" y="1391353"/>
            <a:ext cx="2568918" cy="19266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3D5959-733D-49EB-9C7B-0B65AD3B98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70FE657-E905-4F80-9A98-9FAC75EAC2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296173E-160F-42EA-B0C9-8E2804C9A3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mapa, tekst&#10;&#10;Opis wygenerowany automatycznie">
            <a:extLst>
              <a:ext uri="{FF2B5EF4-FFF2-40B4-BE49-F238E27FC236}">
                <a16:creationId xmlns="" xmlns:a16="http://schemas.microsoft.com/office/drawing/2014/main" id="{3F7DC562-9313-442F-89C4-B1DB3BB351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8172" y="3428942"/>
            <a:ext cx="2122819" cy="19548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5FD8413-571F-456D-BB62-4C204826EB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zycisk akcji: Informacje 12">
            <a:hlinkClick r:id="rId4" action="ppaction://hlinksldjump" highlightClick="1"/>
          </p:cNvPr>
          <p:cNvSpPr/>
          <p:nvPr/>
        </p:nvSpPr>
        <p:spPr>
          <a:xfrm>
            <a:off x="9619013" y="5106390"/>
            <a:ext cx="413023" cy="273132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927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4EA476B-07E8-4C98-898D-1FEC4A80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RYMANÓW ZDRÓJ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C8CE396-EF25-494A-9212-AF029264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794" y="809741"/>
            <a:ext cx="4111771" cy="5229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treat heart and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orthopedic diseases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of the 12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Rymanów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 children as patients.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Rymanów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favourable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conditions, useful in treatment of chronic throat and respiratory diseases.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Rymanów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waters are hydrocarbon sodium and iodine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used for effective treatment of people suffering from diseases of the urinary tract.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410BEE4-D423-4D56-BA80-091123F7BF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7565" y="1887078"/>
            <a:ext cx="2954615" cy="2720797"/>
          </a:xfrm>
          <a:prstGeom prst="rect">
            <a:avLst/>
          </a:prstGeom>
        </p:spPr>
      </p:pic>
      <p:sp>
        <p:nvSpPr>
          <p:cNvPr id="5" name="Przycisk akcji: Informacje 4">
            <a:hlinkClick r:id="rId3" action="ppaction://hlinksldjump" highlightClick="1"/>
          </p:cNvPr>
          <p:cNvSpPr/>
          <p:nvPr/>
        </p:nvSpPr>
        <p:spPr>
          <a:xfrm>
            <a:off x="10117776" y="4453247"/>
            <a:ext cx="261257" cy="285008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213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FFFCA5A-6785-48F0-A751-20E3B050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SZCZAWNICA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25C12ED-02F9-4EA6-84AD-186520D5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23836"/>
            <a:ext cx="4533586" cy="4860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12 acid</a:t>
            </a:r>
            <a:r>
              <a:rPr lang="pl-P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ulous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spa, the value of which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mentioned in the 16th century. An inherent element of the spa is the wonderful Mineral Water Pump Room, where guests can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bicarbonate, sodium, iodide and bromide water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in mineral salts and numerous micronutrients.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3DFD731-1AC7-4B6C-9A2F-FD9C0505CE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2854" y="2433711"/>
            <a:ext cx="2842727" cy="2617763"/>
          </a:xfrm>
          <a:prstGeom prst="rect">
            <a:avLst/>
          </a:prstGeom>
        </p:spPr>
      </p:pic>
      <p:sp>
        <p:nvSpPr>
          <p:cNvPr id="5" name="Przycisk akcji: Informacje 4">
            <a:hlinkClick r:id="rId3" action="ppaction://hlinksldjump" highlightClick="1"/>
          </p:cNvPr>
          <p:cNvSpPr/>
          <p:nvPr/>
        </p:nvSpPr>
        <p:spPr>
          <a:xfrm>
            <a:off x="10165277" y="4940135"/>
            <a:ext cx="249383" cy="320634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559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D3E42DA-6A2F-4D29-8202-252922DF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pl-PL" dirty="0"/>
              <a:t>RABKA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126526A-FFC6-42F3-B15D-3681D674A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291" y="864108"/>
            <a:ext cx="4335544" cy="51206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in some way specialized in medicine.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to the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nstitute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atural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pas,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 hospitals and a branch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Institute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Tuberculosis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Lung Diseases,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known throughout Poland.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Another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attraction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Rabczańska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graduation tower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28F9EBD9-6AFA-4D6F-96B6-23CFF1C940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7350" y="2279373"/>
            <a:ext cx="2915489" cy="28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1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36A77C-DE0C-4BA9-8925-F36E4FBC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POŁCZYN ZDRÓJ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C403EF0-F156-4AA6-953A-22669520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790" y="1519584"/>
            <a:ext cx="3763984" cy="48609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Rheumatic diseases, osteoporosis, nervous system disorders and infertility are successfully treated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here.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ehabilitation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children affected by cerebral palsy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town is surrounded by lakes of Draw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Lake District - it is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paradise because there are brine water springs and deposits of healing peat.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E581005A-3058-4140-AEF4-25E83BA6CB7E}"/>
              </a:ext>
            </a:extLst>
          </p:cNvPr>
          <p:cNvSpPr/>
          <p:nvPr/>
        </p:nvSpPr>
        <p:spPr>
          <a:xfrm>
            <a:off x="7247790" y="1519584"/>
            <a:ext cx="4437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13131"/>
                </a:solidFill>
                <a:latin typeface="Arial" panose="020B0604020202020204" pitchFamily="34" charset="0"/>
              </a:rPr>
              <a:t> 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CF33C085-3680-45C0-A24D-97D548CB9D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1486" y="2336968"/>
            <a:ext cx="2709655" cy="25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2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BBC80C-0F43-43CD-86AA-E2CF2A99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DŁUGOPOLE ZDRÓJ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925A21E-0F92-4170-A0EE-4B863CCF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13" y="993972"/>
            <a:ext cx="4603520" cy="486091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undergo rehabilitation after infectious jaundice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waters are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radon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iron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acidulous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calcium-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magnesium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bicarbonate waters - used to treat obesity.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Kłodzka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flowing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landscape for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relaxation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97C3A17-1090-433F-8DD0-773C524464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0122" y="1833754"/>
            <a:ext cx="3106024" cy="28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48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D2428A-28ED-49FF-86D4-37338E10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CIECHOCINEK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730AEBA-257C-46B7-8643-ABA6BC06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272208"/>
            <a:ext cx="4135045" cy="4712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 treat hypertension,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female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genital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diseases and obesity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Graduat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towers generate a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therapeutic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microclimate for the respiratory system. In addition, it is possible to treat skin and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motor organs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diseases. The main attraction of this spa is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powerful graduation tower serving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inhalatorium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open air. The city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rich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therapeutic base - a mineral water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pump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room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well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rehabilitation and thermal-brine pools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located near the local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A5500B9-D66A-4CB4-8C18-662232D361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7895" y="2011427"/>
            <a:ext cx="2835343" cy="2610963"/>
          </a:xfrm>
          <a:prstGeom prst="rect">
            <a:avLst/>
          </a:prstGeom>
        </p:spPr>
      </p:pic>
      <p:sp>
        <p:nvSpPr>
          <p:cNvPr id="5" name="Przycisk akcji: Informacje 4">
            <a:hlinkClick r:id="rId3" action="ppaction://hlinksldjump" highlightClick="1"/>
          </p:cNvPr>
          <p:cNvSpPr/>
          <p:nvPr/>
        </p:nvSpPr>
        <p:spPr>
          <a:xfrm>
            <a:off x="9868393" y="4726378"/>
            <a:ext cx="391888" cy="344385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00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A1DFCBE5-52C1-48A9-89CF-E7D68CCA16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B17C8F6-D357-4254-BBAC-96B01EEBE1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9F38D754-D565-4650-BEB1-011D0E415D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6227">
            <a:off x="1063691" y="703711"/>
            <a:ext cx="4789994" cy="25865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882C830F-5A21-4FBF-89F6-28877BCD51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2724">
            <a:off x="6837089" y="1036209"/>
            <a:ext cx="3461797" cy="272616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CA5F1AD-EF97-4645-B436-0274C488F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4049485"/>
            <a:ext cx="10354473" cy="188322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There are 44 resorts in Poland which have the status of a health resort. The region with the largest number of health resorts (11) is the Lower Silesian Voivodship</a:t>
            </a:r>
            <a:r>
              <a:rPr lang="pl-PL" sz="1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826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AF1902-41FC-48A3-9E65-2DF5DE53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BUSKO ZDRÓJ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8064DAD-856B-4232-991B-8C136210B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294" y="1123837"/>
            <a:ext cx="4333828" cy="5136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spa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specializing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post-traumatic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rehabilitation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Dermatological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cardiological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neurological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rheumatic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diseases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also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treated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there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Natural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qualities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of Busko Zdrój as a health resort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sulphide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waters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iodide-bromide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brines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healing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peat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resources.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area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enriched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by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picturesque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nature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reserves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"Owczary"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containing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sulphate-brine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water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spring and "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Skoroniecz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rich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caves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carved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gypsum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rocks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FD92993C-2386-4C20-908A-D074A0E810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544" y="2234879"/>
            <a:ext cx="2583552" cy="2379098"/>
          </a:xfrm>
          <a:prstGeom prst="rect">
            <a:avLst/>
          </a:prstGeom>
        </p:spPr>
      </p:pic>
      <p:sp>
        <p:nvSpPr>
          <p:cNvPr id="6" name="Przycisk akcji: Informacje 5">
            <a:hlinkClick r:id="rId3" action="ppaction://hlinksldjump" highlightClick="1"/>
          </p:cNvPr>
          <p:cNvSpPr/>
          <p:nvPr/>
        </p:nvSpPr>
        <p:spPr>
          <a:xfrm>
            <a:off x="5605153" y="4571999"/>
            <a:ext cx="329895" cy="296884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951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47BA6B54-FD0C-4B20-816F-3B6BEEA1D6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E90C7AB-40E9-481F-980A-EDD19EFF35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93F0733-7D5C-483A-8B21-A1120BDC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pl-PL" dirty="0"/>
              <a:t>KRYNICA ZDRÓJ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664D655-EE5E-49FD-AD68-0FF1A213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120348"/>
            <a:ext cx="4998962" cy="3843130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iabetes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blood and hematopoietic diseases, kidney stones and female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genital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treated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has a new pump room, which provides mineral water from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springs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Jan,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Mieczysław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Słotwinka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Zuber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Carpathian health resorts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properties of mineral waters called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acidulous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waters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this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saturated with carbon dioxide in an amount exceeding 1000mg / dm3.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pl-PL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Muszyna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Szczawnica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Swoszowice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Krynica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Piwnicz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Rabka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3ADD3AA-6CC0-4B1A-B4A3-98AD78A1EA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2A482D8B-4744-4BD4-82E6-1B98540B66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600000">
            <a:off x="6262503" y="1111849"/>
            <a:ext cx="2568918" cy="236562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73D5959-733D-49EB-9C7B-0B65AD3B98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70FE657-E905-4F80-9A98-9FAC75EAC2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296173E-160F-42EA-B0C9-8E2804C9A3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8EC130D7-AC6E-43A5-AF91-7A8C707D06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8172" y="3018892"/>
            <a:ext cx="2122819" cy="277492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5FD8413-571F-456D-BB62-4C204826EB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20E3B2C3-13A7-4886-A58F-9B017EDE951B}"/>
              </a:ext>
            </a:extLst>
          </p:cNvPr>
          <p:cNvSpPr/>
          <p:nvPr/>
        </p:nvSpPr>
        <p:spPr>
          <a:xfrm>
            <a:off x="9640936" y="1585379"/>
            <a:ext cx="1593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PIJAŁKA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Przycisk akcji: Informacje 13">
            <a:hlinkClick r:id="rId4" action="ppaction://hlinksldjump" highlightClick="1"/>
          </p:cNvPr>
          <p:cNvSpPr/>
          <p:nvPr/>
        </p:nvSpPr>
        <p:spPr>
          <a:xfrm>
            <a:off x="7825840" y="3396343"/>
            <a:ext cx="391886" cy="285008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589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4587CA8-9827-4209-B6C9-6966F30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KUDOWA ZDRÓJ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="" xmlns:a16="http://schemas.microsoft.com/office/drawing/2014/main" id="{5A960C32-F3E5-4643-8EFB-E6975BD68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84045" y="2300270"/>
            <a:ext cx="2947481" cy="271422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C8FB5543-4C57-4691-A5B2-CBCDC87C4B1B}"/>
              </a:ext>
            </a:extLst>
          </p:cNvPr>
          <p:cNvSpPr/>
          <p:nvPr/>
        </p:nvSpPr>
        <p:spPr>
          <a:xfrm>
            <a:off x="4002157" y="1510749"/>
            <a:ext cx="31407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roperties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the climate have a very positive effect on a number of body processes: proper circulation, breathing and digestion, efficiency of the muscular and nervous systems. The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major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wealth of the spa </a:t>
            </a:r>
            <a:r>
              <a:rPr lang="pl-PL" sz="2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natural springs of mineral water.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10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AA9C9F0-3053-43C0-9084-C59ABF18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MUSZYNA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DB370F0-A12D-4A75-84F6-DEFCEC6D6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909" y="1494898"/>
            <a:ext cx="4517709" cy="35939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of medicinal mineral waters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main wealth of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Muszyna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contain necessary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bioelements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magnesium, calcium, sodium, potassium,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iron, selenium.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uszyn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spa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system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digestive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7E7C8E3F-BFA1-4B23-A5E0-98DA6751EE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6977" y="2751763"/>
            <a:ext cx="2810898" cy="25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6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2336641-EA34-4008-AE86-EA2980AE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KONSTANCIN- JEZIORNA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49FADC5-4E3D-44CE-B1C5-BA128D39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165" y="1020106"/>
            <a:ext cx="4373217" cy="4860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health resort in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Masovian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Voivodeship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granted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status of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 in 1917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mainly due to excellent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-war geological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drilling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obtain natural mineral waters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spa functions. New investments include, among others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tower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since 197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brine (sodium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thermal water) obtained from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well.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D32FE1D3-EDD5-43EB-862F-D5A872D5D6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8417" y="2050218"/>
            <a:ext cx="2782335" cy="2562150"/>
          </a:xfrm>
          <a:prstGeom prst="rect">
            <a:avLst/>
          </a:prstGeom>
        </p:spPr>
      </p:pic>
      <p:sp>
        <p:nvSpPr>
          <p:cNvPr id="5" name="Przycisk akcji: Informacje 4">
            <a:hlinkClick r:id="rId3" action="ppaction://hlinksldjump" highlightClick="1"/>
          </p:cNvPr>
          <p:cNvSpPr/>
          <p:nvPr/>
        </p:nvSpPr>
        <p:spPr>
          <a:xfrm>
            <a:off x="5878286" y="4512623"/>
            <a:ext cx="356259" cy="285008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017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="" xmlns:a16="http://schemas.microsoft.com/office/drawing/2014/main" id="{3033C1FA-44DC-4135-AC8E-99278C317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8481A727-51BA-47CD-BDF2-F800D0449B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A04340B-0908-40D7-8D6D-9B8DF58C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pl-PL" dirty="0"/>
              <a:t>UNIEJÓW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6631449-AB84-46C3-AB36-5514A45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379306"/>
            <a:ext cx="4016116" cy="340567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status of 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 since 2011. It is a lowland spa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also a thermal spa. Geothermal waters are the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curative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Hot </a:t>
            </a:r>
            <a:r>
              <a:rPr lang="pl-P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springs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discovered in 1978 during geological drilling at a depth exceeding 2000m. New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Uniejów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Baths were launched in 2012. The complex includes 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swimming pool and wellness facilities.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Uniejów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trauma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diseases of the nervous system, rheumatic diseases, peripheral vascular diseases</a:t>
            </a:r>
            <a:r>
              <a:rPr lang="pl-P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skin diseases are treated.</a:t>
            </a:r>
            <a:endParaRPr lang="pl-PL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="" xmlns:a16="http://schemas.microsoft.com/office/drawing/2014/main" id="{4A94605C-0EB2-4FA5-B05F-7BC682EA27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="" xmlns:a16="http://schemas.microsoft.com/office/drawing/2014/main" id="{E1D58C79-C053-45C6-AB6A-6BE55965B2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BD4DB82-9752-492C-A49D-E943A72A6C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59" r="71" b="-3"/>
          <a:stretch/>
        </p:blipFill>
        <p:spPr>
          <a:xfrm>
            <a:off x="7460907" y="3264090"/>
            <a:ext cx="4027002" cy="282581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0CE28D1-124F-42D9-8BF3-053C7160A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8486" r="-1" b="9617"/>
          <a:stretch/>
        </p:blipFill>
        <p:spPr>
          <a:xfrm>
            <a:off x="5137461" y="758952"/>
            <a:ext cx="4113439" cy="3161093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solidFill>
            <a:schemeClr val="bg1"/>
          </a:solidFill>
        </p:spPr>
      </p:pic>
      <p:sp>
        <p:nvSpPr>
          <p:cNvPr id="30" name="Rectangle 17">
            <a:extLst>
              <a:ext uri="{FF2B5EF4-FFF2-40B4-BE49-F238E27FC236}">
                <a16:creationId xmlns="" xmlns:a16="http://schemas.microsoft.com/office/drawing/2014/main" id="{AF6B7092-FA11-45BD-B50D-DF79993015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rzycisk akcji: Informacje 10">
            <a:hlinkClick r:id="rId4" action="ppaction://hlinksldjump" highlightClick="1"/>
          </p:cNvPr>
          <p:cNvSpPr/>
          <p:nvPr/>
        </p:nvSpPr>
        <p:spPr>
          <a:xfrm>
            <a:off x="5106390" y="308758"/>
            <a:ext cx="484276" cy="380010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888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B2A814B-05AA-41C6-B1D2-2CDB1D3A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IWONICZ-ZDRÓJ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5450D3-82F5-47FD-8A08-507A9BA68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854" y="903320"/>
            <a:ext cx="4644011" cy="50422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foothill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located in the valley of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Iwonic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S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Climatic qualities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mineral waters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peat occurring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basic spa materials used in treatment. The first studies on the properties of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Iwonicz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waters were written in 1578.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resort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undertaken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in 1837. After the Second World War, the spa was resumed, renovating the facilities and equipping them with modern devices.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2E4F8C8B-820D-444B-97CD-87E00F6F7B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6604" y="1938527"/>
            <a:ext cx="31432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00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0496266B-AFD2-4135-A446-F88B2CA595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944" y="1022546"/>
            <a:ext cx="6826348" cy="51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15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07CBBDD0-4420-4A50-96AB-392F9B97C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65BA403-54B9-4A0B-BC79-028C495C03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ytuł 4">
            <a:extLst>
              <a:ext uri="{FF2B5EF4-FFF2-40B4-BE49-F238E27FC236}">
                <a16:creationId xmlns="" xmlns:a16="http://schemas.microsoft.com/office/drawing/2014/main" id="{F773A7B1-1289-43D3-A583-9F46F383F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Thank you for your attention</a:t>
            </a:r>
            <a:endParaRPr lang="pl-PL" sz="6600" dirty="0"/>
          </a:p>
        </p:txBody>
      </p:sp>
      <p:sp>
        <p:nvSpPr>
          <p:cNvPr id="6" name="Podtytuł 5">
            <a:extLst>
              <a:ext uri="{FF2B5EF4-FFF2-40B4-BE49-F238E27FC236}">
                <a16:creationId xmlns="" xmlns:a16="http://schemas.microsoft.com/office/drawing/2014/main" id="{38A1B329-92C4-4DF8-8C44-CD050E052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315710"/>
            <a:ext cx="6037903" cy="268935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BE5D9B2E-1CE8-4ACD-878F-6A6B179F6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7574" y="1695799"/>
            <a:ext cx="3458249" cy="34582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C8C6883-513A-4FE8-8B55-7AA2A13A9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5584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>
            <a:extLst>
              <a:ext uri="{FF2B5EF4-FFF2-40B4-BE49-F238E27FC236}">
                <a16:creationId xmlns="" xmlns:a16="http://schemas.microsoft.com/office/drawing/2014/main" id="{681577AD-DA5F-48B3-8FB9-5199BA9EE6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A125447-7E7A-4DD7-B864-CBA58F892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806713"/>
            <a:ext cx="4172419" cy="5330650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Do you want to improve your appearance, health and well-being?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Go to </a:t>
            </a:r>
            <a:r>
              <a:rPr lang="pl-PL" dirty="0">
                <a:solidFill>
                  <a:srgbClr val="FFFFFF"/>
                </a:solidFill>
              </a:rPr>
              <a:t>a </a:t>
            </a:r>
            <a:r>
              <a:rPr lang="pl-PL" dirty="0" err="1">
                <a:solidFill>
                  <a:srgbClr val="FFFFFF"/>
                </a:solidFill>
              </a:rPr>
              <a:t>spa</a:t>
            </a:r>
            <a:r>
              <a:rPr lang="en-US" dirty="0">
                <a:solidFill>
                  <a:srgbClr val="FFFFFF"/>
                </a:solidFill>
              </a:rPr>
              <a:t>! Thanks to a variety of aesthetic, health and relaxation treatments, your life will gain a new glow.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The majority of health resorts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in</a:t>
            </a:r>
            <a:r>
              <a:rPr lang="pl-PL" dirty="0">
                <a:solidFill>
                  <a:srgbClr val="FFFFFF"/>
                </a:solidFill>
              </a:rPr>
              <a:t> Poland</a:t>
            </a:r>
            <a:r>
              <a:rPr lang="en-US" dirty="0">
                <a:solidFill>
                  <a:srgbClr val="FFFFFF"/>
                </a:solidFill>
              </a:rPr>
              <a:t> are located in mountain regions, slightly </a:t>
            </a:r>
            <a:r>
              <a:rPr lang="pl-PL" dirty="0" err="1">
                <a:solidFill>
                  <a:srgbClr val="FFFFFF"/>
                </a:solidFill>
              </a:rPr>
              <a:t>fewer</a:t>
            </a:r>
            <a:r>
              <a:rPr lang="en-US" dirty="0">
                <a:solidFill>
                  <a:srgbClr val="FFFFFF"/>
                </a:solidFill>
              </a:rPr>
              <a:t> in the coastal zone and the </a:t>
            </a:r>
            <a:r>
              <a:rPr lang="pl-PL" dirty="0" err="1">
                <a:solidFill>
                  <a:srgbClr val="FFFFFF"/>
                </a:solidFill>
              </a:rPr>
              <a:t>fewest</a:t>
            </a:r>
            <a:r>
              <a:rPr lang="en-US" dirty="0">
                <a:solidFill>
                  <a:srgbClr val="FFFFFF"/>
                </a:solidFill>
              </a:rPr>
              <a:t> in the lowlands. </a:t>
            </a:r>
            <a:r>
              <a:rPr lang="pl-PL" dirty="0">
                <a:solidFill>
                  <a:srgbClr val="FFFFFF"/>
                </a:solidFill>
              </a:rPr>
              <a:t>M</a:t>
            </a:r>
            <a:r>
              <a:rPr lang="en-US" dirty="0" err="1">
                <a:solidFill>
                  <a:srgbClr val="FFFFFF"/>
                </a:solidFill>
              </a:rPr>
              <a:t>ineral</a:t>
            </a:r>
            <a:r>
              <a:rPr lang="en-US" dirty="0">
                <a:solidFill>
                  <a:srgbClr val="FFFFFF"/>
                </a:solidFill>
              </a:rPr>
              <a:t> springs that occur there are used to improve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your</a:t>
            </a:r>
            <a:r>
              <a:rPr lang="en-US" dirty="0">
                <a:solidFill>
                  <a:srgbClr val="FFFFFF"/>
                </a:solidFill>
              </a:rPr>
              <a:t> health</a:t>
            </a:r>
            <a:r>
              <a:rPr lang="pl-PL" dirty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beauty and well-being. Although </a:t>
            </a:r>
            <a:r>
              <a:rPr lang="pl-PL" dirty="0" err="1">
                <a:solidFill>
                  <a:srgbClr val="FFFFFF"/>
                </a:solidFill>
              </a:rPr>
              <a:t>it’s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microclimate, mud or concentration of specific gases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that</a:t>
            </a:r>
            <a:r>
              <a:rPr lang="pl-PL" dirty="0">
                <a:solidFill>
                  <a:srgbClr val="FFFFFF"/>
                </a:solidFill>
              </a:rPr>
              <a:t> </a:t>
            </a:r>
            <a:r>
              <a:rPr lang="pl-PL" dirty="0" err="1">
                <a:solidFill>
                  <a:srgbClr val="FFFFFF"/>
                </a:solidFill>
              </a:rPr>
              <a:t>makes</a:t>
            </a:r>
            <a:r>
              <a:rPr lang="pl-PL" dirty="0">
                <a:solidFill>
                  <a:srgbClr val="FFFFFF"/>
                </a:solidFill>
              </a:rPr>
              <a:t> a place a</a:t>
            </a:r>
            <a:r>
              <a:rPr lang="en-US" dirty="0">
                <a:solidFill>
                  <a:srgbClr val="FFFFFF"/>
                </a:solidFill>
              </a:rPr>
              <a:t> spa, without mineral water, in principle there is no spa.</a:t>
            </a: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E0F39028-4E96-49FE-9B29-9066C7413E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825" y="724486"/>
            <a:ext cx="5747330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05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C5D4C17-15B3-44AB-9096-BDF547EE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DOES HEALING WATER AFFECT OUR BODY?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815EA9C-29B8-43BB-91E6-1ABE13A59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906382"/>
            <a:ext cx="7315200" cy="512064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rgbClr val="333333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6" name="Owal 5">
            <a:extLst>
              <a:ext uri="{FF2B5EF4-FFF2-40B4-BE49-F238E27FC236}">
                <a16:creationId xmlns="" xmlns:a16="http://schemas.microsoft.com/office/drawing/2014/main" id="{FCB6FA7E-750C-44D5-B07C-333AA73930E9}"/>
              </a:ext>
            </a:extLst>
          </p:cNvPr>
          <p:cNvSpPr/>
          <p:nvPr/>
        </p:nvSpPr>
        <p:spPr>
          <a:xfrm>
            <a:off x="4134677" y="864108"/>
            <a:ext cx="2782957" cy="15716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FIGHTS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DIABETES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215AB782-4915-4FD5-B0BC-8CCD4DF8497B}"/>
              </a:ext>
            </a:extLst>
          </p:cNvPr>
          <p:cNvSpPr/>
          <p:nvPr/>
        </p:nvSpPr>
        <p:spPr>
          <a:xfrm>
            <a:off x="9163877" y="1160996"/>
            <a:ext cx="2266122" cy="12164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IMPROVES  METABOLISM</a:t>
            </a:r>
          </a:p>
        </p:txBody>
      </p:sp>
      <p:sp>
        <p:nvSpPr>
          <p:cNvPr id="9" name="Gwiazda: 5 punktów 8">
            <a:extLst>
              <a:ext uri="{FF2B5EF4-FFF2-40B4-BE49-F238E27FC236}">
                <a16:creationId xmlns="" xmlns:a16="http://schemas.microsoft.com/office/drawing/2014/main" id="{813AB08B-4AD2-496B-92C0-DCDF0E61D353}"/>
              </a:ext>
            </a:extLst>
          </p:cNvPr>
          <p:cNvSpPr/>
          <p:nvPr/>
        </p:nvSpPr>
        <p:spPr>
          <a:xfrm>
            <a:off x="3790124" y="2600346"/>
            <a:ext cx="4108174" cy="358797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>
                <a:solidFill>
                  <a:schemeClr val="bg1"/>
                </a:solidFill>
              </a:rPr>
              <a:t>CURES PEPTIC ULCER  DISEASE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Sześciokąt 9">
            <a:extLst>
              <a:ext uri="{FF2B5EF4-FFF2-40B4-BE49-F238E27FC236}">
                <a16:creationId xmlns="" xmlns:a16="http://schemas.microsoft.com/office/drawing/2014/main" id="{8C6BEC7E-939D-40E0-81E9-41344004DFF9}"/>
              </a:ext>
            </a:extLst>
          </p:cNvPr>
          <p:cNvSpPr/>
          <p:nvPr/>
        </p:nvSpPr>
        <p:spPr>
          <a:xfrm>
            <a:off x="8400221" y="4161183"/>
            <a:ext cx="2266122" cy="1908113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333333"/>
                </a:solidFill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CLEANSES THE KIDNEYS</a:t>
            </a:r>
          </a:p>
        </p:txBody>
      </p:sp>
      <p:sp>
        <p:nvSpPr>
          <p:cNvPr id="12" name="Trójkąt równoramienny 11">
            <a:extLst>
              <a:ext uri="{FF2B5EF4-FFF2-40B4-BE49-F238E27FC236}">
                <a16:creationId xmlns="" xmlns:a16="http://schemas.microsoft.com/office/drawing/2014/main" id="{0A2FCF37-9703-4928-BEA1-20C1F812191E}"/>
              </a:ext>
            </a:extLst>
          </p:cNvPr>
          <p:cNvSpPr/>
          <p:nvPr/>
        </p:nvSpPr>
        <p:spPr>
          <a:xfrm>
            <a:off x="6801678" y="1561361"/>
            <a:ext cx="2498034" cy="207797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CURES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GASTRITIS</a:t>
            </a:r>
          </a:p>
        </p:txBody>
      </p:sp>
    </p:spTree>
    <p:extLst>
      <p:ext uri="{BB962C8B-B14F-4D97-AF65-F5344CB8AC3E}">
        <p14:creationId xmlns:p14="http://schemas.microsoft.com/office/powerpoint/2010/main" val="3660365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1">
            <a:extLst>
              <a:ext uri="{FF2B5EF4-FFF2-40B4-BE49-F238E27FC236}">
                <a16:creationId xmlns="" xmlns:a16="http://schemas.microsoft.com/office/drawing/2014/main" id="{17115F77-2FAE-4CA7-9A7F-10D5F2C8F8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33">
            <a:extLst>
              <a:ext uri="{FF2B5EF4-FFF2-40B4-BE49-F238E27FC236}">
                <a16:creationId xmlns="" xmlns:a16="http://schemas.microsoft.com/office/drawing/2014/main" id="{5CD4C046-A04C-46CC-AFA3-6B0621F628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7" name="Rectangle 35">
            <a:extLst>
              <a:ext uri="{FF2B5EF4-FFF2-40B4-BE49-F238E27FC236}">
                <a16:creationId xmlns="" xmlns:a16="http://schemas.microsoft.com/office/drawing/2014/main" id="{EB8AA617-0537-4ED7-91B6-66511A647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7">
            <a:extLst>
              <a:ext uri="{FF2B5EF4-FFF2-40B4-BE49-F238E27FC236}">
                <a16:creationId xmlns="" xmlns:a16="http://schemas.microsoft.com/office/drawing/2014/main" id="{C2E8BF1F-CE61-45C5-92AC-552D23176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1BDA56-99C9-4DEF-92B5-D51E757A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0"/>
            <a:ext cx="10210862" cy="150533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Verdana Pro Black" panose="020B0604020202020204" pitchFamily="34" charset="0"/>
              </a:rPr>
              <a:t>Waters classified as therapeutic have usually much more minerals than others (from 2000 to 24 000 mg/l) and this is </a:t>
            </a:r>
            <a:r>
              <a:rPr lang="en-US" sz="2400" spc="-100" dirty="0" err="1">
                <a:latin typeface="Verdana Pro Black" panose="020B0604020202020204" pitchFamily="34" charset="0"/>
              </a:rPr>
              <a:t>wh</a:t>
            </a:r>
            <a:r>
              <a:rPr lang="pl-PL" sz="2400" spc="-100" dirty="0" err="1">
                <a:latin typeface="Verdana Pro Black" panose="020B0604020202020204" pitchFamily="34" charset="0"/>
              </a:rPr>
              <a:t>at</a:t>
            </a:r>
            <a:r>
              <a:rPr lang="en-US" sz="2400" spc="-100" dirty="0">
                <a:latin typeface="Verdana Pro Black" panose="020B0604020202020204" pitchFamily="34" charset="0"/>
              </a:rPr>
              <a:t> they owe their strong therapeutic properties</a:t>
            </a:r>
            <a:r>
              <a:rPr lang="pl-PL" sz="2400" spc="-100" dirty="0">
                <a:latin typeface="Verdana Pro Black" panose="020B0604020202020204" pitchFamily="34" charset="0"/>
              </a:rPr>
              <a:t> to</a:t>
            </a:r>
            <a:r>
              <a:rPr lang="en-US" sz="2400" spc="-100" dirty="0">
                <a:latin typeface="Verdana Pro Black" panose="020B0604020202020204" pitchFamily="34" charset="0"/>
              </a:rPr>
              <a:t>.</a:t>
            </a:r>
          </a:p>
        </p:txBody>
      </p:sp>
      <p:pic>
        <p:nvPicPr>
          <p:cNvPr id="59" name="Obraz 11">
            <a:extLst>
              <a:ext uri="{FF2B5EF4-FFF2-40B4-BE49-F238E27FC236}">
                <a16:creationId xmlns="" xmlns:a16="http://schemas.microsoft.com/office/drawing/2014/main" id="{550DE378-44DE-4F8D-B912-742B92D62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" b="13154"/>
          <a:stretch/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12">
            <a:extLst>
              <a:ext uri="{FF2B5EF4-FFF2-40B4-BE49-F238E27FC236}">
                <a16:creationId xmlns="" xmlns:a16="http://schemas.microsoft.com/office/drawing/2014/main" id="{FF1D7602-6D2D-46C2-A7B2-434F3678DC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4">
            <a:extLst>
              <a:ext uri="{FF2B5EF4-FFF2-40B4-BE49-F238E27FC236}">
                <a16:creationId xmlns="" xmlns:a16="http://schemas.microsoft.com/office/drawing/2014/main" id="{35539253-EA7C-41D9-9930-0923683AA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ytuł 6">
            <a:extLst>
              <a:ext uri="{FF2B5EF4-FFF2-40B4-BE49-F238E27FC236}">
                <a16:creationId xmlns="" xmlns:a16="http://schemas.microsoft.com/office/drawing/2014/main" id="{3E17D0FD-0281-4BAD-A53E-6A57F6F4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marL="819150" fontAlgn="base">
              <a:lnSpc>
                <a:spcPts val="2100"/>
              </a:lnSpc>
              <a:spcAft>
                <a:spcPts val="18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8" name="Straight Connector 16">
            <a:extLst>
              <a:ext uri="{FF2B5EF4-FFF2-40B4-BE49-F238E27FC236}">
                <a16:creationId xmlns="" xmlns:a16="http://schemas.microsoft.com/office/drawing/2014/main" id="{8D89589C-2C90-4407-A995-05EC3DD7A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C1438D6B-4037-4623-928B-D6893B3C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80" y="864108"/>
            <a:ext cx="6383277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The most popular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therapeutic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waters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occurring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in Poland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are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002060"/>
                </a:solidFill>
                <a:latin typeface="Franklin Gothic Medium Cond" pitchFamily="34" charset="0"/>
              </a:rPr>
              <a:t>acidulous</a:t>
            </a:r>
            <a:r>
              <a:rPr lang="pl-PL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itchFamily="34" charset="0"/>
              </a:rPr>
              <a:t>waters</a:t>
            </a:r>
            <a:r>
              <a:rPr lang="en-US" dirty="0">
                <a:solidFill>
                  <a:srgbClr val="002060"/>
                </a:solidFill>
                <a:latin typeface="Franklin Gothic Medium Cond" pitchFamily="34" charset="0"/>
              </a:rPr>
              <a:t> containing calcium and sodium bicarbonates</a:t>
            </a:r>
            <a:r>
              <a:rPr lang="pl-PL" dirty="0">
                <a:solidFill>
                  <a:srgbClr val="002060"/>
                </a:solidFill>
                <a:latin typeface="Franklin Gothic Medium Cond" pitchFamily="34" charset="0"/>
              </a:rPr>
              <a:t>, and </a:t>
            </a:r>
            <a:r>
              <a:rPr lang="pl-PL" dirty="0" err="1">
                <a:solidFill>
                  <a:srgbClr val="002060"/>
                </a:solidFill>
                <a:latin typeface="Franklin Gothic Medium Cond" pitchFamily="34" charset="0"/>
              </a:rPr>
              <a:t>carbon</a:t>
            </a:r>
            <a:r>
              <a:rPr lang="pl-PL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itchFamily="34" charset="0"/>
              </a:rPr>
              <a:t>dioxide</a:t>
            </a:r>
            <a:r>
              <a:rPr lang="en-US" dirty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endParaRPr lang="pl-PL" dirty="0">
              <a:solidFill>
                <a:srgbClr val="002060"/>
              </a:solidFill>
              <a:latin typeface="Franklin Gothic Medium Cond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Franklin Gothic Medium Cond" pitchFamily="34" charset="0"/>
              </a:rPr>
              <a:t>iron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acidulous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waters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,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which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also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provide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iron and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alkaline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compounds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sodium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chloride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waters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,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which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in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addition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to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sodium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chloride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contain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iodine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,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bromine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and iron;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sulphuric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waters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-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apart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from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sulphur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compounds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,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they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often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contain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sodium</a:t>
            </a:r>
            <a:r>
              <a:rPr lang="pl-PL" dirty="0">
                <a:solidFill>
                  <a:srgbClr val="002060"/>
                </a:solidFill>
                <a:latin typeface="Franklin Gothic Medium Cond" panose="020B0606030402020204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Franklin Gothic Medium Cond" panose="020B0606030402020204" pitchFamily="34" charset="0"/>
              </a:rPr>
              <a:t>chloride</a:t>
            </a:r>
            <a:endParaRPr lang="pl-PL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CCCC3630-CD1E-4F19-928C-0FF67BEE73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7745" y="1519428"/>
            <a:ext cx="2543175" cy="3810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68947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="" xmlns:a16="http://schemas.microsoft.com/office/drawing/2014/main" id="{80516254-1D9F-4F3A-9870-3A3280BE2B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290D205-7554-4731-9594-178A0B5B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r>
              <a:rPr lang="pl-PL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HYDROTHERAPY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="" xmlns:a16="http://schemas.microsoft.com/office/drawing/2014/main" id="{FC14672B-27A5-4CDA-ABAF-5E4CF4B41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1">
            <a:extLst>
              <a:ext uri="{FF2B5EF4-FFF2-40B4-BE49-F238E27FC236}">
                <a16:creationId xmlns="" xmlns:a16="http://schemas.microsoft.com/office/drawing/2014/main" id="{8D89589C-2C90-4407-A995-05EC3DD7A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F884F41-1415-4E52-8168-D153600D5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SeroWebPro"/>
              </a:rPr>
              <a:t> </a:t>
            </a:r>
            <a:endParaRPr lang="en-US" dirty="0">
              <a:latin typeface="SeroWebPro"/>
            </a:endParaRPr>
          </a:p>
          <a:p>
            <a:pPr marL="0" indent="0">
              <a:buNone/>
            </a:pPr>
            <a:r>
              <a:rPr lang="pl-PL" sz="2400" dirty="0" err="1">
                <a:solidFill>
                  <a:schemeClr val="tx1"/>
                </a:solidFill>
              </a:rPr>
              <a:t>It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one of the oldest and most extensive methods of physical therapy, based on therapeutic use of water in the form of baths, showers, watering, washing, rinsing and other treatments.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="" xmlns:a16="http://schemas.microsoft.com/office/drawing/2014/main" id="{9A206779-5C74-4555-94BC-5845C92EC3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6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9A32549-5F7A-4A73-B522-621022F8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727" y="864108"/>
            <a:ext cx="3918856" cy="51206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Poland, medicinal waters are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found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almost all geological units. The distribution of these waters is uneven, which is due to specific geological conditions. Also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their chemical composition </a:t>
            </a:r>
            <a:r>
              <a:rPr lang="pl-PL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depends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geological structure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hydrogeological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conditions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area. Most medicinal waters</a:t>
            </a:r>
            <a:b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occur in the southern part of Poland, in the Sudetes and the Carpathians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including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Carpathian Foothills. </a:t>
            </a:r>
            <a:r>
              <a:rPr lang="pl-PL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over 70% of the total number of </a:t>
            </a:r>
            <a:r>
              <a:rPr lang="pl-PL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Polish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spas and towns with medicinal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E82E34A-518F-4199-BFC0-65A1C58FB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3369" r="21505" b="-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534DFB2-21B1-4F61-AD66-1A134D7B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365" y="848058"/>
            <a:ext cx="3835378" cy="5188388"/>
          </a:xfrm>
        </p:spPr>
        <p:txBody>
          <a:bodyPr>
            <a:normAutofit/>
          </a:bodyPr>
          <a:lstStyle/>
          <a:p>
            <a:pPr marL="274320" lvl="0" indent="-228600">
              <a:spcBef>
                <a:spcPts val="1800"/>
              </a:spcBef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Balneology is very popular mainly in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pl-P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resorts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spas.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 boast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rich deposits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healing mineral waters. Spa waters have a rich chemical composition and are ideal for therapeutic baths and inhalations, irrigation</a:t>
            </a:r>
            <a:r>
              <a:rPr lang="pl-P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drinking</a:t>
            </a:r>
            <a:r>
              <a:rPr lang="pl-P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CAF6153-DB4F-45D9-AE41-11BBE4B3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59" y="983378"/>
            <a:ext cx="3167637" cy="512064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Balneology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 is one of the oldest fields of spa medicine, which uses the healing properties of groundwater and a special kind of peat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="" xmlns:a16="http://schemas.microsoft.com/office/drawing/2014/main" id="{A16D2BFD-11E1-48BD-B2C8-7982634EA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0972">
            <a:off x="3684234" y="2271362"/>
            <a:ext cx="34747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7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ka">
  <a:themeElements>
    <a:clrScheme name="Ramka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mka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k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1549</Words>
  <Application>Microsoft Office PowerPoint</Application>
  <PresentationFormat>Niestandardowy</PresentationFormat>
  <Paragraphs>84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Ramka</vt:lpstr>
      <vt:lpstr>Water treatment  in Polish health resorts   Chemical and therapeutic properties of mineral and spring waters in Poland</vt:lpstr>
      <vt:lpstr>Prezentacja programu PowerPoint</vt:lpstr>
      <vt:lpstr>Prezentacja programu PowerPoint</vt:lpstr>
      <vt:lpstr>HOW DOES HEALING WATER AFFECT OUR BODY?</vt:lpstr>
      <vt:lpstr>Waters classified as therapeutic have usually much more minerals than others (from 2000 to 24 000 mg/l) and this is what they owe their strong therapeutic properties to.</vt:lpstr>
      <vt:lpstr> </vt:lpstr>
      <vt:lpstr>HYDROTHERAPY</vt:lpstr>
      <vt:lpstr>Prezentacja programu PowerPoint</vt:lpstr>
      <vt:lpstr>   Balneology is very popular mainly in health resorts and spas. Poland boasts of rich deposits of healing mineral waters. Spa waters have a rich chemical composition and are ideal for therapeutic baths and inhalations, irrigations and drinking.</vt:lpstr>
      <vt:lpstr>   Brine baths are suitable for orthopaedic trauma conditions, rheumatic, neurological and gynaecological diseases </vt:lpstr>
      <vt:lpstr>Prezentacja programu PowerPoint</vt:lpstr>
      <vt:lpstr>Selected spas in Poland</vt:lpstr>
      <vt:lpstr>LĄDEK ZDRÓJ</vt:lpstr>
      <vt:lpstr>RYMANÓW ZDRÓJ</vt:lpstr>
      <vt:lpstr>SZCZAWNICA</vt:lpstr>
      <vt:lpstr>RABKA</vt:lpstr>
      <vt:lpstr>POŁCZYN ZDRÓJ</vt:lpstr>
      <vt:lpstr>DŁUGOPOLE ZDRÓJ</vt:lpstr>
      <vt:lpstr>CIECHOCINEK</vt:lpstr>
      <vt:lpstr>BUSKO ZDRÓJ</vt:lpstr>
      <vt:lpstr>KRYNICA ZDRÓJ</vt:lpstr>
      <vt:lpstr>KUDOWA ZDRÓJ</vt:lpstr>
      <vt:lpstr>MUSZYNA</vt:lpstr>
      <vt:lpstr>KONSTANCIN- JEZIORNA</vt:lpstr>
      <vt:lpstr>UNIEJÓW</vt:lpstr>
      <vt:lpstr>IWONICZ-ZDRÓJ</vt:lpstr>
      <vt:lpstr>Prezentacja programu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Spas treating with water with regard to chemical and therapeutic properties.</dc:title>
  <dc:creator>Dariusz Piszczek</dc:creator>
  <cp:lastModifiedBy>User</cp:lastModifiedBy>
  <cp:revision>71</cp:revision>
  <dcterms:created xsi:type="dcterms:W3CDTF">2019-03-10T17:07:04Z</dcterms:created>
  <dcterms:modified xsi:type="dcterms:W3CDTF">2019-08-27T14:16:08Z</dcterms:modified>
</cp:coreProperties>
</file>