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73" r:id="rId11"/>
    <p:sldId id="265" r:id="rId12"/>
    <p:sldId id="266" r:id="rId13"/>
    <p:sldId id="271" r:id="rId14"/>
    <p:sldId id="272" r:id="rId15"/>
    <p:sldId id="268" r:id="rId16"/>
    <p:sldId id="267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18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09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46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341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383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764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2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34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6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6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416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AB45-1973-4DB2-AFD4-0644FD274AB8}" type="datetimeFigureOut">
              <a:rPr lang="lv-LV" smtClean="0"/>
              <a:t>2017.11.10.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398E-2A5A-4E7A-9D3F-8BEB8A2869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03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NPzpMCcHc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Latvia</a:t>
            </a:r>
            <a:endParaRPr lang="lv-LV" b="1" dirty="0"/>
          </a:p>
        </p:txBody>
      </p:sp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atura vietturis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42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chemeClr val="bg1"/>
                </a:solidFill>
              </a:rPr>
              <a:t>Sklandrausis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is</a:t>
            </a:r>
            <a:r>
              <a:rPr lang="lv-LV" b="1" dirty="0" smtClean="0">
                <a:solidFill>
                  <a:schemeClr val="bg1"/>
                </a:solidFill>
              </a:rPr>
              <a:t> a </a:t>
            </a:r>
            <a:r>
              <a:rPr lang="lv-LV" b="1" dirty="0" err="1" smtClean="0">
                <a:solidFill>
                  <a:schemeClr val="bg1"/>
                </a:solidFill>
              </a:rPr>
              <a:t>traditional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>
                <a:solidFill>
                  <a:schemeClr val="bg1"/>
                </a:solidFill>
              </a:rPr>
              <a:t>L</a:t>
            </a:r>
            <a:r>
              <a:rPr lang="lv-LV" b="1" dirty="0" err="1" smtClean="0">
                <a:solidFill>
                  <a:schemeClr val="bg1"/>
                </a:solidFill>
              </a:rPr>
              <a:t>atvian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dish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made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of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carrots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and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potatoes</a:t>
            </a:r>
            <a:r>
              <a:rPr lang="lv-LV" dirty="0" smtClean="0">
                <a:solidFill>
                  <a:schemeClr val="bg1"/>
                </a:solidFill>
              </a:rPr>
              <a:t>.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59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/>
              <a:t>Symbol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/>
              <a:t>I</a:t>
            </a:r>
            <a:r>
              <a:rPr lang="lv-LV" b="1" dirty="0" err="1" smtClean="0"/>
              <a:t>ndependence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Latvia</a:t>
            </a:r>
            <a:r>
              <a:rPr lang="lv-LV" b="1" dirty="0" smtClean="0"/>
              <a:t> –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Freedom</a:t>
            </a:r>
            <a:r>
              <a:rPr lang="lv-LV" b="1" dirty="0" smtClean="0"/>
              <a:t> </a:t>
            </a:r>
            <a:r>
              <a:rPr lang="lv-LV" b="1" dirty="0" err="1" smtClean="0"/>
              <a:t>Monument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It was erected in memory of the fallen people in the Freedom Fights, but nowadays it has also become a symbol of Latvia's statehood, the unity of the people of Latvia, independence and freedom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November 18 is the Independence Day of the Republic of Latvia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3200" b="1" dirty="0" err="1" smtClean="0">
                <a:solidFill>
                  <a:schemeClr val="bg1"/>
                </a:solidFill>
              </a:rPr>
              <a:t>Next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year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we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will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celebrate</a:t>
            </a:r>
            <a:r>
              <a:rPr lang="lv-LV" sz="3200" b="1" dirty="0" smtClean="0">
                <a:solidFill>
                  <a:schemeClr val="bg1"/>
                </a:solidFill>
              </a:rPr>
              <a:t> 100 </a:t>
            </a:r>
            <a:r>
              <a:rPr lang="lv-LV" sz="3200" b="1" dirty="0" err="1" smtClean="0">
                <a:solidFill>
                  <a:schemeClr val="bg1"/>
                </a:solidFill>
              </a:rPr>
              <a:t>years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of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independence</a:t>
            </a:r>
            <a:r>
              <a:rPr lang="lv-LV" sz="3200" b="1" dirty="0" smtClean="0">
                <a:solidFill>
                  <a:schemeClr val="bg1"/>
                </a:solidFill>
              </a:rPr>
              <a:t>.</a:t>
            </a:r>
            <a:endParaRPr lang="lv-L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>
                <a:solidFill>
                  <a:schemeClr val="bg1"/>
                </a:solidFill>
              </a:rPr>
              <a:t>The General Latvian Song and Dance Festival is a traditional cultural event in Latvia. </a:t>
            </a:r>
            <a:r>
              <a:rPr lang="en-US" sz="3100" b="1" dirty="0" err="1" smtClean="0">
                <a:solidFill>
                  <a:schemeClr val="bg1"/>
                </a:solidFill>
              </a:rPr>
              <a:t>Th</a:t>
            </a:r>
            <a:r>
              <a:rPr lang="lv-LV" sz="3100" b="1" dirty="0" smtClean="0">
                <a:solidFill>
                  <a:schemeClr val="bg1"/>
                </a:solidFill>
              </a:rPr>
              <a:t>is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</a:rPr>
              <a:t>festivit</a:t>
            </a:r>
            <a:r>
              <a:rPr lang="lv-LV" sz="3100" b="1" dirty="0" smtClean="0">
                <a:solidFill>
                  <a:schemeClr val="bg1"/>
                </a:solidFill>
              </a:rPr>
              <a:t>y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lv-LV" sz="3100" b="1" dirty="0" smtClean="0">
                <a:solidFill>
                  <a:schemeClr val="bg1"/>
                </a:solidFill>
              </a:rPr>
              <a:t>is </a:t>
            </a:r>
            <a:r>
              <a:rPr lang="en-US" sz="3100" b="1" dirty="0" smtClean="0">
                <a:solidFill>
                  <a:schemeClr val="bg1"/>
                </a:solidFill>
              </a:rPr>
              <a:t>part </a:t>
            </a:r>
            <a:r>
              <a:rPr lang="en-US" sz="3100" b="1" dirty="0">
                <a:solidFill>
                  <a:schemeClr val="bg1"/>
                </a:solidFill>
              </a:rPr>
              <a:t>of the national identity of Latvia, usually every 5 years in Riga.</a:t>
            </a:r>
            <a:endParaRPr lang="lv-LV" sz="3100" b="1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7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>
                <a:solidFill>
                  <a:schemeClr val="bg1"/>
                </a:solidFill>
              </a:rPr>
              <a:t>Kristaps </a:t>
            </a:r>
            <a:r>
              <a:rPr lang="lv-LV" sz="3200" b="1" dirty="0" err="1">
                <a:solidFill>
                  <a:schemeClr val="bg1"/>
                </a:solidFill>
              </a:rPr>
              <a:t>Porziņģis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 smtClean="0">
                <a:solidFill>
                  <a:schemeClr val="bg1"/>
                </a:solidFill>
              </a:rPr>
              <a:t>is</a:t>
            </a:r>
            <a:r>
              <a:rPr lang="lv-LV" sz="3200" b="1" dirty="0" smtClean="0">
                <a:solidFill>
                  <a:schemeClr val="bg1"/>
                </a:solidFill>
              </a:rPr>
              <a:t> </a:t>
            </a:r>
            <a:r>
              <a:rPr lang="lv-LV" sz="3200" b="1" dirty="0">
                <a:solidFill>
                  <a:schemeClr val="bg1"/>
                </a:solidFill>
              </a:rPr>
              <a:t>a </a:t>
            </a:r>
            <a:r>
              <a:rPr lang="lv-LV" sz="3200" b="1" dirty="0" err="1">
                <a:solidFill>
                  <a:schemeClr val="bg1"/>
                </a:solidFill>
              </a:rPr>
              <a:t>Latvian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professional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basketball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player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for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the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New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York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Knicks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of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the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National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Basketball</a:t>
            </a:r>
            <a:r>
              <a:rPr lang="lv-LV" sz="3200" b="1" dirty="0">
                <a:solidFill>
                  <a:schemeClr val="bg1"/>
                </a:solidFill>
              </a:rPr>
              <a:t> </a:t>
            </a:r>
            <a:r>
              <a:rPr lang="lv-LV" sz="3200" b="1" dirty="0" err="1">
                <a:solidFill>
                  <a:schemeClr val="bg1"/>
                </a:solidFill>
              </a:rPr>
              <a:t>Association</a:t>
            </a:r>
            <a:r>
              <a:rPr lang="lv-LV" sz="3200" b="1" dirty="0">
                <a:solidFill>
                  <a:schemeClr val="bg1"/>
                </a:solidFill>
              </a:rPr>
              <a:t> (NBA).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92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800" b="1" dirty="0" smtClean="0">
                <a:solidFill>
                  <a:schemeClr val="bg1"/>
                </a:solidFill>
              </a:rPr>
              <a:t>Dundaga- </a:t>
            </a:r>
            <a:r>
              <a:rPr lang="lv-LV" sz="4800" b="1" dirty="0" err="1" smtClean="0">
                <a:solidFill>
                  <a:schemeClr val="bg1"/>
                </a:solidFill>
              </a:rPr>
              <a:t>our</a:t>
            </a:r>
            <a:r>
              <a:rPr lang="lv-LV" sz="4800" b="1" dirty="0" smtClean="0">
                <a:solidFill>
                  <a:schemeClr val="bg1"/>
                </a:solidFill>
              </a:rPr>
              <a:t> </a:t>
            </a:r>
            <a:r>
              <a:rPr lang="lv-LV" sz="4800" b="1" dirty="0" err="1" smtClean="0">
                <a:solidFill>
                  <a:schemeClr val="bg1"/>
                </a:solidFill>
              </a:rPr>
              <a:t>home</a:t>
            </a:r>
            <a:endParaRPr lang="lv-LV" sz="4800" b="1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90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Cape Kolka is the place </a:t>
            </a:r>
            <a:r>
              <a:rPr lang="lv-LV" sz="4000" b="1" dirty="0" smtClean="0">
                <a:solidFill>
                  <a:schemeClr val="bg1"/>
                </a:solidFill>
              </a:rPr>
              <a:t>where</a:t>
            </a:r>
            <a:r>
              <a:rPr lang="lv-LV" sz="4000" b="1" dirty="0">
                <a:solidFill>
                  <a:schemeClr val="bg1"/>
                </a:solidFill>
              </a:rPr>
              <a:t> 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smtClean="0">
                <a:solidFill>
                  <a:schemeClr val="bg1"/>
                </a:solidFill>
              </a:rPr>
              <a:t>two </a:t>
            </a:r>
            <a:r>
              <a:rPr lang="lv-LV" sz="4000" b="1" dirty="0" smtClean="0">
                <a:solidFill>
                  <a:schemeClr val="bg1"/>
                </a:solidFill>
              </a:rPr>
              <a:t>seas</a:t>
            </a:r>
            <a:r>
              <a:rPr lang="lv-LV" sz="4000" b="1" dirty="0">
                <a:solidFill>
                  <a:schemeClr val="bg1"/>
                </a:solidFill>
              </a:rPr>
              <a:t> </a:t>
            </a:r>
            <a:r>
              <a:rPr lang="lv-LV" sz="4000" b="1" dirty="0" smtClean="0">
                <a:solidFill>
                  <a:schemeClr val="bg1"/>
                </a:solidFill>
              </a:rPr>
              <a:t>- </a:t>
            </a:r>
            <a:r>
              <a:rPr lang="lv-LV" sz="4000" b="1" dirty="0" smtClean="0">
                <a:solidFill>
                  <a:schemeClr val="bg1"/>
                </a:solidFill>
              </a:rPr>
              <a:t> </a:t>
            </a:r>
            <a:r>
              <a:rPr lang="lv-LV" sz="4000" b="1" dirty="0" smtClean="0">
                <a:solidFill>
                  <a:schemeClr val="bg1"/>
                </a:solidFill>
              </a:rPr>
              <a:t>the Baltic sea and the Gulf of </a:t>
            </a:r>
            <a:r>
              <a:rPr lang="lv-LV" sz="4000" b="1" dirty="0" smtClean="0">
                <a:solidFill>
                  <a:schemeClr val="bg1"/>
                </a:solidFill>
              </a:rPr>
              <a:t>Riga</a:t>
            </a:r>
            <a:r>
              <a:rPr lang="lv-LV" sz="4000" b="1" dirty="0">
                <a:solidFill>
                  <a:schemeClr val="bg1"/>
                </a:solidFill>
              </a:rPr>
              <a:t> </a:t>
            </a:r>
            <a:r>
              <a:rPr lang="lv-LV" sz="4000" b="1" dirty="0" smtClean="0">
                <a:solidFill>
                  <a:schemeClr val="bg1"/>
                </a:solidFill>
              </a:rPr>
              <a:t>– meet.</a:t>
            </a:r>
            <a:r>
              <a:rPr lang="lv-LV" b="1" dirty="0" smtClean="0">
                <a:solidFill>
                  <a:schemeClr val="bg1"/>
                </a:solidFill>
              </a:rPr>
              <a:t/>
            </a:r>
            <a:br>
              <a:rPr lang="lv-LV" b="1" dirty="0" smtClean="0">
                <a:solidFill>
                  <a:schemeClr val="bg1"/>
                </a:solidFill>
              </a:rPr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>
                <a:solidFill>
                  <a:schemeClr val="bg1"/>
                </a:solidFill>
              </a:rPr>
              <a:t>It’s really near </a:t>
            </a:r>
            <a:r>
              <a:rPr lang="lv-LV" dirty="0" smtClean="0">
                <a:solidFill>
                  <a:schemeClr val="bg1"/>
                </a:solidFill>
              </a:rPr>
              <a:t>Dundaga</a:t>
            </a:r>
            <a:r>
              <a:rPr lang="lv-LV" dirty="0" smtClean="0">
                <a:solidFill>
                  <a:schemeClr val="bg1"/>
                </a:solidFill>
              </a:rPr>
              <a:t>.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90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"Crocodile" </a:t>
            </a:r>
            <a:r>
              <a:rPr lang="lv-LV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statue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to the strong men of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Dundaga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former adventurer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Arvīds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Blūmentāls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lived in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</a:t>
            </a:r>
            <a:r>
              <a:rPr lang="lv-LV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chased crocodiles</a:t>
            </a:r>
            <a:endParaRPr lang="lv-LV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68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b="1" dirty="0" smtClean="0"/>
              <a:t>In Dundaga volleyball is really </a:t>
            </a:r>
            <a:r>
              <a:rPr lang="lv-LV" b="1" dirty="0" smtClean="0"/>
              <a:t>popular and important.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8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chemeClr val="bg1"/>
                </a:solidFill>
              </a:rPr>
              <a:t>Thank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you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for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your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attention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>
                <a:hlinkClick r:id="rId3"/>
              </a:rPr>
              <a:t>https</a:t>
            </a:r>
            <a:r>
              <a:rPr lang="lv-LV">
                <a:hlinkClick r:id="rId3"/>
              </a:rPr>
              <a:t>://</a:t>
            </a:r>
            <a:r>
              <a:rPr lang="lv-LV" smtClean="0">
                <a:hlinkClick r:id="rId3"/>
              </a:rPr>
              <a:t>www.youtube.com/watch?v=WiNPzpMCcHc</a:t>
            </a:r>
            <a:endParaRPr lang="lv-LV" smtClean="0"/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7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chemeClr val="bg1"/>
                </a:solidFill>
              </a:rPr>
              <a:t>Total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area-</a:t>
            </a:r>
            <a:r>
              <a:rPr lang="lv-LV" b="1" dirty="0" smtClean="0">
                <a:solidFill>
                  <a:schemeClr val="bg1"/>
                </a:solidFill>
              </a:rPr>
              <a:t> 64 589 </a:t>
            </a:r>
            <a:r>
              <a:rPr lang="lv-LV" sz="3600" b="1" dirty="0" smtClean="0">
                <a:solidFill>
                  <a:schemeClr val="bg1"/>
                </a:solidFill>
              </a:rPr>
              <a:t>km</a:t>
            </a:r>
            <a:r>
              <a:rPr lang="lv-LV" sz="3600" b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lv-LV" b="1" dirty="0" err="1" smtClean="0">
                <a:solidFill>
                  <a:schemeClr val="bg1"/>
                </a:solidFill>
              </a:rPr>
              <a:t>Population-</a:t>
            </a:r>
            <a:r>
              <a:rPr lang="lv-LV" b="1" dirty="0" smtClean="0">
                <a:solidFill>
                  <a:schemeClr val="bg1"/>
                </a:solidFill>
              </a:rPr>
              <a:t> 2 006 900</a:t>
            </a:r>
          </a:p>
          <a:p>
            <a:r>
              <a:rPr lang="lv-LV" b="1" dirty="0" err="1" smtClean="0">
                <a:solidFill>
                  <a:schemeClr val="bg1"/>
                </a:solidFill>
              </a:rPr>
              <a:t>Language-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Latvian</a:t>
            </a:r>
            <a:endParaRPr lang="lv-LV" b="1" dirty="0" smtClean="0">
              <a:solidFill>
                <a:schemeClr val="bg1"/>
              </a:solidFill>
            </a:endParaRPr>
          </a:p>
          <a:p>
            <a:r>
              <a:rPr lang="lv-LV" b="1" dirty="0" err="1" smtClean="0">
                <a:solidFill>
                  <a:schemeClr val="bg1"/>
                </a:solidFill>
              </a:rPr>
              <a:t>Currency-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Euro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</a:p>
          <a:p>
            <a:endParaRPr lang="lv-LV" sz="3600" dirty="0">
              <a:solidFill>
                <a:schemeClr val="bg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18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Map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23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Coat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arms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61696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600" dirty="0" err="1" smtClean="0">
                <a:solidFill>
                  <a:schemeClr val="bg1"/>
                </a:solidFill>
              </a:rPr>
              <a:t>Flag</a:t>
            </a:r>
            <a:endParaRPr lang="lv-LV" sz="6600" dirty="0">
              <a:solidFill>
                <a:schemeClr val="bg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The national flag of Latvia was used by independent Latvia from </a:t>
            </a:r>
            <a:r>
              <a:rPr lang="en-US" b="1" dirty="0" smtClean="0"/>
              <a:t>1918</a:t>
            </a:r>
            <a:r>
              <a:rPr lang="lv-LV" b="1" dirty="0" smtClean="0"/>
              <a:t>.</a:t>
            </a:r>
            <a:endParaRPr lang="lv-LV" b="1" dirty="0"/>
          </a:p>
        </p:txBody>
      </p:sp>
      <p:sp>
        <p:nvSpPr>
          <p:cNvPr id="6" name="Satura vietturis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213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National</a:t>
            </a:r>
            <a:r>
              <a:rPr lang="lv-LV" b="1" dirty="0" smtClean="0"/>
              <a:t> </a:t>
            </a:r>
            <a:r>
              <a:rPr lang="lv-LV" b="1" dirty="0" err="1" smtClean="0"/>
              <a:t>anthem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/>
              <a:t>‘’</a:t>
            </a:r>
            <a:r>
              <a:rPr lang="lv-LV" b="1" dirty="0" err="1" smtClean="0"/>
              <a:t>God</a:t>
            </a:r>
            <a:r>
              <a:rPr lang="lv-LV" b="1" dirty="0" smtClean="0"/>
              <a:t> </a:t>
            </a:r>
            <a:r>
              <a:rPr lang="lv-LV" b="1" dirty="0" err="1" smtClean="0"/>
              <a:t>bless</a:t>
            </a:r>
            <a:r>
              <a:rPr lang="lv-LV" b="1" dirty="0" smtClean="0"/>
              <a:t> </a:t>
            </a:r>
            <a:r>
              <a:rPr lang="lv-LV" b="1" dirty="0" err="1" smtClean="0"/>
              <a:t>Latvia</a:t>
            </a:r>
            <a:r>
              <a:rPr lang="lv-LV" b="1" dirty="0" smtClean="0"/>
              <a:t>’’ </a:t>
            </a:r>
            <a:r>
              <a:rPr lang="lv-LV" b="1" dirty="0" err="1" smtClean="0"/>
              <a:t>is</a:t>
            </a:r>
            <a:r>
              <a:rPr lang="lv-LV" b="1" dirty="0" smtClean="0"/>
              <a:t> a </a:t>
            </a:r>
            <a:r>
              <a:rPr lang="lv-LV" b="1" dirty="0" err="1" smtClean="0"/>
              <a:t>national</a:t>
            </a:r>
            <a:r>
              <a:rPr lang="lv-LV" b="1" dirty="0" smtClean="0"/>
              <a:t> </a:t>
            </a:r>
            <a:r>
              <a:rPr lang="lv-LV" b="1" dirty="0" err="1" smtClean="0"/>
              <a:t>anthem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Latvia</a:t>
            </a:r>
            <a:r>
              <a:rPr lang="lv-LV" b="1" dirty="0" smtClean="0"/>
              <a:t>.</a:t>
            </a:r>
          </a:p>
          <a:p>
            <a:pPr marL="0" indent="0">
              <a:buNone/>
            </a:pPr>
            <a:r>
              <a:rPr lang="lv-LV" b="1" dirty="0" err="1" smtClean="0"/>
              <a:t>Words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music</a:t>
            </a:r>
            <a:r>
              <a:rPr lang="lv-LV" b="1" dirty="0" smtClean="0"/>
              <a:t> </a:t>
            </a:r>
            <a:r>
              <a:rPr lang="lv-LV" b="1" dirty="0" err="1" smtClean="0"/>
              <a:t>by</a:t>
            </a:r>
            <a:r>
              <a:rPr lang="lv-LV" b="1" dirty="0" smtClean="0"/>
              <a:t> Baumanis Kārlis.</a:t>
            </a:r>
            <a:endParaRPr lang="lv-LV" b="1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7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dirty="0" err="1" smtClean="0">
                <a:solidFill>
                  <a:schemeClr val="bg1"/>
                </a:solidFill>
              </a:rPr>
              <a:t>Capital</a:t>
            </a:r>
            <a:endParaRPr lang="lv-LV" sz="5400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3600" b="1" dirty="0" err="1" smtClean="0">
                <a:solidFill>
                  <a:schemeClr val="bg1"/>
                </a:solidFill>
              </a:rPr>
              <a:t>Riga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is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the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capital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of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the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Republic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of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Latvia</a:t>
            </a:r>
            <a:r>
              <a:rPr lang="lv-LV" sz="3600" b="1" dirty="0" smtClean="0">
                <a:solidFill>
                  <a:schemeClr val="bg1"/>
                </a:solidFill>
              </a:rPr>
              <a:t>, </a:t>
            </a:r>
            <a:r>
              <a:rPr lang="lv-LV" sz="3600" b="1" dirty="0" err="1" smtClean="0">
                <a:solidFill>
                  <a:schemeClr val="bg1"/>
                </a:solidFill>
              </a:rPr>
              <a:t>officially</a:t>
            </a:r>
            <a:r>
              <a:rPr lang="lv-LV" sz="3600" b="1" dirty="0" smtClean="0">
                <a:solidFill>
                  <a:schemeClr val="bg1"/>
                </a:solidFill>
              </a:rPr>
              <a:t> </a:t>
            </a:r>
            <a:r>
              <a:rPr lang="lv-LV" sz="3600" b="1" dirty="0" err="1" smtClean="0">
                <a:solidFill>
                  <a:schemeClr val="bg1"/>
                </a:solidFill>
              </a:rPr>
              <a:t>established</a:t>
            </a:r>
            <a:r>
              <a:rPr lang="lv-LV" sz="3600" b="1" dirty="0" smtClean="0">
                <a:solidFill>
                  <a:schemeClr val="bg1"/>
                </a:solidFill>
              </a:rPr>
              <a:t> 1201.</a:t>
            </a:r>
            <a:endParaRPr lang="lv-LV" sz="3600" b="1" dirty="0">
              <a:solidFill>
                <a:schemeClr val="bg1"/>
              </a:solidFill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3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5300" b="1" dirty="0" err="1" smtClean="0">
                <a:solidFill>
                  <a:schemeClr val="bg1"/>
                </a:solidFill>
              </a:rPr>
              <a:t>The</a:t>
            </a:r>
            <a:r>
              <a:rPr lang="lv-LV" sz="5300" b="1" dirty="0" smtClean="0">
                <a:solidFill>
                  <a:schemeClr val="bg1"/>
                </a:solidFill>
              </a:rPr>
              <a:t> </a:t>
            </a:r>
            <a:r>
              <a:rPr lang="lv-LV" sz="5300" b="1" dirty="0" err="1" smtClean="0">
                <a:solidFill>
                  <a:schemeClr val="bg1"/>
                </a:solidFill>
              </a:rPr>
              <a:t>national</a:t>
            </a:r>
            <a:r>
              <a:rPr lang="lv-LV" sz="5300" b="1" dirty="0" smtClean="0">
                <a:solidFill>
                  <a:schemeClr val="bg1"/>
                </a:solidFill>
              </a:rPr>
              <a:t> </a:t>
            </a:r>
            <a:r>
              <a:rPr lang="lv-LV" sz="5300" b="1" dirty="0" err="1" smtClean="0">
                <a:solidFill>
                  <a:schemeClr val="bg1"/>
                </a:solidFill>
              </a:rPr>
              <a:t>flower</a:t>
            </a:r>
            <a:r>
              <a:rPr lang="lv-LV" sz="5300" b="1" dirty="0" smtClean="0">
                <a:solidFill>
                  <a:schemeClr val="bg1"/>
                </a:solidFill>
              </a:rPr>
              <a:t> </a:t>
            </a:r>
            <a:r>
              <a:rPr lang="lv-LV" sz="5300" b="1" dirty="0" err="1" smtClean="0">
                <a:solidFill>
                  <a:schemeClr val="bg1"/>
                </a:solidFill>
              </a:rPr>
              <a:t>of</a:t>
            </a:r>
            <a:r>
              <a:rPr lang="lv-LV" sz="5300" b="1" dirty="0" smtClean="0">
                <a:solidFill>
                  <a:schemeClr val="bg1"/>
                </a:solidFill>
              </a:rPr>
              <a:t> </a:t>
            </a:r>
            <a:r>
              <a:rPr lang="lv-LV" sz="5300" b="1" dirty="0" err="1" smtClean="0">
                <a:solidFill>
                  <a:schemeClr val="bg1"/>
                </a:solidFill>
              </a:rPr>
              <a:t>Latvia</a:t>
            </a:r>
            <a:r>
              <a:rPr lang="lv-LV" sz="5300" b="1" dirty="0" smtClean="0">
                <a:solidFill>
                  <a:schemeClr val="bg1"/>
                </a:solidFill>
              </a:rPr>
              <a:t> </a:t>
            </a:r>
            <a:r>
              <a:rPr lang="lv-LV" sz="5300" b="1" dirty="0" err="1" smtClean="0">
                <a:solidFill>
                  <a:schemeClr val="bg1"/>
                </a:solidFill>
              </a:rPr>
              <a:t>is</a:t>
            </a:r>
            <a:r>
              <a:rPr lang="lv-LV" sz="5300" b="1" dirty="0" smtClean="0">
                <a:solidFill>
                  <a:schemeClr val="bg1"/>
                </a:solidFill>
              </a:rPr>
              <a:t> a </a:t>
            </a:r>
            <a:r>
              <a:rPr lang="lv-LV" sz="5300" b="1" dirty="0" err="1" smtClean="0">
                <a:solidFill>
                  <a:schemeClr val="bg1"/>
                </a:solidFill>
              </a:rPr>
              <a:t>daisy</a:t>
            </a:r>
            <a:r>
              <a:rPr lang="lv-LV" dirty="0" smtClean="0">
                <a:solidFill>
                  <a:schemeClr val="bg1"/>
                </a:solidFill>
              </a:rPr>
              <a:t>.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7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chemeClr val="bg1"/>
                </a:solidFill>
              </a:rPr>
              <a:t>The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oak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and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the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linden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trees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are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characteristic</a:t>
            </a:r>
            <a:r>
              <a:rPr lang="lv-LV" b="1" dirty="0" smtClean="0">
                <a:solidFill>
                  <a:schemeClr val="bg1"/>
                </a:solidFill>
              </a:rPr>
              <a:t> elements </a:t>
            </a:r>
            <a:r>
              <a:rPr lang="lv-LV" b="1" dirty="0" err="1" smtClean="0">
                <a:solidFill>
                  <a:schemeClr val="bg1"/>
                </a:solidFill>
              </a:rPr>
              <a:t>of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the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Latvian</a:t>
            </a:r>
            <a:r>
              <a:rPr lang="lv-LV" b="1" dirty="0" smtClean="0">
                <a:solidFill>
                  <a:schemeClr val="bg1"/>
                </a:solidFill>
              </a:rPr>
              <a:t> </a:t>
            </a:r>
            <a:r>
              <a:rPr lang="lv-LV" b="1" dirty="0" err="1" smtClean="0">
                <a:solidFill>
                  <a:schemeClr val="bg1"/>
                </a:solidFill>
              </a:rPr>
              <a:t>landscape</a:t>
            </a:r>
            <a:r>
              <a:rPr lang="lv-LV" dirty="0" smtClean="0">
                <a:solidFill>
                  <a:schemeClr val="bg1"/>
                </a:solidFill>
              </a:rPr>
              <a:t>.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50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237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tēma</vt:lpstr>
      <vt:lpstr>Latvia</vt:lpstr>
      <vt:lpstr>PowerPoint Presentation</vt:lpstr>
      <vt:lpstr>Map</vt:lpstr>
      <vt:lpstr>Coat of arms</vt:lpstr>
      <vt:lpstr>Flag</vt:lpstr>
      <vt:lpstr>National anthem</vt:lpstr>
      <vt:lpstr>Capital</vt:lpstr>
      <vt:lpstr>The national flower of Latvia is a daisy.</vt:lpstr>
      <vt:lpstr>The oak and the linden trees are characteristic elements of the Latvian landscape.</vt:lpstr>
      <vt:lpstr>Sklandrausis is a traditional Latvian dish made of carrots and potatoes.</vt:lpstr>
      <vt:lpstr>Symbol of Independence of Latvia – The Freedom Monument</vt:lpstr>
      <vt:lpstr>November 18 is the Independence Day of the Republic of Latvia. </vt:lpstr>
      <vt:lpstr> The General Latvian Song and Dance Festival is a traditional cultural event in Latvia. This festivity is part of the national identity of Latvia, usually every 5 years in Riga.</vt:lpstr>
      <vt:lpstr>Kristaps Porziņģis is a Latvian professional basketball player for the New York Knicks of the National Basketball Association (NBA).</vt:lpstr>
      <vt:lpstr>Dundaga- our home</vt:lpstr>
      <vt:lpstr>Cape Kolka is the place where  two seas -  the Baltic sea and the Gulf of Riga – meet.  </vt:lpstr>
      <vt:lpstr> "Crocodile" statue is dedicated to the strong men of Dundaga and former adventurer Arvīds Blūmentāls, who lived in Australia  and chased crocodiles</vt:lpstr>
      <vt:lpstr>In Dundaga volleyball is really popular and important.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</dc:title>
  <dc:creator>Skolnieks</dc:creator>
  <cp:lastModifiedBy>Skolens</cp:lastModifiedBy>
  <cp:revision>15</cp:revision>
  <dcterms:created xsi:type="dcterms:W3CDTF">2017-11-08T06:54:39Z</dcterms:created>
  <dcterms:modified xsi:type="dcterms:W3CDTF">2017-11-10T11:02:18Z</dcterms:modified>
</cp:coreProperties>
</file>