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6" r:id="rId8"/>
    <p:sldId id="265" r:id="rId9"/>
    <p:sldId id="267" r:id="rId10"/>
    <p:sldId id="268" r:id="rId11"/>
    <p:sldId id="269" r:id="rId12"/>
    <p:sldId id="270" r:id="rId13"/>
    <p:sldId id="271" r:id="rId14"/>
    <p:sldId id="274" r:id="rId15"/>
    <p:sldId id="263" r:id="rId16"/>
    <p:sldId id="272" r:id="rId17"/>
    <p:sldId id="273" r:id="rId18"/>
    <p:sldId id="275" r:id="rId19"/>
    <p:sldId id="276" r:id="rId20"/>
    <p:sldId id="277" r:id="rId21"/>
    <p:sldId id="279" r:id="rId22"/>
    <p:sldId id="278" r:id="rId23"/>
    <p:sldId id="262" r:id="rId24"/>
    <p:sldId id="280" r:id="rId25"/>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878" y="-77"/>
      </p:cViewPr>
      <p:guideLst>
        <p:guide orient="horz" pos="2160"/>
        <p:guide pos="2880"/>
      </p:guideLst>
    </p:cSldViewPr>
  </p:slideViewPr>
  <p:notesTextViewPr>
    <p:cViewPr>
      <p:scale>
        <a:sx n="1" d="1"/>
        <a:sy n="1" d="1"/>
      </p:scale>
      <p:origin x="0" y="0"/>
    </p:cViewPr>
  </p:notesTextViewPr>
  <p:sorterViewPr>
    <p:cViewPr>
      <p:scale>
        <a:sx n="100" d="100"/>
        <a:sy n="100" d="100"/>
      </p:scale>
      <p:origin x="0" y="1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BAB9E45F-B003-4404-A2B1-EA700D5909C2}" type="datetimeFigureOut">
              <a:rPr lang="sl-SI" smtClean="0"/>
              <a:t>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1703005562"/>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AB9E45F-B003-4404-A2B1-EA700D5909C2}" type="datetimeFigureOut">
              <a:rPr lang="sl-SI" smtClean="0"/>
              <a:t>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2132184877"/>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AB9E45F-B003-4404-A2B1-EA700D5909C2}" type="datetimeFigureOut">
              <a:rPr lang="sl-SI" smtClean="0"/>
              <a:t>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336062191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AB9E45F-B003-4404-A2B1-EA700D5909C2}" type="datetimeFigureOut">
              <a:rPr lang="sl-SI" smtClean="0"/>
              <a:t>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51823670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BAB9E45F-B003-4404-A2B1-EA700D5909C2}" type="datetimeFigureOut">
              <a:rPr lang="sl-SI" smtClean="0"/>
              <a:t>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24350662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BAB9E45F-B003-4404-A2B1-EA700D5909C2}" type="datetimeFigureOut">
              <a:rPr lang="sl-SI" smtClean="0"/>
              <a:t>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183316782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BAB9E45F-B003-4404-A2B1-EA700D5909C2}" type="datetimeFigureOut">
              <a:rPr lang="sl-SI" smtClean="0"/>
              <a:t>2.2.2019</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316213633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BAB9E45F-B003-4404-A2B1-EA700D5909C2}" type="datetimeFigureOut">
              <a:rPr lang="sl-SI" smtClean="0"/>
              <a:t>2.2.2019</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4092810929"/>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BAB9E45F-B003-4404-A2B1-EA700D5909C2}" type="datetimeFigureOut">
              <a:rPr lang="sl-SI" smtClean="0"/>
              <a:t>2.2.2019</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3733622299"/>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BAB9E45F-B003-4404-A2B1-EA700D5909C2}" type="datetimeFigureOut">
              <a:rPr lang="sl-SI" smtClean="0"/>
              <a:t>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2950235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BAB9E45F-B003-4404-A2B1-EA700D5909C2}" type="datetimeFigureOut">
              <a:rPr lang="sl-SI" smtClean="0"/>
              <a:t>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3B76F8-7A05-4BEE-B0C3-C85A10897EA4}" type="slidenum">
              <a:rPr lang="sl-SI" smtClean="0"/>
              <a:t>‹#›</a:t>
            </a:fld>
            <a:endParaRPr lang="sl-SI"/>
          </a:p>
        </p:txBody>
      </p:sp>
    </p:spTree>
    <p:extLst>
      <p:ext uri="{BB962C8B-B14F-4D97-AF65-F5344CB8AC3E}">
        <p14:creationId xmlns:p14="http://schemas.microsoft.com/office/powerpoint/2010/main" val="1321182325"/>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9E45F-B003-4404-A2B1-EA700D5909C2}" type="datetimeFigureOut">
              <a:rPr lang="sl-SI" smtClean="0"/>
              <a:t>2.2.2019</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76F8-7A05-4BEE-B0C3-C85A10897EA4}" type="slidenum">
              <a:rPr lang="sl-SI" smtClean="0"/>
              <a:t>‹#›</a:t>
            </a:fld>
            <a:endParaRPr lang="sl-SI"/>
          </a:p>
        </p:txBody>
      </p:sp>
    </p:spTree>
    <p:extLst>
      <p:ext uri="{BB962C8B-B14F-4D97-AF65-F5344CB8AC3E}">
        <p14:creationId xmlns:p14="http://schemas.microsoft.com/office/powerpoint/2010/main" val="2470960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pisrs.si/Pis.web/npb/2010-01-2122-2002-01-4055-npb1-p4.pdf"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life.notranjski-park.si/en/project-area/" TargetMode="External"/><Relationship Id="rId3" Type="http://schemas.openxmlformats.org/officeDocument/2006/relationships/hyperlink" Target="https://www.stat.si/StatWeb/en/news/Index/6910" TargetMode="External"/><Relationship Id="rId7" Type="http://schemas.openxmlformats.org/officeDocument/2006/relationships/hyperlink" Target="http://www.quark-magazine.com/pdf/quark07/0702CMWetlandsinSloveniaB.pdf" TargetMode="External"/><Relationship Id="rId2" Type="http://schemas.openxmlformats.org/officeDocument/2006/relationships/hyperlink" Target="http://www.sos112.si/slo/tdocs/ujma/2006/vrezec.pdf" TargetMode="External"/><Relationship Id="rId1" Type="http://schemas.openxmlformats.org/officeDocument/2006/relationships/slideLayout" Target="../slideLayouts/slideLayout2.xml"/><Relationship Id="rId6" Type="http://schemas.openxmlformats.org/officeDocument/2006/relationships/hyperlink" Target="http://ptice.si/naravovarstvo-in-raziskave/nezakonit-lov-ptic/" TargetMode="External"/><Relationship Id="rId5" Type="http://schemas.openxmlformats.org/officeDocument/2006/relationships/hyperlink" Target="https://govori.se/zanimivosti/selitve-ptic-selivk-katere-so-in-le-kam-gredo/" TargetMode="External"/><Relationship Id="rId4" Type="http://schemas.openxmlformats.org/officeDocument/2006/relationships/hyperlink" Target="http://fatbirder.com/links_geo/europe/slovenia.html" TargetMode="Externa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850429" y="2492896"/>
            <a:ext cx="7772400" cy="1470025"/>
          </a:xfrm>
        </p:spPr>
        <p:txBody>
          <a:bodyPr/>
          <a:lstStyle/>
          <a:p>
            <a:r>
              <a:rPr lang="sl-SI" b="1" dirty="0" smtClean="0">
                <a:solidFill>
                  <a:schemeClr val="tx2"/>
                </a:solidFill>
              </a:rPr>
              <a:t>MIGRATORY BIRDS IN S</a:t>
            </a:r>
            <a:r>
              <a:rPr lang="sl-SI" b="1" dirty="0" smtClean="0">
                <a:solidFill>
                  <a:srgbClr val="00B0F0"/>
                </a:solidFill>
              </a:rPr>
              <a:t>LOVE</a:t>
            </a:r>
            <a:r>
              <a:rPr lang="sl-SI" b="1" dirty="0" smtClean="0">
                <a:solidFill>
                  <a:schemeClr val="tx2"/>
                </a:solidFill>
              </a:rPr>
              <a:t>NIA</a:t>
            </a:r>
            <a:endParaRPr lang="sl-SI" b="1" dirty="0">
              <a:solidFill>
                <a:schemeClr val="tx2"/>
              </a:solidFill>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52" y="168917"/>
            <a:ext cx="2117831" cy="458764"/>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151431"/>
            <a:ext cx="914400" cy="95250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2970"/>
            <a:ext cx="9167520" cy="231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645355"/>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
            </a:r>
            <a:br>
              <a:rPr lang="sl-SI" dirty="0"/>
            </a:br>
            <a:endParaRPr lang="sl-SI" dirty="0"/>
          </a:p>
        </p:txBody>
      </p:sp>
      <p:sp>
        <p:nvSpPr>
          <p:cNvPr id="3" name="Ograda vsebine 2"/>
          <p:cNvSpPr>
            <a:spLocks noGrp="1"/>
          </p:cNvSpPr>
          <p:nvPr>
            <p:ph idx="1"/>
          </p:nvPr>
        </p:nvSpPr>
        <p:spPr>
          <a:xfrm>
            <a:off x="395536" y="548680"/>
            <a:ext cx="8424936" cy="5832648"/>
          </a:xfrm>
        </p:spPr>
        <p:txBody>
          <a:bodyPr>
            <a:normAutofit/>
          </a:bodyPr>
          <a:lstStyle/>
          <a:p>
            <a:pPr fontAlgn="base"/>
            <a:r>
              <a:rPr lang="en-GB" sz="2800" dirty="0">
                <a:solidFill>
                  <a:schemeClr val="tx2"/>
                </a:solidFill>
              </a:rPr>
              <a:t>But the project »</a:t>
            </a:r>
            <a:r>
              <a:rPr lang="en-GB" sz="2800" b="1" dirty="0">
                <a:solidFill>
                  <a:schemeClr val="tx2"/>
                </a:solidFill>
              </a:rPr>
              <a:t>Stop Illegal Killing of Birds on the Adriatic </a:t>
            </a:r>
            <a:r>
              <a:rPr lang="en-GB" sz="2800" b="1" dirty="0" err="1">
                <a:solidFill>
                  <a:schemeClr val="tx2"/>
                </a:solidFill>
              </a:rPr>
              <a:t>Flypath</a:t>
            </a:r>
            <a:r>
              <a:rPr lang="en-GB" sz="2800" dirty="0">
                <a:solidFill>
                  <a:schemeClr val="tx2"/>
                </a:solidFill>
              </a:rPr>
              <a:t>«   has recently revealed that this is not true. The number of criminal activities in Slovenia in which birds are the victims is much higher as we thought. </a:t>
            </a:r>
            <a:endParaRPr lang="sl-SI" sz="2800" dirty="0" smtClean="0">
              <a:solidFill>
                <a:schemeClr val="tx2"/>
              </a:solidFill>
            </a:endParaRPr>
          </a:p>
          <a:p>
            <a:pPr fontAlgn="base"/>
            <a:r>
              <a:rPr lang="en-GB" sz="2800" dirty="0" smtClean="0">
                <a:solidFill>
                  <a:schemeClr val="tx2"/>
                </a:solidFill>
              </a:rPr>
              <a:t>There </a:t>
            </a:r>
            <a:r>
              <a:rPr lang="en-GB" sz="2800" dirty="0">
                <a:solidFill>
                  <a:schemeClr val="tx2"/>
                </a:solidFill>
              </a:rPr>
              <a:t>is a lot of trapping of passerine birds in order to keep them in cages or sell them to the Italian black market. Trapping birds of prey and shooting where the victims in many cases are fish-eating birds are also common</a:t>
            </a:r>
            <a:r>
              <a:rPr lang="en-GB" sz="2800" dirty="0" smtClean="0">
                <a:solidFill>
                  <a:schemeClr val="tx2"/>
                </a:solidFill>
              </a:rPr>
              <a:t>.</a:t>
            </a:r>
            <a:endParaRPr lang="sl-SI" sz="2800" dirty="0" smtClean="0">
              <a:solidFill>
                <a:schemeClr val="tx2"/>
              </a:solidFill>
            </a:endParaRPr>
          </a:p>
          <a:p>
            <a:pPr fontAlgn="base"/>
            <a:r>
              <a:rPr lang="en-GB" sz="2800" dirty="0" smtClean="0">
                <a:solidFill>
                  <a:schemeClr val="tx2"/>
                </a:solidFill>
              </a:rPr>
              <a:t> </a:t>
            </a:r>
            <a:r>
              <a:rPr lang="en-GB" sz="2800" dirty="0">
                <a:solidFill>
                  <a:schemeClr val="tx2"/>
                </a:solidFill>
              </a:rPr>
              <a:t>It is estimated that </a:t>
            </a:r>
            <a:r>
              <a:rPr lang="sl-SI" sz="2800" dirty="0" smtClean="0">
                <a:solidFill>
                  <a:schemeClr val="tx2"/>
                </a:solidFill>
              </a:rPr>
              <a:t>i</a:t>
            </a:r>
            <a:r>
              <a:rPr lang="en-GB" sz="2800" dirty="0" smtClean="0">
                <a:solidFill>
                  <a:schemeClr val="tx2"/>
                </a:solidFill>
              </a:rPr>
              <a:t>n </a:t>
            </a:r>
            <a:r>
              <a:rPr lang="en-GB" sz="2800" dirty="0">
                <a:solidFill>
                  <a:schemeClr val="tx2"/>
                </a:solidFill>
              </a:rPr>
              <a:t>Slovenia </a:t>
            </a:r>
            <a:endParaRPr lang="sl-SI" sz="2800" dirty="0" smtClean="0">
              <a:solidFill>
                <a:schemeClr val="tx2"/>
              </a:solidFill>
            </a:endParaRPr>
          </a:p>
          <a:p>
            <a:pPr marL="0" indent="0" fontAlgn="base">
              <a:buNone/>
            </a:pPr>
            <a:r>
              <a:rPr lang="sl-SI" sz="2800" dirty="0">
                <a:solidFill>
                  <a:schemeClr val="tx2"/>
                </a:solidFill>
              </a:rPr>
              <a:t> </a:t>
            </a:r>
            <a:r>
              <a:rPr lang="sl-SI" sz="2800" dirty="0" smtClean="0">
                <a:solidFill>
                  <a:schemeClr val="tx2"/>
                </a:solidFill>
              </a:rPr>
              <a:t>    </a:t>
            </a:r>
            <a:r>
              <a:rPr lang="en-GB" sz="2800" b="1" dirty="0" smtClean="0">
                <a:solidFill>
                  <a:schemeClr val="tx2"/>
                </a:solidFill>
              </a:rPr>
              <a:t>8</a:t>
            </a:r>
            <a:r>
              <a:rPr lang="sl-SI" sz="2800" b="1" dirty="0" smtClean="0">
                <a:solidFill>
                  <a:schemeClr val="tx2"/>
                </a:solidFill>
              </a:rPr>
              <a:t>.</a:t>
            </a:r>
            <a:r>
              <a:rPr lang="en-GB" sz="2800" b="1" dirty="0" smtClean="0">
                <a:solidFill>
                  <a:schemeClr val="tx2"/>
                </a:solidFill>
              </a:rPr>
              <a:t>000-46</a:t>
            </a:r>
            <a:r>
              <a:rPr lang="sl-SI" sz="2800" b="1" dirty="0" smtClean="0">
                <a:solidFill>
                  <a:schemeClr val="tx2"/>
                </a:solidFill>
              </a:rPr>
              <a:t>.</a:t>
            </a:r>
            <a:r>
              <a:rPr lang="en-GB" sz="2800" b="1" dirty="0" smtClean="0">
                <a:solidFill>
                  <a:schemeClr val="tx2"/>
                </a:solidFill>
              </a:rPr>
              <a:t>500 </a:t>
            </a:r>
            <a:r>
              <a:rPr lang="en-GB" sz="2800" b="1" dirty="0">
                <a:solidFill>
                  <a:schemeClr val="tx2"/>
                </a:solidFill>
              </a:rPr>
              <a:t>birds </a:t>
            </a:r>
            <a:r>
              <a:rPr lang="en-GB" sz="2800" dirty="0">
                <a:solidFill>
                  <a:schemeClr val="tx2"/>
                </a:solidFill>
              </a:rPr>
              <a:t>are killed annually</a:t>
            </a:r>
            <a:r>
              <a:rPr lang="en-GB" sz="2800" dirty="0" smtClean="0">
                <a:solidFill>
                  <a:schemeClr val="tx2"/>
                </a:solidFill>
              </a:rPr>
              <a:t>.</a:t>
            </a:r>
            <a:endParaRPr lang="sl-SI" sz="2800" dirty="0" smtClean="0">
              <a:solidFill>
                <a:schemeClr val="tx2"/>
              </a:solidFill>
            </a:endParaRPr>
          </a:p>
          <a:p>
            <a:pPr marL="0" indent="0" fontAlgn="base">
              <a:buNone/>
            </a:pPr>
            <a:endParaRPr lang="sl-SI" sz="2800" dirty="0" smtClean="0">
              <a:solidFill>
                <a:schemeClr val="tx2"/>
              </a:solidFill>
            </a:endParaRPr>
          </a:p>
          <a:p>
            <a:endParaRPr lang="sl-SI"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725143"/>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524" y="260648"/>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603312"/>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
            </a:r>
            <a:br>
              <a:rPr lang="sl-SI" dirty="0"/>
            </a:br>
            <a:endParaRPr lang="sl-SI" dirty="0"/>
          </a:p>
        </p:txBody>
      </p:sp>
      <p:sp>
        <p:nvSpPr>
          <p:cNvPr id="3" name="Ograda vsebine 2"/>
          <p:cNvSpPr>
            <a:spLocks noGrp="1"/>
          </p:cNvSpPr>
          <p:nvPr>
            <p:ph idx="1"/>
          </p:nvPr>
        </p:nvSpPr>
        <p:spPr>
          <a:xfrm>
            <a:off x="395536" y="548680"/>
            <a:ext cx="8424936" cy="5832648"/>
          </a:xfrm>
        </p:spPr>
        <p:txBody>
          <a:bodyPr>
            <a:normAutofit/>
          </a:bodyPr>
          <a:lstStyle/>
          <a:p>
            <a:r>
              <a:rPr lang="en-GB" sz="2800" dirty="0">
                <a:solidFill>
                  <a:schemeClr val="tx2"/>
                </a:solidFill>
              </a:rPr>
              <a:t>DOPPS (Slovenian Ornithological Organisation) has recently gathered information about 200 illegal activities concerning birds. </a:t>
            </a:r>
            <a:endParaRPr lang="sl-SI" sz="2800" dirty="0" smtClean="0">
              <a:solidFill>
                <a:schemeClr val="tx2"/>
              </a:solidFill>
            </a:endParaRPr>
          </a:p>
          <a:p>
            <a:r>
              <a:rPr lang="en-GB" sz="2800" dirty="0" smtClean="0">
                <a:solidFill>
                  <a:schemeClr val="tx2"/>
                </a:solidFill>
              </a:rPr>
              <a:t>The </a:t>
            </a:r>
            <a:r>
              <a:rPr lang="en-GB" sz="2800" dirty="0">
                <a:solidFill>
                  <a:schemeClr val="tx2"/>
                </a:solidFill>
              </a:rPr>
              <a:t>systematic overview has been done as an introduction to a four-year project in </a:t>
            </a:r>
            <a:r>
              <a:rPr lang="en-GB" sz="2800" b="1" dirty="0">
                <a:solidFill>
                  <a:schemeClr val="tx2"/>
                </a:solidFill>
              </a:rPr>
              <a:t>which they will try to ensure safer bird migrations on the Adriatic </a:t>
            </a:r>
            <a:r>
              <a:rPr lang="en-GB" sz="2800" b="1" dirty="0" err="1">
                <a:solidFill>
                  <a:schemeClr val="tx2"/>
                </a:solidFill>
              </a:rPr>
              <a:t>flypath</a:t>
            </a:r>
            <a:r>
              <a:rPr lang="en-GB" sz="2800" b="1" dirty="0">
                <a:solidFill>
                  <a:schemeClr val="tx2"/>
                </a:solidFill>
              </a:rPr>
              <a:t> which runs over Slovenia. </a:t>
            </a:r>
            <a:endParaRPr lang="sl-SI" sz="2800" b="1" dirty="0" smtClean="0">
              <a:solidFill>
                <a:schemeClr val="tx2"/>
              </a:solidFill>
            </a:endParaRPr>
          </a:p>
          <a:p>
            <a:r>
              <a:rPr lang="en-GB" sz="2800" dirty="0" smtClean="0">
                <a:solidFill>
                  <a:schemeClr val="tx2"/>
                </a:solidFill>
              </a:rPr>
              <a:t>The </a:t>
            </a:r>
            <a:r>
              <a:rPr lang="en-GB" sz="2800" dirty="0">
                <a:solidFill>
                  <a:schemeClr val="tx2"/>
                </a:solidFill>
              </a:rPr>
              <a:t>funds will be provided by </a:t>
            </a:r>
            <a:r>
              <a:rPr lang="en-GB" sz="2800" dirty="0" err="1">
                <a:solidFill>
                  <a:schemeClr val="tx2"/>
                </a:solidFill>
              </a:rPr>
              <a:t>Euronatur</a:t>
            </a:r>
            <a:r>
              <a:rPr lang="en-GB" sz="2800" dirty="0">
                <a:solidFill>
                  <a:schemeClr val="tx2"/>
                </a:solidFill>
              </a:rPr>
              <a:t>, an environment protection foundation. </a:t>
            </a:r>
            <a:endParaRPr lang="sl-SI" sz="2800" dirty="0">
              <a:solidFill>
                <a:schemeClr val="tx2"/>
              </a:solidFill>
            </a:endParaRPr>
          </a:p>
          <a:p>
            <a:pPr marL="0" indent="0" fontAlgn="base">
              <a:buNone/>
            </a:pPr>
            <a:endParaRPr lang="sl-SI" sz="2800" dirty="0" smtClean="0">
              <a:solidFill>
                <a:schemeClr val="tx2"/>
              </a:solidFill>
            </a:endParaRPr>
          </a:p>
          <a:p>
            <a:endParaRPr lang="sl-SI"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524" y="260648"/>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8112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168011"/>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solidFill>
                  <a:schemeClr val="tx2"/>
                </a:solidFill>
              </a:rPr>
              <a:t>Wetlands</a:t>
            </a:r>
            <a:r>
              <a:rPr lang="sl-SI" dirty="0" smtClean="0">
                <a:solidFill>
                  <a:schemeClr val="tx2"/>
                </a:solidFill>
              </a:rPr>
              <a:t> </a:t>
            </a:r>
            <a:r>
              <a:rPr lang="sl-SI" smtClean="0">
                <a:solidFill>
                  <a:schemeClr val="tx2"/>
                </a:solidFill>
              </a:rPr>
              <a:t>conservation</a:t>
            </a:r>
            <a:endParaRPr lang="sl-SI" dirty="0">
              <a:solidFill>
                <a:schemeClr val="tx2"/>
              </a:solidFill>
            </a:endParaRPr>
          </a:p>
        </p:txBody>
      </p:sp>
      <p:sp>
        <p:nvSpPr>
          <p:cNvPr id="3" name="Ograda vsebine 2"/>
          <p:cNvSpPr>
            <a:spLocks noGrp="1"/>
          </p:cNvSpPr>
          <p:nvPr>
            <p:ph idx="1"/>
          </p:nvPr>
        </p:nvSpPr>
        <p:spPr>
          <a:xfrm>
            <a:off x="467544" y="1412776"/>
            <a:ext cx="8229600" cy="4525963"/>
          </a:xfrm>
        </p:spPr>
        <p:txBody>
          <a:bodyPr>
            <a:noAutofit/>
          </a:bodyPr>
          <a:lstStyle/>
          <a:p>
            <a:r>
              <a:rPr lang="sl-SI" sz="2800" dirty="0" err="1" smtClean="0">
                <a:solidFill>
                  <a:schemeClr val="tx2"/>
                </a:solidFill>
              </a:rPr>
              <a:t>Slovenia</a:t>
            </a:r>
            <a:r>
              <a:rPr lang="sl-SI" sz="2800" dirty="0" smtClean="0">
                <a:solidFill>
                  <a:schemeClr val="tx2"/>
                </a:solidFill>
              </a:rPr>
              <a:t> </a:t>
            </a:r>
            <a:r>
              <a:rPr lang="sl-SI" sz="2800" dirty="0" err="1" smtClean="0">
                <a:solidFill>
                  <a:schemeClr val="tx2"/>
                </a:solidFill>
              </a:rPr>
              <a:t>has</a:t>
            </a:r>
            <a:r>
              <a:rPr lang="sl-SI" sz="2800" dirty="0" smtClean="0">
                <a:solidFill>
                  <a:schemeClr val="tx2"/>
                </a:solidFill>
              </a:rPr>
              <a:t> done a lot on </a:t>
            </a:r>
            <a:r>
              <a:rPr lang="sl-SI" sz="2800" dirty="0" err="1" smtClean="0">
                <a:solidFill>
                  <a:schemeClr val="tx2"/>
                </a:solidFill>
              </a:rPr>
              <a:t>this</a:t>
            </a:r>
            <a:r>
              <a:rPr lang="sl-SI" sz="2800" dirty="0" smtClean="0">
                <a:solidFill>
                  <a:schemeClr val="tx2"/>
                </a:solidFill>
              </a:rPr>
              <a:t> </a:t>
            </a:r>
            <a:r>
              <a:rPr lang="sl-SI" sz="2800" dirty="0" err="1" smtClean="0">
                <a:solidFill>
                  <a:schemeClr val="tx2"/>
                </a:solidFill>
              </a:rPr>
              <a:t>issue</a:t>
            </a:r>
            <a:r>
              <a:rPr lang="sl-SI" sz="2800" dirty="0" smtClean="0">
                <a:solidFill>
                  <a:schemeClr val="tx2"/>
                </a:solidFill>
              </a:rPr>
              <a:t>. 14% </a:t>
            </a:r>
            <a:r>
              <a:rPr lang="sl-SI" sz="2800" dirty="0" err="1" smtClean="0">
                <a:solidFill>
                  <a:schemeClr val="tx2"/>
                </a:solidFill>
              </a:rPr>
              <a:t>of</a:t>
            </a:r>
            <a:r>
              <a:rPr lang="sl-SI" sz="2800" dirty="0" smtClean="0">
                <a:solidFill>
                  <a:schemeClr val="tx2"/>
                </a:solidFill>
              </a:rPr>
              <a:t> </a:t>
            </a:r>
            <a:r>
              <a:rPr lang="sl-SI" sz="2800" dirty="0" err="1" smtClean="0">
                <a:solidFill>
                  <a:schemeClr val="tx2"/>
                </a:solidFill>
              </a:rPr>
              <a:t>our</a:t>
            </a:r>
            <a:r>
              <a:rPr lang="sl-SI" sz="2800" dirty="0" smtClean="0">
                <a:solidFill>
                  <a:schemeClr val="tx2"/>
                </a:solidFill>
              </a:rPr>
              <a:t> </a:t>
            </a:r>
            <a:r>
              <a:rPr lang="sl-SI" sz="2800" dirty="0" err="1" smtClean="0">
                <a:solidFill>
                  <a:schemeClr val="tx2"/>
                </a:solidFill>
              </a:rPr>
              <a:t>country</a:t>
            </a:r>
            <a:r>
              <a:rPr lang="sl-SI" sz="2800" dirty="0" smtClean="0">
                <a:solidFill>
                  <a:schemeClr val="tx2"/>
                </a:solidFill>
              </a:rPr>
              <a:t> is </a:t>
            </a:r>
            <a:r>
              <a:rPr lang="sl-SI" sz="2800" dirty="0" err="1" smtClean="0">
                <a:solidFill>
                  <a:schemeClr val="tx2"/>
                </a:solidFill>
              </a:rPr>
              <a:t>protected</a:t>
            </a:r>
            <a:r>
              <a:rPr lang="sl-SI" sz="2800" dirty="0" smtClean="0">
                <a:solidFill>
                  <a:schemeClr val="tx2"/>
                </a:solidFill>
              </a:rPr>
              <a:t>. </a:t>
            </a:r>
          </a:p>
          <a:p>
            <a:endParaRPr lang="sl-SI" sz="1500" dirty="0" smtClean="0">
              <a:solidFill>
                <a:schemeClr val="tx2"/>
              </a:solidFill>
            </a:endParaRPr>
          </a:p>
          <a:p>
            <a:r>
              <a:rPr lang="en-US" sz="2800" dirty="0" smtClean="0">
                <a:solidFill>
                  <a:schemeClr val="tx2"/>
                </a:solidFill>
              </a:rPr>
              <a:t>Wetlands </a:t>
            </a:r>
            <a:r>
              <a:rPr lang="sl-SI" sz="2800" dirty="0" err="1" smtClean="0">
                <a:solidFill>
                  <a:schemeClr val="tx2"/>
                </a:solidFill>
              </a:rPr>
              <a:t>that</a:t>
            </a:r>
            <a:r>
              <a:rPr lang="sl-SI" sz="2800" dirty="0" smtClean="0">
                <a:solidFill>
                  <a:schemeClr val="tx2"/>
                </a:solidFill>
              </a:rPr>
              <a:t> are </a:t>
            </a:r>
            <a:r>
              <a:rPr lang="sl-SI" sz="2800" dirty="0" err="1" smtClean="0">
                <a:solidFill>
                  <a:schemeClr val="tx2"/>
                </a:solidFill>
              </a:rPr>
              <a:t>of</a:t>
            </a:r>
            <a:r>
              <a:rPr lang="sl-SI" sz="2800" dirty="0" smtClean="0">
                <a:solidFill>
                  <a:schemeClr val="tx2"/>
                </a:solidFill>
              </a:rPr>
              <a:t> </a:t>
            </a:r>
            <a:r>
              <a:rPr lang="sl-SI" sz="2800" dirty="0" err="1" smtClean="0">
                <a:solidFill>
                  <a:schemeClr val="tx2"/>
                </a:solidFill>
              </a:rPr>
              <a:t>great</a:t>
            </a:r>
            <a:r>
              <a:rPr lang="sl-SI" sz="2800" dirty="0" smtClean="0">
                <a:solidFill>
                  <a:schemeClr val="tx2"/>
                </a:solidFill>
              </a:rPr>
              <a:t> </a:t>
            </a:r>
            <a:r>
              <a:rPr lang="sl-SI" sz="2800" dirty="0" err="1" smtClean="0">
                <a:solidFill>
                  <a:schemeClr val="tx2"/>
                </a:solidFill>
              </a:rPr>
              <a:t>importance</a:t>
            </a:r>
            <a:r>
              <a:rPr lang="sl-SI" sz="2800" dirty="0" smtClean="0">
                <a:solidFill>
                  <a:schemeClr val="tx2"/>
                </a:solidFill>
              </a:rPr>
              <a:t> </a:t>
            </a:r>
            <a:r>
              <a:rPr lang="sl-SI" sz="2800" dirty="0" err="1" smtClean="0">
                <a:solidFill>
                  <a:schemeClr val="tx2"/>
                </a:solidFill>
              </a:rPr>
              <a:t>for</a:t>
            </a:r>
            <a:r>
              <a:rPr lang="sl-SI" sz="2800" dirty="0" smtClean="0">
                <a:solidFill>
                  <a:schemeClr val="tx2"/>
                </a:solidFill>
              </a:rPr>
              <a:t> </a:t>
            </a:r>
            <a:r>
              <a:rPr lang="sl-SI" sz="2800" dirty="0" err="1" smtClean="0">
                <a:solidFill>
                  <a:schemeClr val="tx2"/>
                </a:solidFill>
              </a:rPr>
              <a:t>birds</a:t>
            </a:r>
            <a:r>
              <a:rPr lang="sl-SI" sz="2800" dirty="0" smtClean="0">
                <a:solidFill>
                  <a:schemeClr val="tx2"/>
                </a:solidFill>
              </a:rPr>
              <a:t> </a:t>
            </a:r>
            <a:r>
              <a:rPr lang="en-US" sz="2800" dirty="0" smtClean="0">
                <a:solidFill>
                  <a:schemeClr val="tx2"/>
                </a:solidFill>
              </a:rPr>
              <a:t>in </a:t>
            </a:r>
            <a:r>
              <a:rPr lang="en-US" sz="2800" dirty="0" smtClean="0">
                <a:solidFill>
                  <a:schemeClr val="tx2"/>
                </a:solidFill>
              </a:rPr>
              <a:t>Slovenia </a:t>
            </a:r>
            <a:r>
              <a:rPr lang="sl-SI" sz="2800" dirty="0" smtClean="0">
                <a:solidFill>
                  <a:schemeClr val="tx2"/>
                </a:solidFill>
              </a:rPr>
              <a:t>are</a:t>
            </a:r>
            <a:r>
              <a:rPr lang="en-US" sz="2800" dirty="0" smtClean="0">
                <a:solidFill>
                  <a:schemeClr val="tx2"/>
                </a:solidFill>
              </a:rPr>
              <a:t> </a:t>
            </a:r>
            <a:r>
              <a:rPr lang="en-US" sz="2800" b="1" dirty="0" smtClean="0">
                <a:solidFill>
                  <a:schemeClr val="tx2"/>
                </a:solidFill>
              </a:rPr>
              <a:t>Se</a:t>
            </a:r>
            <a:r>
              <a:rPr lang="sl-SI" sz="2800" b="1" dirty="0" smtClean="0">
                <a:solidFill>
                  <a:schemeClr val="tx2"/>
                </a:solidFill>
              </a:rPr>
              <a:t>č</a:t>
            </a:r>
            <a:r>
              <a:rPr lang="en-US" sz="2800" b="1" dirty="0" err="1" smtClean="0">
                <a:solidFill>
                  <a:schemeClr val="tx2"/>
                </a:solidFill>
              </a:rPr>
              <a:t>ovlje</a:t>
            </a:r>
            <a:r>
              <a:rPr lang="en-US" sz="2800" b="1" dirty="0" smtClean="0">
                <a:solidFill>
                  <a:schemeClr val="tx2"/>
                </a:solidFill>
              </a:rPr>
              <a:t> Salina </a:t>
            </a:r>
            <a:r>
              <a:rPr lang="sl-SI" sz="2800" b="1" dirty="0" smtClean="0">
                <a:solidFill>
                  <a:schemeClr val="tx2"/>
                </a:solidFill>
              </a:rPr>
              <a:t>Nature Park </a:t>
            </a:r>
            <a:r>
              <a:rPr lang="en-US" sz="2800" b="1" dirty="0" smtClean="0">
                <a:solidFill>
                  <a:schemeClr val="tx2"/>
                </a:solidFill>
              </a:rPr>
              <a:t>at </a:t>
            </a:r>
            <a:r>
              <a:rPr lang="en-US" sz="2800" b="1" dirty="0" smtClean="0">
                <a:solidFill>
                  <a:schemeClr val="tx2"/>
                </a:solidFill>
              </a:rPr>
              <a:t>the coast, the Drava and the Mura </a:t>
            </a:r>
            <a:r>
              <a:rPr lang="en-US" sz="2800" b="1" dirty="0" smtClean="0">
                <a:solidFill>
                  <a:schemeClr val="tx2"/>
                </a:solidFill>
              </a:rPr>
              <a:t>rivers </a:t>
            </a:r>
            <a:r>
              <a:rPr lang="en-US" sz="2800" b="1" dirty="0" smtClean="0">
                <a:solidFill>
                  <a:schemeClr val="tx2"/>
                </a:solidFill>
              </a:rPr>
              <a:t>with flooded woodlands in </a:t>
            </a:r>
            <a:r>
              <a:rPr lang="sl-SI" sz="2800" b="1" dirty="0" err="1" smtClean="0">
                <a:solidFill>
                  <a:schemeClr val="tx2"/>
                </a:solidFill>
              </a:rPr>
              <a:t>the</a:t>
            </a:r>
            <a:r>
              <a:rPr lang="sl-SI" sz="2800" b="1" dirty="0" smtClean="0">
                <a:solidFill>
                  <a:schemeClr val="tx2"/>
                </a:solidFill>
              </a:rPr>
              <a:t> N</a:t>
            </a:r>
            <a:r>
              <a:rPr lang="en-US" sz="2800" b="1" dirty="0" err="1" smtClean="0">
                <a:solidFill>
                  <a:schemeClr val="tx2"/>
                </a:solidFill>
              </a:rPr>
              <a:t>orth</a:t>
            </a:r>
            <a:r>
              <a:rPr lang="sl-SI" sz="2800" b="1" dirty="0" smtClean="0">
                <a:solidFill>
                  <a:schemeClr val="tx2"/>
                </a:solidFill>
              </a:rPr>
              <a:t> E</a:t>
            </a:r>
            <a:r>
              <a:rPr lang="en-US" sz="2800" b="1" dirty="0" smtClean="0">
                <a:solidFill>
                  <a:schemeClr val="tx2"/>
                </a:solidFill>
              </a:rPr>
              <a:t>astern </a:t>
            </a:r>
            <a:r>
              <a:rPr lang="en-US" sz="2800" b="1" dirty="0" smtClean="0">
                <a:solidFill>
                  <a:schemeClr val="tx2"/>
                </a:solidFill>
              </a:rPr>
              <a:t>Slovenia, </a:t>
            </a:r>
            <a:r>
              <a:rPr lang="en-US" sz="2800" b="1" dirty="0" err="1" smtClean="0">
                <a:solidFill>
                  <a:schemeClr val="tx2"/>
                </a:solidFill>
              </a:rPr>
              <a:t>Ljubljansko</a:t>
            </a:r>
            <a:r>
              <a:rPr lang="en-US" sz="2800" b="1" dirty="0" smtClean="0">
                <a:solidFill>
                  <a:schemeClr val="tx2"/>
                </a:solidFill>
              </a:rPr>
              <a:t> </a:t>
            </a:r>
            <a:r>
              <a:rPr lang="en-US" sz="2800" b="1" dirty="0" err="1" smtClean="0">
                <a:solidFill>
                  <a:schemeClr val="tx2"/>
                </a:solidFill>
              </a:rPr>
              <a:t>Barje</a:t>
            </a:r>
            <a:r>
              <a:rPr lang="en-US" sz="2800" b="1" dirty="0" smtClean="0">
                <a:solidFill>
                  <a:schemeClr val="tx2"/>
                </a:solidFill>
              </a:rPr>
              <a:t> (marshes) and Lake </a:t>
            </a:r>
            <a:r>
              <a:rPr lang="en-US" sz="2800" b="1" dirty="0" err="1" smtClean="0">
                <a:solidFill>
                  <a:schemeClr val="tx2"/>
                </a:solidFill>
              </a:rPr>
              <a:t>Cerknica</a:t>
            </a:r>
            <a:r>
              <a:rPr lang="en-US" sz="2800" b="1" dirty="0" smtClean="0">
                <a:solidFill>
                  <a:schemeClr val="tx2"/>
                </a:solidFill>
              </a:rPr>
              <a:t> in </a:t>
            </a:r>
            <a:r>
              <a:rPr lang="sl-SI" sz="2800" b="1" dirty="0" err="1" smtClean="0">
                <a:solidFill>
                  <a:schemeClr val="tx2"/>
                </a:solidFill>
              </a:rPr>
              <a:t>the</a:t>
            </a:r>
            <a:r>
              <a:rPr lang="sl-SI" sz="2800" b="1" dirty="0" smtClean="0">
                <a:solidFill>
                  <a:schemeClr val="tx2"/>
                </a:solidFill>
              </a:rPr>
              <a:t> </a:t>
            </a:r>
            <a:r>
              <a:rPr lang="en-US" sz="2800" b="1" dirty="0" smtClean="0">
                <a:solidFill>
                  <a:schemeClr val="tx2"/>
                </a:solidFill>
              </a:rPr>
              <a:t>central </a:t>
            </a:r>
            <a:r>
              <a:rPr lang="en-US" sz="2800" b="1" dirty="0" smtClean="0">
                <a:solidFill>
                  <a:schemeClr val="tx2"/>
                </a:solidFill>
              </a:rPr>
              <a:t>part of the country</a:t>
            </a:r>
            <a:r>
              <a:rPr lang="en-US" sz="2800" dirty="0" smtClean="0">
                <a:solidFill>
                  <a:schemeClr val="tx2"/>
                </a:solidFill>
              </a:rPr>
              <a:t>.</a:t>
            </a:r>
            <a:endParaRPr lang="sl-SI" sz="2800" dirty="0" smtClean="0">
              <a:solidFill>
                <a:schemeClr val="tx2"/>
              </a:solidFill>
            </a:endParaRPr>
          </a:p>
          <a:p>
            <a:endParaRPr lang="sl-SI" sz="2800" dirty="0" smtClean="0">
              <a:solidFill>
                <a:schemeClr val="tx2"/>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00" y="332656"/>
            <a:ext cx="6699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392" y="4797152"/>
            <a:ext cx="3131366" cy="19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27436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solidFill>
                  <a:schemeClr val="tx2"/>
                </a:solidFill>
              </a:rPr>
              <a:t>Sečovlje </a:t>
            </a:r>
            <a:r>
              <a:rPr lang="sl-SI" b="1" dirty="0" err="1" smtClean="0">
                <a:solidFill>
                  <a:schemeClr val="tx2"/>
                </a:solidFill>
              </a:rPr>
              <a:t>Salina</a:t>
            </a:r>
            <a:r>
              <a:rPr lang="sl-SI" b="1" dirty="0" smtClean="0">
                <a:solidFill>
                  <a:schemeClr val="tx2"/>
                </a:solidFill>
              </a:rPr>
              <a:t> Nature Park</a:t>
            </a:r>
            <a:endParaRPr lang="sl-SI" b="1" dirty="0">
              <a:solidFill>
                <a:schemeClr val="tx2"/>
              </a:solidFill>
            </a:endParaRPr>
          </a:p>
        </p:txBody>
      </p:sp>
      <p:sp>
        <p:nvSpPr>
          <p:cNvPr id="3" name="Ograda vsebine 2"/>
          <p:cNvSpPr>
            <a:spLocks noGrp="1"/>
          </p:cNvSpPr>
          <p:nvPr>
            <p:ph idx="1"/>
          </p:nvPr>
        </p:nvSpPr>
        <p:spPr>
          <a:xfrm>
            <a:off x="467544" y="1340768"/>
            <a:ext cx="8229600" cy="4525963"/>
          </a:xfrm>
        </p:spPr>
        <p:txBody>
          <a:bodyPr>
            <a:noAutofit/>
          </a:bodyPr>
          <a:lstStyle/>
          <a:p>
            <a:r>
              <a:rPr lang="sl-SI" sz="2800" dirty="0" smtClean="0">
                <a:solidFill>
                  <a:schemeClr val="tx2"/>
                </a:solidFill>
              </a:rPr>
              <a:t>Sečovlje </a:t>
            </a:r>
            <a:r>
              <a:rPr lang="sl-SI" sz="2800" dirty="0" err="1" smtClean="0">
                <a:solidFill>
                  <a:schemeClr val="tx2"/>
                </a:solidFill>
              </a:rPr>
              <a:t>Salina</a:t>
            </a:r>
            <a:r>
              <a:rPr lang="sl-SI" sz="2800" dirty="0" smtClean="0">
                <a:solidFill>
                  <a:schemeClr val="tx2"/>
                </a:solidFill>
              </a:rPr>
              <a:t> Nature Park </a:t>
            </a:r>
            <a:r>
              <a:rPr lang="sl-SI" sz="2800" dirty="0" err="1" smtClean="0">
                <a:solidFill>
                  <a:schemeClr val="tx2"/>
                </a:solidFill>
              </a:rPr>
              <a:t>that</a:t>
            </a:r>
            <a:r>
              <a:rPr lang="sl-SI" sz="2800" dirty="0" smtClean="0">
                <a:solidFill>
                  <a:schemeClr val="tx2"/>
                </a:solidFill>
              </a:rPr>
              <a:t> </a:t>
            </a:r>
            <a:r>
              <a:rPr lang="sl-SI" sz="2800" dirty="0" err="1" smtClean="0">
                <a:solidFill>
                  <a:schemeClr val="tx2"/>
                </a:solidFill>
              </a:rPr>
              <a:t>has</a:t>
            </a:r>
            <a:r>
              <a:rPr lang="sl-SI" sz="2800" dirty="0" smtClean="0">
                <a:solidFill>
                  <a:schemeClr val="tx2"/>
                </a:solidFill>
              </a:rPr>
              <a:t> </a:t>
            </a:r>
            <a:r>
              <a:rPr lang="sl-SI" sz="2800" dirty="0" err="1" smtClean="0">
                <a:solidFill>
                  <a:schemeClr val="tx2"/>
                </a:solidFill>
              </a:rPr>
              <a:t>been</a:t>
            </a:r>
            <a:r>
              <a:rPr lang="sl-SI" sz="2800" dirty="0" smtClean="0">
                <a:solidFill>
                  <a:schemeClr val="tx2"/>
                </a:solidFill>
              </a:rPr>
              <a:t> </a:t>
            </a:r>
            <a:r>
              <a:rPr lang="sl-SI" sz="2800" dirty="0" err="1" smtClean="0">
                <a:solidFill>
                  <a:schemeClr val="tx2"/>
                </a:solidFill>
              </a:rPr>
              <a:t>declared</a:t>
            </a:r>
            <a:r>
              <a:rPr lang="sl-SI" sz="2800" dirty="0" smtClean="0">
                <a:solidFill>
                  <a:schemeClr val="tx2"/>
                </a:solidFill>
              </a:rPr>
              <a:t> </a:t>
            </a:r>
            <a:r>
              <a:rPr lang="en-US" sz="2800" dirty="0" smtClean="0">
                <a:solidFill>
                  <a:schemeClr val="tx2"/>
                </a:solidFill>
              </a:rPr>
              <a:t>the first Slovenian </a:t>
            </a:r>
            <a:r>
              <a:rPr lang="en-US" sz="2800" dirty="0" err="1" smtClean="0">
                <a:solidFill>
                  <a:schemeClr val="tx2"/>
                </a:solidFill>
              </a:rPr>
              <a:t>Ramsar</a:t>
            </a:r>
            <a:r>
              <a:rPr lang="en-US" sz="2800" dirty="0" smtClean="0">
                <a:solidFill>
                  <a:schemeClr val="tx2"/>
                </a:solidFill>
              </a:rPr>
              <a:t> site</a:t>
            </a:r>
            <a:r>
              <a:rPr lang="sl-SI" sz="2800" dirty="0" smtClean="0">
                <a:solidFill>
                  <a:schemeClr val="tx2"/>
                </a:solidFill>
              </a:rPr>
              <a:t> </a:t>
            </a:r>
            <a:r>
              <a:rPr lang="sl-SI" sz="2800" dirty="0" err="1" smtClean="0">
                <a:solidFill>
                  <a:schemeClr val="tx2"/>
                </a:solidFill>
              </a:rPr>
              <a:t>and</a:t>
            </a:r>
            <a:r>
              <a:rPr lang="sl-SI" sz="2800" dirty="0" smtClean="0">
                <a:solidFill>
                  <a:schemeClr val="tx2"/>
                </a:solidFill>
              </a:rPr>
              <a:t> it is </a:t>
            </a:r>
            <a:r>
              <a:rPr lang="sl-SI" sz="2800" dirty="0" err="1" smtClean="0">
                <a:solidFill>
                  <a:schemeClr val="tx2"/>
                </a:solidFill>
              </a:rPr>
              <a:t>an</a:t>
            </a:r>
            <a:r>
              <a:rPr lang="sl-SI" sz="2800" dirty="0" smtClean="0">
                <a:solidFill>
                  <a:schemeClr val="tx2"/>
                </a:solidFill>
              </a:rPr>
              <a:t> </a:t>
            </a:r>
            <a:r>
              <a:rPr lang="en-US" sz="2800" b="1" dirty="0" smtClean="0">
                <a:solidFill>
                  <a:schemeClr val="tx2"/>
                </a:solidFill>
              </a:rPr>
              <a:t>Important Bird Area for wintering, migratory and breeding marine and wetland birds</a:t>
            </a:r>
            <a:r>
              <a:rPr lang="en-US" sz="2800" dirty="0" smtClean="0">
                <a:solidFill>
                  <a:schemeClr val="tx2"/>
                </a:solidFill>
              </a:rPr>
              <a:t>. It qualifies for a Specially Protected Area of Mediterranean Importance</a:t>
            </a:r>
            <a:r>
              <a:rPr lang="sl-SI" sz="2800" dirty="0" smtClean="0">
                <a:solidFill>
                  <a:schemeClr val="tx2"/>
                </a:solidFill>
              </a:rPr>
              <a:t>. </a:t>
            </a:r>
          </a:p>
          <a:p>
            <a:r>
              <a:rPr lang="sl-SI" sz="2800" dirty="0">
                <a:solidFill>
                  <a:schemeClr val="tx2"/>
                </a:solidFill>
              </a:rPr>
              <a:t>So far, 291 </a:t>
            </a:r>
            <a:r>
              <a:rPr lang="sl-SI" sz="2800" dirty="0" err="1">
                <a:solidFill>
                  <a:schemeClr val="tx2"/>
                </a:solidFill>
              </a:rPr>
              <a:t>bird</a:t>
            </a:r>
            <a:r>
              <a:rPr lang="sl-SI" sz="2800" dirty="0">
                <a:solidFill>
                  <a:schemeClr val="tx2"/>
                </a:solidFill>
              </a:rPr>
              <a:t> </a:t>
            </a:r>
            <a:endParaRPr lang="sl-SI" sz="2800" dirty="0" smtClean="0">
              <a:solidFill>
                <a:schemeClr val="tx2"/>
              </a:solidFill>
            </a:endParaRPr>
          </a:p>
          <a:p>
            <a:pPr marL="0" indent="0">
              <a:buNone/>
            </a:pPr>
            <a:r>
              <a:rPr lang="sl-SI" sz="2800" dirty="0" err="1" smtClean="0">
                <a:solidFill>
                  <a:schemeClr val="tx2"/>
                </a:solidFill>
              </a:rPr>
              <a:t>species</a:t>
            </a:r>
            <a:r>
              <a:rPr lang="sl-SI" sz="2800" dirty="0" smtClean="0">
                <a:solidFill>
                  <a:schemeClr val="tx2"/>
                </a:solidFill>
              </a:rPr>
              <a:t> </a:t>
            </a:r>
            <a:r>
              <a:rPr lang="sl-SI" sz="2800" dirty="0" err="1">
                <a:solidFill>
                  <a:schemeClr val="tx2"/>
                </a:solidFill>
              </a:rPr>
              <a:t>have</a:t>
            </a:r>
            <a:r>
              <a:rPr lang="sl-SI" sz="2800" dirty="0">
                <a:solidFill>
                  <a:schemeClr val="tx2"/>
                </a:solidFill>
              </a:rPr>
              <a:t> </a:t>
            </a:r>
            <a:r>
              <a:rPr lang="sl-SI" sz="2800" dirty="0" err="1">
                <a:solidFill>
                  <a:schemeClr val="tx2"/>
                </a:solidFill>
              </a:rPr>
              <a:t>been</a:t>
            </a:r>
            <a:r>
              <a:rPr lang="sl-SI" sz="2800" dirty="0">
                <a:solidFill>
                  <a:schemeClr val="tx2"/>
                </a:solidFill>
              </a:rPr>
              <a:t> </a:t>
            </a:r>
            <a:endParaRPr lang="sl-SI" sz="2800" dirty="0" smtClean="0">
              <a:solidFill>
                <a:schemeClr val="tx2"/>
              </a:solidFill>
            </a:endParaRPr>
          </a:p>
          <a:p>
            <a:pPr marL="0" indent="0">
              <a:buNone/>
            </a:pPr>
            <a:r>
              <a:rPr lang="sl-SI" sz="2800" dirty="0" err="1" smtClean="0">
                <a:solidFill>
                  <a:schemeClr val="tx2"/>
                </a:solidFill>
              </a:rPr>
              <a:t>established</a:t>
            </a:r>
            <a:r>
              <a:rPr lang="sl-SI" sz="2800" dirty="0" smtClean="0">
                <a:solidFill>
                  <a:schemeClr val="tx2"/>
                </a:solidFill>
              </a:rPr>
              <a:t> at </a:t>
            </a:r>
            <a:r>
              <a:rPr lang="sl-SI" sz="2800" dirty="0" err="1" smtClean="0">
                <a:solidFill>
                  <a:schemeClr val="tx2"/>
                </a:solidFill>
              </a:rPr>
              <a:t>the</a:t>
            </a:r>
            <a:endParaRPr lang="sl-SI" sz="2800" dirty="0" smtClean="0">
              <a:solidFill>
                <a:schemeClr val="tx2"/>
              </a:solidFill>
            </a:endParaRPr>
          </a:p>
          <a:p>
            <a:pPr marL="0" indent="0">
              <a:buNone/>
            </a:pPr>
            <a:r>
              <a:rPr lang="sl-SI" sz="2800" dirty="0" smtClean="0">
                <a:solidFill>
                  <a:schemeClr val="tx2"/>
                </a:solidFill>
              </a:rPr>
              <a:t> </a:t>
            </a:r>
            <a:r>
              <a:rPr lang="sl-SI" sz="2800" dirty="0">
                <a:solidFill>
                  <a:schemeClr val="tx2"/>
                </a:solidFill>
              </a:rPr>
              <a:t>Sečovlje </a:t>
            </a:r>
            <a:r>
              <a:rPr lang="sl-SI" sz="2800" dirty="0" err="1" smtClean="0">
                <a:solidFill>
                  <a:schemeClr val="tx2"/>
                </a:solidFill>
              </a:rPr>
              <a:t>salt</a:t>
            </a:r>
            <a:r>
              <a:rPr lang="sl-SI" sz="2800" dirty="0" smtClean="0">
                <a:solidFill>
                  <a:schemeClr val="tx2"/>
                </a:solidFill>
              </a:rPr>
              <a:t> </a:t>
            </a:r>
            <a:r>
              <a:rPr lang="sl-SI" sz="2800" dirty="0" err="1" smtClean="0">
                <a:solidFill>
                  <a:schemeClr val="tx2"/>
                </a:solidFill>
              </a:rPr>
              <a:t>pans</a:t>
            </a:r>
            <a:r>
              <a:rPr lang="sl-SI" sz="2800" dirty="0">
                <a:solidFill>
                  <a:schemeClr val="tx2"/>
                </a:solidFill>
              </a:rPr>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00" y="332656"/>
            <a:ext cx="6699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173" y="3501008"/>
            <a:ext cx="5178152" cy="322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307189"/>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116632"/>
            <a:ext cx="8229600" cy="1143000"/>
          </a:xfrm>
        </p:spPr>
        <p:txBody>
          <a:bodyPr/>
          <a:lstStyle/>
          <a:p>
            <a:r>
              <a:rPr lang="sl-SI" b="1" dirty="0">
                <a:solidFill>
                  <a:schemeClr val="tx2"/>
                </a:solidFill>
              </a:rPr>
              <a:t>Škocjan Inlet Nature </a:t>
            </a:r>
            <a:r>
              <a:rPr lang="sl-SI" b="1" dirty="0" err="1">
                <a:solidFill>
                  <a:schemeClr val="tx2"/>
                </a:solidFill>
              </a:rPr>
              <a:t>Reserve</a:t>
            </a:r>
            <a:endParaRPr lang="sl-SI" b="1" dirty="0">
              <a:solidFill>
                <a:schemeClr val="tx2"/>
              </a:solidFill>
            </a:endParaRPr>
          </a:p>
        </p:txBody>
      </p:sp>
      <p:sp>
        <p:nvSpPr>
          <p:cNvPr id="3" name="Ograda vsebine 2"/>
          <p:cNvSpPr>
            <a:spLocks noGrp="1"/>
          </p:cNvSpPr>
          <p:nvPr>
            <p:ph idx="1"/>
          </p:nvPr>
        </p:nvSpPr>
        <p:spPr>
          <a:xfrm>
            <a:off x="488715" y="1124744"/>
            <a:ext cx="8229600" cy="1512167"/>
          </a:xfrm>
        </p:spPr>
        <p:txBody>
          <a:bodyPr>
            <a:noAutofit/>
          </a:bodyPr>
          <a:lstStyle/>
          <a:p>
            <a:r>
              <a:rPr lang="en-US" sz="2400" dirty="0">
                <a:solidFill>
                  <a:schemeClr val="tx2"/>
                </a:solidFill>
              </a:rPr>
              <a:t>The goal of the protection of the </a:t>
            </a:r>
            <a:r>
              <a:rPr lang="en-US" sz="2400" dirty="0" err="1">
                <a:solidFill>
                  <a:schemeClr val="tx2"/>
                </a:solidFill>
              </a:rPr>
              <a:t>Škocjan</a:t>
            </a:r>
            <a:r>
              <a:rPr lang="en-US" sz="2400" dirty="0">
                <a:solidFill>
                  <a:schemeClr val="tx2"/>
                </a:solidFill>
              </a:rPr>
              <a:t> Inlet </a:t>
            </a:r>
            <a:r>
              <a:rPr lang="sl-SI" sz="2400" dirty="0" smtClean="0">
                <a:solidFill>
                  <a:schemeClr val="tx2"/>
                </a:solidFill>
              </a:rPr>
              <a:t>(</a:t>
            </a:r>
            <a:r>
              <a:rPr lang="sl-SI" sz="2400" dirty="0" err="1" smtClean="0">
                <a:solidFill>
                  <a:schemeClr val="tx2"/>
                </a:solidFill>
              </a:rPr>
              <a:t>the</a:t>
            </a:r>
            <a:r>
              <a:rPr lang="sl-SI" sz="2400" dirty="0" smtClean="0">
                <a:solidFill>
                  <a:schemeClr val="tx2"/>
                </a:solidFill>
              </a:rPr>
              <a:t> </a:t>
            </a:r>
            <a:r>
              <a:rPr lang="sl-SI" sz="2400" dirty="0" err="1" smtClean="0">
                <a:solidFill>
                  <a:schemeClr val="tx2"/>
                </a:solidFill>
              </a:rPr>
              <a:t>nearest</a:t>
            </a:r>
            <a:r>
              <a:rPr lang="sl-SI" sz="2400" dirty="0" smtClean="0">
                <a:solidFill>
                  <a:schemeClr val="tx2"/>
                </a:solidFill>
              </a:rPr>
              <a:t> </a:t>
            </a:r>
            <a:r>
              <a:rPr lang="sl-SI" sz="2400" dirty="0" err="1" smtClean="0">
                <a:solidFill>
                  <a:schemeClr val="tx2"/>
                </a:solidFill>
              </a:rPr>
              <a:t>protected</a:t>
            </a:r>
            <a:r>
              <a:rPr lang="sl-SI" sz="2400" dirty="0" smtClean="0">
                <a:solidFill>
                  <a:schemeClr val="tx2"/>
                </a:solidFill>
              </a:rPr>
              <a:t> area to </a:t>
            </a:r>
            <a:r>
              <a:rPr lang="sl-SI" sz="2400" dirty="0" err="1" smtClean="0">
                <a:solidFill>
                  <a:schemeClr val="tx2"/>
                </a:solidFill>
              </a:rPr>
              <a:t>our</a:t>
            </a:r>
            <a:r>
              <a:rPr lang="sl-SI" sz="2400" dirty="0" smtClean="0">
                <a:solidFill>
                  <a:schemeClr val="tx2"/>
                </a:solidFill>
              </a:rPr>
              <a:t> </a:t>
            </a:r>
            <a:r>
              <a:rPr lang="sl-SI" sz="2400" dirty="0" err="1" smtClean="0">
                <a:solidFill>
                  <a:schemeClr val="tx2"/>
                </a:solidFill>
              </a:rPr>
              <a:t>village</a:t>
            </a:r>
            <a:r>
              <a:rPr lang="sl-SI" sz="2400" dirty="0" smtClean="0">
                <a:solidFill>
                  <a:schemeClr val="tx2"/>
                </a:solidFill>
              </a:rPr>
              <a:t>) </a:t>
            </a:r>
            <a:r>
              <a:rPr lang="en-US" sz="2400" dirty="0" smtClean="0">
                <a:solidFill>
                  <a:schemeClr val="tx2"/>
                </a:solidFill>
              </a:rPr>
              <a:t>is </a:t>
            </a:r>
            <a:r>
              <a:rPr lang="en-US" sz="2400" dirty="0">
                <a:solidFill>
                  <a:schemeClr val="tx2"/>
                </a:solidFill>
              </a:rPr>
              <a:t>the conservation of brackish and freshwater habitats and </a:t>
            </a:r>
            <a:r>
              <a:rPr lang="en-US" sz="2400" b="1" dirty="0">
                <a:solidFill>
                  <a:schemeClr val="tx2"/>
                </a:solidFill>
              </a:rPr>
              <a:t>bird habitats, which nest, winter and stop during migration in this inlet in large numbers</a:t>
            </a:r>
            <a:r>
              <a:rPr lang="en-US" sz="2400" dirty="0">
                <a:solidFill>
                  <a:schemeClr val="tx2"/>
                </a:solidFill>
              </a:rPr>
              <a:t>. </a:t>
            </a:r>
            <a:endParaRPr lang="sl-SI" sz="2400" dirty="0" smtClean="0">
              <a:solidFill>
                <a:schemeClr val="tx2"/>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42634"/>
            <a:ext cx="4794370" cy="319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grada vsebine 2"/>
          <p:cNvSpPr txBox="1">
            <a:spLocks/>
          </p:cNvSpPr>
          <p:nvPr/>
        </p:nvSpPr>
        <p:spPr>
          <a:xfrm>
            <a:off x="5189923" y="2753544"/>
            <a:ext cx="3528392" cy="4104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solidFill>
                  <a:schemeClr val="tx2"/>
                </a:solidFill>
              </a:rPr>
              <a:t>The </a:t>
            </a:r>
            <a:r>
              <a:rPr lang="en-US" sz="2200" dirty="0" err="1" smtClean="0">
                <a:solidFill>
                  <a:schemeClr val="tx2"/>
                </a:solidFill>
              </a:rPr>
              <a:t>Škocjan</a:t>
            </a:r>
            <a:r>
              <a:rPr lang="en-US" sz="2200" dirty="0" smtClean="0">
                <a:solidFill>
                  <a:schemeClr val="tx2"/>
                </a:solidFill>
              </a:rPr>
              <a:t> Inlet is a </a:t>
            </a:r>
            <a:r>
              <a:rPr lang="en-US" sz="2200" b="1" dirty="0" smtClean="0">
                <a:solidFill>
                  <a:schemeClr val="tx2"/>
                </a:solidFill>
              </a:rPr>
              <a:t>good example of cooperation</a:t>
            </a:r>
            <a:r>
              <a:rPr lang="en-US" sz="2200" dirty="0" smtClean="0">
                <a:solidFill>
                  <a:schemeClr val="tx2"/>
                </a:solidFill>
              </a:rPr>
              <a:t> between the representatives of civil society and the members of the Bird Watching and Study Association of Slovenia </a:t>
            </a:r>
            <a:r>
              <a:rPr lang="en-US" sz="2200" b="1" dirty="0" smtClean="0">
                <a:solidFill>
                  <a:schemeClr val="tx2"/>
                </a:solidFill>
              </a:rPr>
              <a:t>who have prevented the </a:t>
            </a:r>
            <a:r>
              <a:rPr lang="en-US" sz="2200" b="1" dirty="0" err="1" smtClean="0">
                <a:solidFill>
                  <a:schemeClr val="tx2"/>
                </a:solidFill>
              </a:rPr>
              <a:t>Škocjan</a:t>
            </a:r>
            <a:r>
              <a:rPr lang="en-US" sz="2200" b="1" dirty="0" smtClean="0">
                <a:solidFill>
                  <a:schemeClr val="tx2"/>
                </a:solidFill>
              </a:rPr>
              <a:t> Inlet from completely drying out and being covered with buildings</a:t>
            </a:r>
            <a:r>
              <a:rPr lang="en-US" sz="2200" dirty="0" smtClean="0">
                <a:solidFill>
                  <a:schemeClr val="tx2"/>
                </a:solidFill>
              </a:rPr>
              <a:t>.</a:t>
            </a:r>
            <a:endParaRPr lang="sl-SI" sz="2200" dirty="0">
              <a:solidFill>
                <a:schemeClr val="tx2"/>
              </a:solidFill>
            </a:endParaRPr>
          </a:p>
        </p:txBody>
      </p:sp>
    </p:spTree>
    <p:extLst>
      <p:ext uri="{BB962C8B-B14F-4D97-AF65-F5344CB8AC3E}">
        <p14:creationId xmlns:p14="http://schemas.microsoft.com/office/powerpoint/2010/main" val="2357675624"/>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7692" y="332656"/>
            <a:ext cx="8229600" cy="1143000"/>
          </a:xfrm>
        </p:spPr>
        <p:txBody>
          <a:bodyPr>
            <a:normAutofit fontScale="90000"/>
          </a:bodyPr>
          <a:lstStyle/>
          <a:p>
            <a:r>
              <a:rPr lang="sl-SI" sz="3600" b="1" dirty="0" smtClean="0">
                <a:solidFill>
                  <a:schemeClr val="tx2"/>
                </a:solidFill>
              </a:rPr>
              <a:t/>
            </a:r>
            <a:br>
              <a:rPr lang="sl-SI" sz="3600" b="1" dirty="0" smtClean="0">
                <a:solidFill>
                  <a:schemeClr val="tx2"/>
                </a:solidFill>
              </a:rPr>
            </a:br>
            <a:r>
              <a:rPr lang="en-US" sz="3600" b="1" dirty="0" smtClean="0">
                <a:solidFill>
                  <a:schemeClr val="tx2"/>
                </a:solidFill>
              </a:rPr>
              <a:t>Incredible </a:t>
            </a:r>
            <a:r>
              <a:rPr lang="en-US" sz="3600" b="1" dirty="0">
                <a:solidFill>
                  <a:schemeClr val="tx2"/>
                </a:solidFill>
              </a:rPr>
              <a:t>flock of 5 million bramblings </a:t>
            </a:r>
            <a:r>
              <a:rPr lang="sl-SI" sz="3600" b="1" dirty="0">
                <a:solidFill>
                  <a:schemeClr val="tx2"/>
                </a:solidFill>
              </a:rPr>
              <a:t/>
            </a:r>
            <a:br>
              <a:rPr lang="sl-SI" sz="3600" b="1" dirty="0">
                <a:solidFill>
                  <a:schemeClr val="tx2"/>
                </a:solidFill>
              </a:rPr>
            </a:br>
            <a:r>
              <a:rPr lang="sl-SI" sz="3200" i="1" dirty="0" smtClean="0">
                <a:solidFill>
                  <a:schemeClr val="tx2"/>
                </a:solidFill>
              </a:rPr>
              <a:t>(</a:t>
            </a:r>
            <a:r>
              <a:rPr lang="sl-SI" sz="3200" i="1" dirty="0" err="1">
                <a:solidFill>
                  <a:schemeClr val="tx2"/>
                </a:solidFill>
              </a:rPr>
              <a:t>Fringilla</a:t>
            </a:r>
            <a:r>
              <a:rPr lang="sl-SI" sz="3200" i="1" dirty="0">
                <a:solidFill>
                  <a:schemeClr val="tx2"/>
                </a:solidFill>
              </a:rPr>
              <a:t> </a:t>
            </a:r>
            <a:r>
              <a:rPr lang="sl-SI" sz="3200" i="1" dirty="0" err="1">
                <a:solidFill>
                  <a:schemeClr val="tx2"/>
                </a:solidFill>
              </a:rPr>
              <a:t>montifringilla</a:t>
            </a:r>
            <a:r>
              <a:rPr lang="sl-SI" sz="3200" i="1" dirty="0" smtClean="0">
                <a:solidFill>
                  <a:schemeClr val="tx2"/>
                </a:solidFill>
              </a:rPr>
              <a:t>) </a:t>
            </a:r>
            <a:r>
              <a:rPr lang="en-US" sz="3600" b="1" dirty="0" smtClean="0">
                <a:solidFill>
                  <a:schemeClr val="tx2"/>
                </a:solidFill>
              </a:rPr>
              <a:t>wows </a:t>
            </a:r>
            <a:r>
              <a:rPr lang="en-US" sz="3600" b="1" dirty="0">
                <a:solidFill>
                  <a:schemeClr val="tx2"/>
                </a:solidFill>
              </a:rPr>
              <a:t>Slovenia</a:t>
            </a:r>
            <a:r>
              <a:rPr lang="en-US" b="1" dirty="0"/>
              <a:t/>
            </a:r>
            <a:br>
              <a:rPr lang="en-US" b="1" dirty="0"/>
            </a:br>
            <a:endParaRPr lang="sl-SI"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374" y="3573016"/>
            <a:ext cx="4329850" cy="288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avokotnik 2"/>
          <p:cNvSpPr/>
          <p:nvPr/>
        </p:nvSpPr>
        <p:spPr>
          <a:xfrm>
            <a:off x="474906" y="1268760"/>
            <a:ext cx="8424936" cy="2246769"/>
          </a:xfrm>
          <a:prstGeom prst="rect">
            <a:avLst/>
          </a:prstGeom>
        </p:spPr>
        <p:txBody>
          <a:bodyPr wrap="square">
            <a:spAutoFit/>
          </a:bodyPr>
          <a:lstStyle/>
          <a:p>
            <a:endParaRPr lang="sl-SI" sz="2800" dirty="0" smtClean="0">
              <a:solidFill>
                <a:schemeClr val="tx2"/>
              </a:solidFill>
            </a:endParaRPr>
          </a:p>
          <a:p>
            <a:r>
              <a:rPr lang="sl-SI" sz="2800" dirty="0" err="1" smtClean="0">
                <a:solidFill>
                  <a:schemeClr val="tx2"/>
                </a:solidFill>
              </a:rPr>
              <a:t>These</a:t>
            </a:r>
            <a:r>
              <a:rPr lang="sl-SI" sz="2800" dirty="0" smtClean="0">
                <a:solidFill>
                  <a:schemeClr val="tx2"/>
                </a:solidFill>
              </a:rPr>
              <a:t> </a:t>
            </a:r>
            <a:r>
              <a:rPr lang="sl-SI" sz="2800" dirty="0" err="1" smtClean="0">
                <a:solidFill>
                  <a:schemeClr val="tx2"/>
                </a:solidFill>
              </a:rPr>
              <a:t>days</a:t>
            </a:r>
            <a:r>
              <a:rPr lang="sl-SI" sz="2800" dirty="0" smtClean="0">
                <a:solidFill>
                  <a:schemeClr val="tx2"/>
                </a:solidFill>
              </a:rPr>
              <a:t> </a:t>
            </a:r>
            <a:r>
              <a:rPr lang="en-US" sz="2800" dirty="0" smtClean="0">
                <a:solidFill>
                  <a:schemeClr val="tx2"/>
                </a:solidFill>
              </a:rPr>
              <a:t>Slovenia is witnessing an incredible birding event this winter. One so rare, it only happens once or twice in a decade – a huge flock of five million </a:t>
            </a:r>
            <a:r>
              <a:rPr lang="en-US" sz="2800" b="1" dirty="0" smtClean="0">
                <a:solidFill>
                  <a:schemeClr val="tx2"/>
                </a:solidFill>
              </a:rPr>
              <a:t>bramblings</a:t>
            </a:r>
            <a:r>
              <a:rPr lang="en-US" sz="2800" dirty="0" smtClean="0">
                <a:solidFill>
                  <a:schemeClr val="tx2"/>
                </a:solidFill>
              </a:rPr>
              <a:t>.</a:t>
            </a:r>
            <a:endParaRPr lang="sl-SI" sz="2800" dirty="0">
              <a:solidFill>
                <a:schemeClr val="tx2"/>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169717"/>
            <a:ext cx="4193376" cy="202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41" t="27294" r="25745" b="6026"/>
          <a:stretch/>
        </p:blipFill>
        <p:spPr bwMode="auto">
          <a:xfrm>
            <a:off x="107505" y="404664"/>
            <a:ext cx="1450408" cy="1152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069" y="60176"/>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949507"/>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1988840"/>
            <a:ext cx="7772400" cy="1470025"/>
          </a:xfrm>
        </p:spPr>
        <p:txBody>
          <a:bodyPr/>
          <a:lstStyle/>
          <a:p>
            <a:r>
              <a:rPr lang="sl-SI" b="1" dirty="0" smtClean="0">
                <a:solidFill>
                  <a:srgbClr val="FF0000"/>
                </a:solidFill>
              </a:rPr>
              <a:t>THE RED LIST OF BIRD SPECIES </a:t>
            </a:r>
            <a:br>
              <a:rPr lang="sl-SI" b="1" dirty="0" smtClean="0">
                <a:solidFill>
                  <a:srgbClr val="FF0000"/>
                </a:solidFill>
              </a:rPr>
            </a:br>
            <a:r>
              <a:rPr lang="sl-SI" b="1" dirty="0" smtClean="0">
                <a:solidFill>
                  <a:srgbClr val="FF0000"/>
                </a:solidFill>
              </a:rPr>
              <a:t>IN S</a:t>
            </a:r>
            <a:r>
              <a:rPr lang="sl-SI" b="1" dirty="0" smtClean="0">
                <a:solidFill>
                  <a:srgbClr val="0070C0"/>
                </a:solidFill>
              </a:rPr>
              <a:t>LOVE</a:t>
            </a:r>
            <a:r>
              <a:rPr lang="sl-SI" b="1" dirty="0" smtClean="0">
                <a:solidFill>
                  <a:srgbClr val="FF0000"/>
                </a:solidFill>
              </a:rPr>
              <a:t>NIA</a:t>
            </a:r>
            <a:endParaRPr lang="sl-SI" b="1" dirty="0">
              <a:solidFill>
                <a:schemeClr val="tx2"/>
              </a:solidFill>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52" y="168917"/>
            <a:ext cx="2117831" cy="458764"/>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151431"/>
            <a:ext cx="914400" cy="952500"/>
          </a:xfrm>
          <a:prstGeom prst="rect">
            <a:avLst/>
          </a:prstGeom>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77046"/>
            <a:ext cx="23241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3482076"/>
            <a:ext cx="2123441" cy="239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descr="Rezultat iskanja slik za vodo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719510"/>
            <a:ext cx="2755238" cy="183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60209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332656"/>
            <a:ext cx="8229600" cy="5832648"/>
          </a:xfrm>
        </p:spPr>
        <p:txBody>
          <a:bodyPr/>
          <a:lstStyle/>
          <a:p>
            <a:r>
              <a:rPr lang="sl-SI" dirty="0" err="1" smtClean="0">
                <a:solidFill>
                  <a:srgbClr val="002060"/>
                </a:solidFill>
              </a:rPr>
              <a:t>There</a:t>
            </a:r>
            <a:r>
              <a:rPr lang="sl-SI" dirty="0" smtClean="0">
                <a:solidFill>
                  <a:srgbClr val="002060"/>
                </a:solidFill>
              </a:rPr>
              <a:t> are 143 </a:t>
            </a:r>
            <a:r>
              <a:rPr lang="sl-SI" dirty="0" err="1" smtClean="0">
                <a:solidFill>
                  <a:srgbClr val="002060"/>
                </a:solidFill>
              </a:rPr>
              <a:t>species</a:t>
            </a:r>
            <a:r>
              <a:rPr lang="sl-SI" dirty="0" smtClean="0">
                <a:solidFill>
                  <a:srgbClr val="002060"/>
                </a:solidFill>
              </a:rPr>
              <a:t> in </a:t>
            </a:r>
            <a:r>
              <a:rPr lang="sl-SI" dirty="0" err="1" smtClean="0">
                <a:solidFill>
                  <a:srgbClr val="002060"/>
                </a:solidFill>
              </a:rPr>
              <a:t>the</a:t>
            </a:r>
            <a:r>
              <a:rPr lang="sl-SI" dirty="0" smtClean="0">
                <a:solidFill>
                  <a:srgbClr val="002060"/>
                </a:solidFill>
              </a:rPr>
              <a:t> list</a:t>
            </a:r>
          </a:p>
        </p:txBody>
      </p:sp>
      <p:pic>
        <p:nvPicPr>
          <p:cNvPr id="1843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24744"/>
            <a:ext cx="6264696" cy="4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54179"/>
            <a:ext cx="9144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83124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36112" y="615515"/>
            <a:ext cx="8496944" cy="1872208"/>
          </a:xfrm>
        </p:spPr>
        <p:txBody>
          <a:bodyPr>
            <a:normAutofit/>
          </a:bodyPr>
          <a:lstStyle/>
          <a:p>
            <a:r>
              <a:rPr lang="sl-SI" sz="3600" b="1" dirty="0" err="1" smtClean="0">
                <a:solidFill>
                  <a:srgbClr val="002060"/>
                </a:solidFill>
              </a:rPr>
              <a:t>Conservation</a:t>
            </a:r>
            <a:r>
              <a:rPr lang="sl-SI" sz="3600" b="1" dirty="0" smtClean="0">
                <a:solidFill>
                  <a:srgbClr val="002060"/>
                </a:solidFill>
              </a:rPr>
              <a:t> </a:t>
            </a:r>
            <a:r>
              <a:rPr lang="sl-SI" sz="3600" b="1" dirty="0" err="1" smtClean="0">
                <a:solidFill>
                  <a:srgbClr val="002060"/>
                </a:solidFill>
              </a:rPr>
              <a:t>of</a:t>
            </a:r>
            <a:r>
              <a:rPr lang="sl-SI" sz="3600" b="1" dirty="0" smtClean="0">
                <a:solidFill>
                  <a:srgbClr val="002060"/>
                </a:solidFill>
              </a:rPr>
              <a:t> </a:t>
            </a:r>
            <a:r>
              <a:rPr lang="sl-SI" sz="3600" b="1" dirty="0" err="1" smtClean="0">
                <a:solidFill>
                  <a:srgbClr val="002060"/>
                </a:solidFill>
              </a:rPr>
              <a:t>the</a:t>
            </a:r>
            <a:r>
              <a:rPr lang="sl-SI" sz="3600" b="1" dirty="0" smtClean="0">
                <a:solidFill>
                  <a:srgbClr val="002060"/>
                </a:solidFill>
              </a:rPr>
              <a:t> </a:t>
            </a:r>
            <a:r>
              <a:rPr lang="sl-SI" sz="3600" b="1" dirty="0" err="1" smtClean="0">
                <a:solidFill>
                  <a:srgbClr val="002060"/>
                </a:solidFill>
              </a:rPr>
              <a:t>birds</a:t>
            </a:r>
            <a:r>
              <a:rPr lang="sl-SI" sz="3600" b="1" dirty="0" smtClean="0">
                <a:solidFill>
                  <a:srgbClr val="002060"/>
                </a:solidFill>
              </a:rPr>
              <a:t> </a:t>
            </a:r>
            <a:r>
              <a:rPr lang="sl-SI" sz="3600" b="1" dirty="0" err="1" smtClean="0">
                <a:solidFill>
                  <a:srgbClr val="002060"/>
                </a:solidFill>
              </a:rPr>
              <a:t>which</a:t>
            </a:r>
            <a:r>
              <a:rPr lang="sl-SI" sz="3600" b="1" dirty="0" smtClean="0">
                <a:solidFill>
                  <a:srgbClr val="002060"/>
                </a:solidFill>
              </a:rPr>
              <a:t> are in </a:t>
            </a:r>
            <a:r>
              <a:rPr lang="sl-SI" sz="3600" b="1" dirty="0" err="1" smtClean="0">
                <a:solidFill>
                  <a:srgbClr val="002060"/>
                </a:solidFill>
              </a:rPr>
              <a:t>the</a:t>
            </a:r>
            <a:r>
              <a:rPr lang="sl-SI" sz="3600" b="1" dirty="0" smtClean="0">
                <a:solidFill>
                  <a:srgbClr val="002060"/>
                </a:solidFill>
              </a:rPr>
              <a:t> red list</a:t>
            </a:r>
            <a:endParaRPr lang="sl-SI" sz="3600" b="1" dirty="0">
              <a:solidFill>
                <a:srgbClr val="002060"/>
              </a:solidFill>
            </a:endParaRPr>
          </a:p>
        </p:txBody>
      </p:sp>
      <p:sp>
        <p:nvSpPr>
          <p:cNvPr id="4" name="Pravokotnik 3"/>
          <p:cNvSpPr/>
          <p:nvPr/>
        </p:nvSpPr>
        <p:spPr>
          <a:xfrm>
            <a:off x="220088" y="2852936"/>
            <a:ext cx="4464496" cy="461665"/>
          </a:xfrm>
          <a:prstGeom prst="rect">
            <a:avLst/>
          </a:prstGeom>
        </p:spPr>
        <p:txBody>
          <a:bodyPr wrap="square">
            <a:spAutoFit/>
          </a:bodyPr>
          <a:lstStyle/>
          <a:p>
            <a:r>
              <a:rPr lang="sl-SI" sz="2400" b="1" dirty="0" smtClean="0">
                <a:solidFill>
                  <a:srgbClr val="002060"/>
                </a:solidFill>
              </a:rPr>
              <a:t>T</a:t>
            </a:r>
            <a:r>
              <a:rPr lang="en-US" sz="2400" b="1" dirty="0" smtClean="0">
                <a:solidFill>
                  <a:srgbClr val="002060"/>
                </a:solidFill>
              </a:rPr>
              <a:t>he </a:t>
            </a:r>
            <a:r>
              <a:rPr lang="sl-SI" sz="2400" b="1" dirty="0" smtClean="0">
                <a:solidFill>
                  <a:srgbClr val="002060"/>
                </a:solidFill>
              </a:rPr>
              <a:t>b</a:t>
            </a:r>
            <a:r>
              <a:rPr lang="en-US" sz="2400" b="1" dirty="0" err="1" smtClean="0">
                <a:solidFill>
                  <a:srgbClr val="002060"/>
                </a:solidFill>
              </a:rPr>
              <a:t>ittern</a:t>
            </a:r>
            <a:r>
              <a:rPr lang="en-US" sz="2400" b="1" dirty="0" smtClean="0">
                <a:solidFill>
                  <a:srgbClr val="002060"/>
                </a:solidFill>
              </a:rPr>
              <a:t> (</a:t>
            </a:r>
            <a:r>
              <a:rPr lang="en-US" sz="2400" b="1" i="1" dirty="0" err="1" smtClean="0">
                <a:solidFill>
                  <a:srgbClr val="002060"/>
                </a:solidFill>
              </a:rPr>
              <a:t>Botaurus</a:t>
            </a:r>
            <a:r>
              <a:rPr lang="en-US" sz="2400" b="1" i="1" dirty="0" smtClean="0">
                <a:solidFill>
                  <a:srgbClr val="002060"/>
                </a:solidFill>
              </a:rPr>
              <a:t> </a:t>
            </a:r>
            <a:r>
              <a:rPr lang="en-US" sz="2400" b="1" i="1" dirty="0" err="1" smtClean="0">
                <a:solidFill>
                  <a:srgbClr val="002060"/>
                </a:solidFill>
              </a:rPr>
              <a:t>stellaris</a:t>
            </a:r>
            <a:r>
              <a:rPr lang="en-US" sz="2400" b="1" dirty="0" smtClean="0">
                <a:solidFill>
                  <a:srgbClr val="002060"/>
                </a:solidFill>
              </a:rPr>
              <a:t>) </a:t>
            </a:r>
            <a:endParaRPr lang="sl-SI" sz="2400" b="1" dirty="0">
              <a:solidFill>
                <a:srgbClr val="00206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584" y="2420888"/>
            <a:ext cx="3991872" cy="399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p:cNvSpPr/>
          <p:nvPr/>
        </p:nvSpPr>
        <p:spPr>
          <a:xfrm>
            <a:off x="2627784" y="4419446"/>
            <a:ext cx="1440160" cy="584775"/>
          </a:xfrm>
          <a:prstGeom prst="rect">
            <a:avLst/>
          </a:prstGeom>
        </p:spPr>
        <p:txBody>
          <a:bodyPr wrap="square">
            <a:spAutoFit/>
          </a:bodyPr>
          <a:lstStyle/>
          <a:p>
            <a:r>
              <a:rPr lang="sl-SI" sz="3200" b="1" dirty="0" err="1" smtClean="0">
                <a:solidFill>
                  <a:srgbClr val="002060"/>
                </a:solidFill>
              </a:rPr>
              <a:t>Ex</a:t>
            </a:r>
            <a:r>
              <a:rPr lang="sl-SI" sz="3200" b="1" dirty="0" smtClean="0">
                <a:solidFill>
                  <a:srgbClr val="002060"/>
                </a:solidFill>
              </a:rPr>
              <a:t>?</a:t>
            </a:r>
            <a:endParaRPr lang="sl-SI" sz="3200" b="1" dirty="0">
              <a:solidFill>
                <a:srgbClr val="002060"/>
              </a:solidFill>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116632"/>
            <a:ext cx="9144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938775"/>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7906" y="980728"/>
            <a:ext cx="8928992" cy="5544615"/>
          </a:xfrm>
        </p:spPr>
        <p:txBody>
          <a:bodyPr>
            <a:noAutofit/>
          </a:bodyPr>
          <a:lstStyle/>
          <a:p>
            <a:r>
              <a:rPr lang="en-US" sz="2400" b="1" dirty="0" smtClean="0">
                <a:solidFill>
                  <a:srgbClr val="002060"/>
                </a:solidFill>
              </a:rPr>
              <a:t>Lake </a:t>
            </a:r>
            <a:r>
              <a:rPr lang="sl-SI" sz="2400" b="1" dirty="0" smtClean="0">
                <a:solidFill>
                  <a:srgbClr val="002060"/>
                </a:solidFill>
              </a:rPr>
              <a:t>Cerknica </a:t>
            </a:r>
            <a:r>
              <a:rPr lang="en-US" sz="2400" dirty="0" smtClean="0">
                <a:solidFill>
                  <a:srgbClr val="002060"/>
                </a:solidFill>
              </a:rPr>
              <a:t>is </a:t>
            </a:r>
            <a:r>
              <a:rPr lang="en-US" sz="2400" dirty="0" smtClean="0">
                <a:solidFill>
                  <a:srgbClr val="002060"/>
                </a:solidFill>
              </a:rPr>
              <a:t>the only </a:t>
            </a:r>
            <a:r>
              <a:rPr lang="en-US" sz="2400" b="1" dirty="0" smtClean="0">
                <a:solidFill>
                  <a:srgbClr val="002060"/>
                </a:solidFill>
              </a:rPr>
              <a:t>nesting</a:t>
            </a:r>
            <a:r>
              <a:rPr lang="en-US" sz="2400" dirty="0" smtClean="0">
                <a:solidFill>
                  <a:srgbClr val="002060"/>
                </a:solidFill>
              </a:rPr>
              <a:t> area of the </a:t>
            </a:r>
            <a:r>
              <a:rPr lang="en-US" sz="2400" b="1" dirty="0" smtClean="0">
                <a:solidFill>
                  <a:srgbClr val="002060"/>
                </a:solidFill>
              </a:rPr>
              <a:t>bittern</a:t>
            </a:r>
            <a:r>
              <a:rPr lang="en-US" sz="2400" dirty="0" smtClean="0">
                <a:solidFill>
                  <a:srgbClr val="002060"/>
                </a:solidFill>
              </a:rPr>
              <a:t> in Slovenia, so it is imp</a:t>
            </a:r>
            <a:r>
              <a:rPr lang="sl-SI" sz="2400" dirty="0" err="1" smtClean="0">
                <a:solidFill>
                  <a:srgbClr val="002060"/>
                </a:solidFill>
              </a:rPr>
              <a:t>ortant</a:t>
            </a:r>
            <a:r>
              <a:rPr lang="en-US" sz="2400" dirty="0" smtClean="0">
                <a:solidFill>
                  <a:srgbClr val="002060"/>
                </a:solidFill>
              </a:rPr>
              <a:t> to improve the nesting conditions on the lake in order to conserve this species in our country. Within the scope of </a:t>
            </a:r>
            <a:r>
              <a:rPr lang="en-US" sz="2400" b="1" dirty="0" smtClean="0">
                <a:solidFill>
                  <a:srgbClr val="002060"/>
                </a:solidFill>
              </a:rPr>
              <a:t>project LIFE STRŽEN </a:t>
            </a:r>
            <a:r>
              <a:rPr lang="sl-SI" sz="2400" dirty="0" err="1" smtClean="0">
                <a:solidFill>
                  <a:srgbClr val="002060"/>
                </a:solidFill>
              </a:rPr>
              <a:t>they</a:t>
            </a:r>
            <a:r>
              <a:rPr lang="sl-SI" sz="2400" dirty="0" smtClean="0">
                <a:solidFill>
                  <a:srgbClr val="002060"/>
                </a:solidFill>
              </a:rPr>
              <a:t> are </a:t>
            </a:r>
            <a:r>
              <a:rPr lang="sl-SI" sz="2400" dirty="0" err="1" smtClean="0">
                <a:solidFill>
                  <a:srgbClr val="002060"/>
                </a:solidFill>
              </a:rPr>
              <a:t>trying</a:t>
            </a:r>
            <a:r>
              <a:rPr lang="sl-SI" sz="2400" dirty="0" smtClean="0">
                <a:solidFill>
                  <a:srgbClr val="002060"/>
                </a:solidFill>
              </a:rPr>
              <a:t> to </a:t>
            </a:r>
            <a:r>
              <a:rPr lang="en-US" sz="2400" b="1" dirty="0" smtClean="0">
                <a:solidFill>
                  <a:srgbClr val="002060"/>
                </a:solidFill>
              </a:rPr>
              <a:t>establish a quiet zone and suitable living conditions </a:t>
            </a:r>
            <a:r>
              <a:rPr lang="en-US" sz="2400" dirty="0" smtClean="0">
                <a:solidFill>
                  <a:srgbClr val="002060"/>
                </a:solidFill>
              </a:rPr>
              <a:t>for the bittern, which will enable undisturbed nesting of the species.</a:t>
            </a:r>
            <a:endParaRPr lang="sl-SI" sz="2400" dirty="0" smtClean="0">
              <a:solidFill>
                <a:srgbClr val="002060"/>
              </a:solidFill>
            </a:endParaRPr>
          </a:p>
          <a:p>
            <a:pPr marL="0" indent="0">
              <a:buNone/>
            </a:pPr>
            <a:endParaRPr lang="sl-SI" sz="2400" dirty="0" smtClean="0">
              <a:solidFill>
                <a:srgbClr val="002060"/>
              </a:solidFill>
            </a:endParaRPr>
          </a:p>
          <a:p>
            <a:r>
              <a:rPr lang="en-US" sz="2400" dirty="0" smtClean="0">
                <a:solidFill>
                  <a:srgbClr val="002060"/>
                </a:solidFill>
              </a:rPr>
              <a:t>The bittern has strict requirements when it comes to choosing its nesting ground. It is especially shy during the nesting period. It nests in vast reed</a:t>
            </a:r>
            <a:r>
              <a:rPr lang="sl-SI" sz="2400" dirty="0" smtClean="0">
                <a:solidFill>
                  <a:srgbClr val="002060"/>
                </a:solidFill>
              </a:rPr>
              <a:t> </a:t>
            </a:r>
            <a:r>
              <a:rPr lang="en-US" sz="2400" dirty="0" smtClean="0">
                <a:solidFill>
                  <a:srgbClr val="002060"/>
                </a:solidFill>
              </a:rPr>
              <a:t>beds, since it needs a lot of peace to raise its young. It is most active at dusk, when it is looking for food by the water bank. It hunts animals, smaller than itself, such as fish, amphibians, reptiles, birds’ young, small mammals and large invertebrates, like beetles, dragonflies and their larvae.</a:t>
            </a:r>
            <a:endParaRPr lang="sl-SI" sz="2400" dirty="0" smtClean="0">
              <a:solidFill>
                <a:srgbClr val="002060"/>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116632"/>
            <a:ext cx="9144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932" y="102446"/>
            <a:ext cx="3728244" cy="94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730366"/>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764704"/>
            <a:ext cx="8229600" cy="5544616"/>
          </a:xfrm>
        </p:spPr>
        <p:txBody>
          <a:bodyPr>
            <a:normAutofit fontScale="92500" lnSpcReduction="20000"/>
          </a:bodyPr>
          <a:lstStyle/>
          <a:p>
            <a:r>
              <a:rPr lang="en-GB" dirty="0">
                <a:solidFill>
                  <a:schemeClr val="tx2"/>
                </a:solidFill>
              </a:rPr>
              <a:t>So far, </a:t>
            </a:r>
            <a:r>
              <a:rPr lang="en-GB" b="1" dirty="0">
                <a:solidFill>
                  <a:schemeClr val="tx2"/>
                </a:solidFill>
              </a:rPr>
              <a:t>386 bird species </a:t>
            </a:r>
            <a:r>
              <a:rPr lang="en-GB" dirty="0">
                <a:solidFill>
                  <a:schemeClr val="tx2"/>
                </a:solidFill>
              </a:rPr>
              <a:t>have been noticed in </a:t>
            </a:r>
            <a:r>
              <a:rPr lang="en-GB" dirty="0" smtClean="0">
                <a:solidFill>
                  <a:schemeClr val="tx2"/>
                </a:solidFill>
              </a:rPr>
              <a:t>Slovenia</a:t>
            </a:r>
            <a:r>
              <a:rPr lang="sl-SI" dirty="0" smtClean="0">
                <a:solidFill>
                  <a:schemeClr val="tx2"/>
                </a:solidFill>
              </a:rPr>
              <a:t>, </a:t>
            </a:r>
            <a:r>
              <a:rPr lang="en-GB" dirty="0" smtClean="0">
                <a:solidFill>
                  <a:schemeClr val="tx2"/>
                </a:solidFill>
              </a:rPr>
              <a:t>155 of them are endangered</a:t>
            </a:r>
            <a:r>
              <a:rPr lang="sl-SI" dirty="0" smtClean="0">
                <a:solidFill>
                  <a:schemeClr val="tx2"/>
                </a:solidFill>
              </a:rPr>
              <a:t>,</a:t>
            </a:r>
            <a:r>
              <a:rPr lang="en-GB" dirty="0" smtClean="0">
                <a:solidFill>
                  <a:schemeClr val="tx2"/>
                </a:solidFill>
              </a:rPr>
              <a:t> and </a:t>
            </a:r>
            <a:r>
              <a:rPr lang="en-GB" b="1" dirty="0">
                <a:solidFill>
                  <a:schemeClr val="tx2"/>
                </a:solidFill>
              </a:rPr>
              <a:t>223 nest </a:t>
            </a:r>
            <a:r>
              <a:rPr lang="en-GB" dirty="0">
                <a:solidFill>
                  <a:schemeClr val="tx2"/>
                </a:solidFill>
              </a:rPr>
              <a:t>in Slovenia. </a:t>
            </a:r>
            <a:endParaRPr lang="sl-SI" dirty="0" smtClean="0">
              <a:solidFill>
                <a:schemeClr val="tx2"/>
              </a:solidFill>
            </a:endParaRPr>
          </a:p>
          <a:p>
            <a:pPr marL="0" indent="0">
              <a:buNone/>
            </a:pPr>
            <a:endParaRPr lang="sl-SI" dirty="0" smtClean="0">
              <a:solidFill>
                <a:schemeClr val="tx2"/>
              </a:solidFill>
            </a:endParaRPr>
          </a:p>
          <a:p>
            <a:r>
              <a:rPr lang="en-GB" dirty="0" smtClean="0">
                <a:solidFill>
                  <a:schemeClr val="tx2"/>
                </a:solidFill>
              </a:rPr>
              <a:t>21</a:t>
            </a:r>
            <a:r>
              <a:rPr lang="en-GB" dirty="0">
                <a:solidFill>
                  <a:schemeClr val="tx2"/>
                </a:solidFill>
              </a:rPr>
              <a:t>% of these bird species stay </a:t>
            </a:r>
            <a:r>
              <a:rPr lang="sl-SI" dirty="0" smtClean="0">
                <a:solidFill>
                  <a:schemeClr val="tx2"/>
                </a:solidFill>
              </a:rPr>
              <a:t>in </a:t>
            </a:r>
            <a:r>
              <a:rPr lang="sl-SI" dirty="0" err="1" smtClean="0">
                <a:solidFill>
                  <a:schemeClr val="tx2"/>
                </a:solidFill>
              </a:rPr>
              <a:t>Slovenia</a:t>
            </a:r>
            <a:r>
              <a:rPr lang="en-GB" dirty="0" smtClean="0">
                <a:solidFill>
                  <a:schemeClr val="tx2"/>
                </a:solidFill>
              </a:rPr>
              <a:t> all year</a:t>
            </a:r>
            <a:r>
              <a:rPr lang="sl-SI" dirty="0" smtClean="0">
                <a:solidFill>
                  <a:schemeClr val="tx2"/>
                </a:solidFill>
              </a:rPr>
              <a:t>,</a:t>
            </a:r>
            <a:r>
              <a:rPr lang="en-GB" dirty="0" smtClean="0">
                <a:solidFill>
                  <a:schemeClr val="tx2"/>
                </a:solidFill>
              </a:rPr>
              <a:t> the </a:t>
            </a:r>
            <a:r>
              <a:rPr lang="en-GB" dirty="0">
                <a:solidFill>
                  <a:schemeClr val="tx2"/>
                </a:solidFill>
              </a:rPr>
              <a:t>rest </a:t>
            </a:r>
            <a:r>
              <a:rPr lang="sl-SI" b="1" dirty="0" smtClean="0">
                <a:solidFill>
                  <a:schemeClr val="tx2"/>
                </a:solidFill>
              </a:rPr>
              <a:t>(79%) </a:t>
            </a:r>
            <a:r>
              <a:rPr lang="en-GB" b="1" dirty="0" smtClean="0">
                <a:solidFill>
                  <a:schemeClr val="tx2"/>
                </a:solidFill>
              </a:rPr>
              <a:t>are </a:t>
            </a:r>
            <a:r>
              <a:rPr lang="en-GB" b="1" dirty="0">
                <a:solidFill>
                  <a:schemeClr val="tx2"/>
                </a:solidFill>
              </a:rPr>
              <a:t>migratory. </a:t>
            </a:r>
            <a:endParaRPr lang="sl-SI" b="1" dirty="0" smtClean="0">
              <a:solidFill>
                <a:schemeClr val="tx2"/>
              </a:solidFill>
            </a:endParaRPr>
          </a:p>
          <a:p>
            <a:pPr marL="0" indent="0">
              <a:buNone/>
            </a:pPr>
            <a:endParaRPr lang="sl-SI" b="1" dirty="0" smtClean="0">
              <a:solidFill>
                <a:schemeClr val="tx2"/>
              </a:solidFill>
            </a:endParaRPr>
          </a:p>
          <a:p>
            <a:r>
              <a:rPr lang="sl-SI" dirty="0" smtClean="0">
                <a:solidFill>
                  <a:schemeClr val="tx2"/>
                </a:solidFill>
              </a:rPr>
              <a:t>40% </a:t>
            </a:r>
            <a:r>
              <a:rPr lang="sl-SI" dirty="0" err="1" smtClean="0">
                <a:solidFill>
                  <a:schemeClr val="tx2"/>
                </a:solidFill>
              </a:rPr>
              <a:t>of</a:t>
            </a:r>
            <a:r>
              <a:rPr lang="sl-SI" dirty="0" smtClean="0">
                <a:solidFill>
                  <a:schemeClr val="tx2"/>
                </a:solidFill>
              </a:rPr>
              <a:t> </a:t>
            </a:r>
            <a:r>
              <a:rPr lang="sl-SI" dirty="0" err="1" smtClean="0">
                <a:solidFill>
                  <a:schemeClr val="tx2"/>
                </a:solidFill>
              </a:rPr>
              <a:t>migratory</a:t>
            </a:r>
            <a:r>
              <a:rPr lang="sl-SI" dirty="0" smtClean="0">
                <a:solidFill>
                  <a:schemeClr val="tx2"/>
                </a:solidFill>
              </a:rPr>
              <a:t> b</a:t>
            </a:r>
            <a:r>
              <a:rPr lang="en-GB" dirty="0" err="1" smtClean="0">
                <a:solidFill>
                  <a:schemeClr val="tx2"/>
                </a:solidFill>
              </a:rPr>
              <a:t>irds</a:t>
            </a:r>
            <a:r>
              <a:rPr lang="en-GB" dirty="0" smtClean="0">
                <a:solidFill>
                  <a:schemeClr val="tx2"/>
                </a:solidFill>
              </a:rPr>
              <a:t> migrate </a:t>
            </a:r>
            <a:r>
              <a:rPr lang="en-GB" b="1" dirty="0">
                <a:solidFill>
                  <a:schemeClr val="tx2"/>
                </a:solidFill>
              </a:rPr>
              <a:t>short </a:t>
            </a:r>
            <a:r>
              <a:rPr lang="en-GB" b="1" dirty="0" smtClean="0">
                <a:solidFill>
                  <a:schemeClr val="tx2"/>
                </a:solidFill>
              </a:rPr>
              <a:t>distance</a:t>
            </a:r>
            <a:r>
              <a:rPr lang="sl-SI" dirty="0" smtClean="0">
                <a:solidFill>
                  <a:schemeClr val="tx2"/>
                </a:solidFill>
              </a:rPr>
              <a:t>, </a:t>
            </a:r>
            <a:r>
              <a:rPr lang="sl-SI" dirty="0" err="1" smtClean="0">
                <a:solidFill>
                  <a:schemeClr val="tx2"/>
                </a:solidFill>
              </a:rPr>
              <a:t>that</a:t>
            </a:r>
            <a:r>
              <a:rPr lang="sl-SI" dirty="0" smtClean="0">
                <a:solidFill>
                  <a:schemeClr val="tx2"/>
                </a:solidFill>
              </a:rPr>
              <a:t> </a:t>
            </a:r>
            <a:r>
              <a:rPr lang="sl-SI" dirty="0" err="1" smtClean="0">
                <a:solidFill>
                  <a:schemeClr val="tx2"/>
                </a:solidFill>
              </a:rPr>
              <a:t>means</a:t>
            </a:r>
            <a:r>
              <a:rPr lang="sl-SI" dirty="0" smtClean="0">
                <a:solidFill>
                  <a:schemeClr val="tx2"/>
                </a:solidFill>
              </a:rPr>
              <a:t> </a:t>
            </a:r>
            <a:r>
              <a:rPr lang="sl-SI" dirty="0" err="1" smtClean="0">
                <a:solidFill>
                  <a:schemeClr val="tx2"/>
                </a:solidFill>
              </a:rPr>
              <a:t>that</a:t>
            </a:r>
            <a:r>
              <a:rPr lang="sl-SI" dirty="0" smtClean="0">
                <a:solidFill>
                  <a:schemeClr val="tx2"/>
                </a:solidFill>
              </a:rPr>
              <a:t> </a:t>
            </a:r>
            <a:r>
              <a:rPr lang="sl-SI" dirty="0" err="1" smtClean="0">
                <a:solidFill>
                  <a:schemeClr val="tx2"/>
                </a:solidFill>
              </a:rPr>
              <a:t>they</a:t>
            </a:r>
            <a:r>
              <a:rPr lang="en-GB" dirty="0" smtClean="0">
                <a:solidFill>
                  <a:schemeClr val="tx2"/>
                </a:solidFill>
              </a:rPr>
              <a:t> </a:t>
            </a:r>
            <a:r>
              <a:rPr lang="en-GB" dirty="0">
                <a:solidFill>
                  <a:schemeClr val="tx2"/>
                </a:solidFill>
              </a:rPr>
              <a:t>usually winter in </a:t>
            </a:r>
            <a:r>
              <a:rPr lang="en-GB" b="1" dirty="0">
                <a:solidFill>
                  <a:schemeClr val="tx2"/>
                </a:solidFill>
              </a:rPr>
              <a:t>Europe</a:t>
            </a:r>
            <a:r>
              <a:rPr lang="en-GB" dirty="0">
                <a:solidFill>
                  <a:schemeClr val="tx2"/>
                </a:solidFill>
              </a:rPr>
              <a:t>, mostly in the </a:t>
            </a:r>
            <a:r>
              <a:rPr lang="en-GB" b="1" dirty="0" smtClean="0">
                <a:solidFill>
                  <a:schemeClr val="tx2"/>
                </a:solidFill>
              </a:rPr>
              <a:t>Mediterranean</a:t>
            </a:r>
            <a:r>
              <a:rPr lang="sl-SI" dirty="0" smtClean="0">
                <a:solidFill>
                  <a:schemeClr val="tx2"/>
                </a:solidFill>
              </a:rPr>
              <a:t>.</a:t>
            </a:r>
            <a:r>
              <a:rPr lang="en-GB" dirty="0" smtClean="0">
                <a:solidFill>
                  <a:schemeClr val="tx2"/>
                </a:solidFill>
              </a:rPr>
              <a:t> </a:t>
            </a:r>
            <a:endParaRPr lang="sl-SI" dirty="0" smtClean="0">
              <a:solidFill>
                <a:schemeClr val="tx2"/>
              </a:solidFill>
            </a:endParaRPr>
          </a:p>
          <a:p>
            <a:pPr marL="0" indent="0">
              <a:buNone/>
            </a:pPr>
            <a:endParaRPr lang="sl-SI" dirty="0" smtClean="0">
              <a:solidFill>
                <a:schemeClr val="tx2"/>
              </a:solidFill>
            </a:endParaRPr>
          </a:p>
          <a:p>
            <a:r>
              <a:rPr lang="sl-SI" dirty="0" smtClean="0">
                <a:solidFill>
                  <a:schemeClr val="tx2"/>
                </a:solidFill>
              </a:rPr>
              <a:t>39% </a:t>
            </a:r>
            <a:r>
              <a:rPr lang="en-GB" dirty="0" smtClean="0">
                <a:solidFill>
                  <a:schemeClr val="tx2"/>
                </a:solidFill>
              </a:rPr>
              <a:t>migrate </a:t>
            </a:r>
            <a:r>
              <a:rPr lang="en-GB" b="1" dirty="0">
                <a:solidFill>
                  <a:schemeClr val="tx2"/>
                </a:solidFill>
              </a:rPr>
              <a:t>long </a:t>
            </a:r>
            <a:r>
              <a:rPr lang="en-GB" b="1" dirty="0" smtClean="0">
                <a:solidFill>
                  <a:schemeClr val="tx2"/>
                </a:solidFill>
              </a:rPr>
              <a:t>distance</a:t>
            </a:r>
            <a:r>
              <a:rPr lang="sl-SI" b="1" dirty="0" smtClean="0">
                <a:solidFill>
                  <a:schemeClr val="tx2"/>
                </a:solidFill>
              </a:rPr>
              <a:t> </a:t>
            </a:r>
            <a:r>
              <a:rPr lang="sl-SI" dirty="0" smtClean="0">
                <a:solidFill>
                  <a:schemeClr val="tx2"/>
                </a:solidFill>
              </a:rPr>
              <a:t>- </a:t>
            </a:r>
            <a:r>
              <a:rPr lang="sl-SI" dirty="0" err="1" smtClean="0">
                <a:solidFill>
                  <a:schemeClr val="tx2"/>
                </a:solidFill>
              </a:rPr>
              <a:t>they</a:t>
            </a:r>
            <a:r>
              <a:rPr lang="en-GB" dirty="0" smtClean="0">
                <a:solidFill>
                  <a:schemeClr val="tx2"/>
                </a:solidFill>
              </a:rPr>
              <a:t> </a:t>
            </a:r>
            <a:r>
              <a:rPr lang="en-GB" dirty="0">
                <a:solidFill>
                  <a:schemeClr val="tx2"/>
                </a:solidFill>
              </a:rPr>
              <a:t>fly to different parts of </a:t>
            </a:r>
            <a:r>
              <a:rPr lang="en-GB" b="1" dirty="0" smtClean="0">
                <a:solidFill>
                  <a:schemeClr val="tx2"/>
                </a:solidFill>
              </a:rPr>
              <a:t>Africa</a:t>
            </a:r>
            <a:r>
              <a:rPr lang="sl-SI" dirty="0" smtClean="0">
                <a:solidFill>
                  <a:schemeClr val="tx2"/>
                </a:solidFill>
              </a:rPr>
              <a:t>.</a:t>
            </a:r>
            <a:endParaRPr lang="sl-SI" dirty="0">
              <a:solidFill>
                <a:schemeClr val="tx2"/>
              </a:solidFill>
            </a:endParaRPr>
          </a:p>
          <a:p>
            <a:endParaRPr lang="sl-SI"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52494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295544" y="749894"/>
            <a:ext cx="6504090" cy="461665"/>
          </a:xfrm>
          <a:prstGeom prst="rect">
            <a:avLst/>
          </a:prstGeom>
        </p:spPr>
        <p:txBody>
          <a:bodyPr wrap="square">
            <a:spAutoFit/>
          </a:bodyPr>
          <a:lstStyle/>
          <a:p>
            <a:r>
              <a:rPr lang="sl-SI" sz="2400" b="1" dirty="0" err="1" smtClean="0">
                <a:solidFill>
                  <a:srgbClr val="FF0000"/>
                </a:solidFill>
              </a:rPr>
              <a:t>European</a:t>
            </a:r>
            <a:r>
              <a:rPr lang="sl-SI" sz="2400" b="1" dirty="0" smtClean="0">
                <a:solidFill>
                  <a:srgbClr val="FF0000"/>
                </a:solidFill>
              </a:rPr>
              <a:t> </a:t>
            </a:r>
            <a:r>
              <a:rPr lang="sl-SI" sz="2400" b="1" dirty="0">
                <a:solidFill>
                  <a:srgbClr val="FF0000"/>
                </a:solidFill>
              </a:rPr>
              <a:t>b</a:t>
            </a:r>
            <a:r>
              <a:rPr lang="sl-SI" sz="2400" b="1" dirty="0" smtClean="0">
                <a:solidFill>
                  <a:srgbClr val="FF0000"/>
                </a:solidFill>
              </a:rPr>
              <a:t>ee-</a:t>
            </a:r>
            <a:r>
              <a:rPr lang="sl-SI" sz="2400" b="1" dirty="0" err="1" smtClean="0">
                <a:solidFill>
                  <a:srgbClr val="FF0000"/>
                </a:solidFill>
              </a:rPr>
              <a:t>eater</a:t>
            </a:r>
            <a:r>
              <a:rPr lang="sl-SI" sz="2400" b="1" dirty="0" smtClean="0">
                <a:solidFill>
                  <a:srgbClr val="FF0000"/>
                </a:solidFill>
              </a:rPr>
              <a:t> </a:t>
            </a:r>
            <a:r>
              <a:rPr lang="sl-SI" sz="2400" dirty="0" smtClean="0">
                <a:solidFill>
                  <a:srgbClr val="FF0000"/>
                </a:solidFill>
              </a:rPr>
              <a:t>(</a:t>
            </a:r>
            <a:r>
              <a:rPr lang="sl-SI" sz="2400" i="1" dirty="0" err="1" smtClean="0">
                <a:solidFill>
                  <a:srgbClr val="FF0000"/>
                </a:solidFill>
              </a:rPr>
              <a:t>Merops</a:t>
            </a:r>
            <a:r>
              <a:rPr lang="sl-SI" sz="2400" i="1" dirty="0" smtClean="0">
                <a:solidFill>
                  <a:srgbClr val="FF0000"/>
                </a:solidFill>
              </a:rPr>
              <a:t> </a:t>
            </a:r>
            <a:r>
              <a:rPr lang="sl-SI" sz="2400" i="1" dirty="0" err="1" smtClean="0">
                <a:solidFill>
                  <a:srgbClr val="FF0000"/>
                </a:solidFill>
              </a:rPr>
              <a:t>apiaster</a:t>
            </a:r>
            <a:r>
              <a:rPr lang="sl-SI" sz="2400" i="1" dirty="0" smtClean="0">
                <a:solidFill>
                  <a:srgbClr val="FF0000"/>
                </a:solidFill>
              </a:rPr>
              <a:t>)</a:t>
            </a:r>
            <a:endParaRPr lang="sl-SI" sz="2400" dirty="0"/>
          </a:p>
        </p:txBody>
      </p:sp>
      <p:sp>
        <p:nvSpPr>
          <p:cNvPr id="5" name="Pravokotnik 4"/>
          <p:cNvSpPr/>
          <p:nvPr/>
        </p:nvSpPr>
        <p:spPr>
          <a:xfrm>
            <a:off x="140136" y="1629638"/>
            <a:ext cx="3855800" cy="1938992"/>
          </a:xfrm>
          <a:prstGeom prst="rect">
            <a:avLst/>
          </a:prstGeom>
        </p:spPr>
        <p:txBody>
          <a:bodyPr wrap="square">
            <a:spAutoFit/>
          </a:bodyPr>
          <a:lstStyle/>
          <a:p>
            <a:r>
              <a:rPr lang="en-US" sz="2400" dirty="0">
                <a:solidFill>
                  <a:srgbClr val="00B050"/>
                </a:solidFill>
              </a:rPr>
              <a:t>It breeds in southern Europe and in parts of north Africa and western Asia. It is </a:t>
            </a:r>
            <a:r>
              <a:rPr lang="en-US" sz="2400" b="1" dirty="0">
                <a:solidFill>
                  <a:srgbClr val="00B050"/>
                </a:solidFill>
              </a:rPr>
              <a:t>strongly migratory, wintering in tropical Africa</a:t>
            </a:r>
            <a:r>
              <a:rPr lang="en-US" sz="2400" dirty="0">
                <a:solidFill>
                  <a:srgbClr val="00B050"/>
                </a:solidFill>
              </a:rPr>
              <a:t>. </a:t>
            </a:r>
          </a:p>
        </p:txBody>
      </p:sp>
      <p:sp>
        <p:nvSpPr>
          <p:cNvPr id="7" name="Pravokotnik 6"/>
          <p:cNvSpPr/>
          <p:nvPr/>
        </p:nvSpPr>
        <p:spPr>
          <a:xfrm>
            <a:off x="5868144" y="412524"/>
            <a:ext cx="1440160" cy="584775"/>
          </a:xfrm>
          <a:prstGeom prst="rect">
            <a:avLst/>
          </a:prstGeom>
        </p:spPr>
        <p:txBody>
          <a:bodyPr wrap="square">
            <a:spAutoFit/>
          </a:bodyPr>
          <a:lstStyle/>
          <a:p>
            <a:r>
              <a:rPr lang="sl-SI" sz="3200" b="1" dirty="0" smtClean="0">
                <a:solidFill>
                  <a:srgbClr val="002060"/>
                </a:solidFill>
              </a:rPr>
              <a:t>E2</a:t>
            </a:r>
            <a:endParaRPr lang="sl-SI" sz="3200" b="1" dirty="0">
              <a:solidFill>
                <a:srgbClr val="002060"/>
              </a:solidFill>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995" y="188410"/>
            <a:ext cx="761894" cy="7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Slika 10"/>
          <p:cNvPicPr>
            <a:picLocks noChangeAspect="1"/>
          </p:cNvPicPr>
          <p:nvPr/>
        </p:nvPicPr>
        <p:blipFill>
          <a:blip r:embed="rId3"/>
          <a:stretch>
            <a:fillRect/>
          </a:stretch>
        </p:blipFill>
        <p:spPr>
          <a:xfrm>
            <a:off x="4139952" y="1268760"/>
            <a:ext cx="4656309" cy="2660748"/>
          </a:xfrm>
          <a:prstGeom prst="rect">
            <a:avLst/>
          </a:prstGeom>
        </p:spPr>
      </p:pic>
      <p:sp>
        <p:nvSpPr>
          <p:cNvPr id="8" name="Pravokotnik 7"/>
          <p:cNvSpPr/>
          <p:nvPr/>
        </p:nvSpPr>
        <p:spPr>
          <a:xfrm>
            <a:off x="211944" y="4005064"/>
            <a:ext cx="7456400" cy="1200329"/>
          </a:xfrm>
          <a:prstGeom prst="rect">
            <a:avLst/>
          </a:prstGeom>
        </p:spPr>
        <p:txBody>
          <a:bodyPr wrap="square">
            <a:spAutoFit/>
          </a:bodyPr>
          <a:lstStyle/>
          <a:p>
            <a:r>
              <a:rPr lang="en-US" sz="2400" dirty="0" smtClean="0">
                <a:solidFill>
                  <a:srgbClr val="00B050"/>
                </a:solidFill>
              </a:rPr>
              <a:t>This species, like other bee-eaters, is a richly </a:t>
            </a:r>
            <a:r>
              <a:rPr lang="en-US" sz="2400" dirty="0" err="1" smtClean="0">
                <a:solidFill>
                  <a:srgbClr val="00B050"/>
                </a:solidFill>
              </a:rPr>
              <a:t>coloured</a:t>
            </a:r>
            <a:r>
              <a:rPr lang="en-US" sz="2400" dirty="0" smtClean="0">
                <a:solidFill>
                  <a:srgbClr val="00B050"/>
                </a:solidFill>
              </a:rPr>
              <a:t>, slender bird. It has brown and yellow upper parts, whilst the wings are green and the beak is black. </a:t>
            </a:r>
            <a:endParaRPr lang="sl-SI" sz="2400" dirty="0">
              <a:solidFill>
                <a:srgbClr val="00B050"/>
              </a:solidFill>
            </a:endParaRPr>
          </a:p>
        </p:txBody>
      </p:sp>
      <p:sp>
        <p:nvSpPr>
          <p:cNvPr id="9" name="Pravokotnik 8"/>
          <p:cNvSpPr/>
          <p:nvPr/>
        </p:nvSpPr>
        <p:spPr>
          <a:xfrm>
            <a:off x="211944" y="5205393"/>
            <a:ext cx="8342998" cy="1569660"/>
          </a:xfrm>
          <a:prstGeom prst="rect">
            <a:avLst/>
          </a:prstGeom>
        </p:spPr>
        <p:txBody>
          <a:bodyPr wrap="square">
            <a:spAutoFit/>
          </a:bodyPr>
          <a:lstStyle/>
          <a:p>
            <a:r>
              <a:rPr lang="en-US" sz="2400" dirty="0" smtClean="0">
                <a:solidFill>
                  <a:srgbClr val="00B050"/>
                </a:solidFill>
              </a:rPr>
              <a:t>They catch insects in flight, in sorties from an open perch. Before eating a bee, the European bee-eater removes the sting by repeatedly hitting the insect on a hard surface. It can </a:t>
            </a:r>
            <a:r>
              <a:rPr lang="en-US" sz="2400" b="1" dirty="0" smtClean="0">
                <a:solidFill>
                  <a:srgbClr val="00B050"/>
                </a:solidFill>
              </a:rPr>
              <a:t>eat around 250 bees a day.</a:t>
            </a:r>
            <a:endParaRPr lang="en-US" sz="2400" b="1" dirty="0">
              <a:solidFill>
                <a:srgbClr val="00B050"/>
              </a:solidFill>
            </a:endParaRPr>
          </a:p>
        </p:txBody>
      </p:sp>
    </p:spTree>
    <p:extLst>
      <p:ext uri="{BB962C8B-B14F-4D97-AF65-F5344CB8AC3E}">
        <p14:creationId xmlns:p14="http://schemas.microsoft.com/office/powerpoint/2010/main" val="4272286676"/>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295544" y="749894"/>
            <a:ext cx="6504090" cy="461665"/>
          </a:xfrm>
          <a:prstGeom prst="rect">
            <a:avLst/>
          </a:prstGeom>
        </p:spPr>
        <p:txBody>
          <a:bodyPr wrap="square">
            <a:spAutoFit/>
          </a:bodyPr>
          <a:lstStyle/>
          <a:p>
            <a:r>
              <a:rPr lang="sl-SI" sz="2400" b="1" dirty="0" smtClean="0">
                <a:solidFill>
                  <a:srgbClr val="FF0000"/>
                </a:solidFill>
              </a:rPr>
              <a:t>White </a:t>
            </a:r>
            <a:r>
              <a:rPr lang="sl-SI" sz="2400" b="1" dirty="0" err="1" smtClean="0">
                <a:solidFill>
                  <a:srgbClr val="FF0000"/>
                </a:solidFill>
              </a:rPr>
              <a:t>stork</a:t>
            </a:r>
            <a:r>
              <a:rPr lang="sl-SI" sz="2400" b="1" dirty="0" smtClean="0">
                <a:solidFill>
                  <a:srgbClr val="FF0000"/>
                </a:solidFill>
              </a:rPr>
              <a:t> </a:t>
            </a:r>
            <a:r>
              <a:rPr lang="sl-SI" sz="2400" dirty="0" smtClean="0">
                <a:solidFill>
                  <a:srgbClr val="FF0000"/>
                </a:solidFill>
              </a:rPr>
              <a:t>(</a:t>
            </a:r>
            <a:r>
              <a:rPr lang="sl-SI" sz="2400" i="1" dirty="0" err="1" smtClean="0">
                <a:solidFill>
                  <a:srgbClr val="FF0000"/>
                </a:solidFill>
              </a:rPr>
              <a:t>Acrocephalus</a:t>
            </a:r>
            <a:r>
              <a:rPr lang="sl-SI" sz="2400" i="1" dirty="0" smtClean="0">
                <a:solidFill>
                  <a:srgbClr val="FF0000"/>
                </a:solidFill>
              </a:rPr>
              <a:t> </a:t>
            </a:r>
            <a:r>
              <a:rPr lang="sl-SI" sz="2400" i="1" dirty="0" err="1" smtClean="0">
                <a:solidFill>
                  <a:srgbClr val="FF0000"/>
                </a:solidFill>
              </a:rPr>
              <a:t>arundinaceus</a:t>
            </a:r>
            <a:r>
              <a:rPr lang="sl-SI" sz="2400" i="1" dirty="0" smtClean="0">
                <a:solidFill>
                  <a:srgbClr val="FF0000"/>
                </a:solidFill>
              </a:rPr>
              <a:t>)</a:t>
            </a:r>
            <a:endParaRPr lang="sl-SI" sz="2400" dirty="0"/>
          </a:p>
        </p:txBody>
      </p:sp>
      <p:sp>
        <p:nvSpPr>
          <p:cNvPr id="5" name="Pravokotnik 4"/>
          <p:cNvSpPr/>
          <p:nvPr/>
        </p:nvSpPr>
        <p:spPr>
          <a:xfrm>
            <a:off x="4319971" y="1772816"/>
            <a:ext cx="4615917" cy="4893647"/>
          </a:xfrm>
          <a:prstGeom prst="rect">
            <a:avLst/>
          </a:prstGeom>
        </p:spPr>
        <p:txBody>
          <a:bodyPr wrap="square">
            <a:spAutoFit/>
          </a:bodyPr>
          <a:lstStyle/>
          <a:p>
            <a:r>
              <a:rPr lang="en-US" sz="2400" dirty="0" smtClean="0">
                <a:solidFill>
                  <a:srgbClr val="00B050"/>
                </a:solidFill>
              </a:rPr>
              <a:t>It flies with its neck stretched forward and with its long legs extended well beyond the end of its short tail. Common food items include insects (primarily beetles, grasshoppers, locusts and crickets), earthworms, reptiles, amphibians, particularly frog species such as the edible frog (</a:t>
            </a:r>
            <a:r>
              <a:rPr lang="en-US" sz="2400" i="1" dirty="0" err="1" smtClean="0">
                <a:solidFill>
                  <a:srgbClr val="00B050"/>
                </a:solidFill>
              </a:rPr>
              <a:t>Pelophylax</a:t>
            </a:r>
            <a:r>
              <a:rPr lang="en-US" sz="2400" i="1" dirty="0" smtClean="0">
                <a:solidFill>
                  <a:srgbClr val="00B050"/>
                </a:solidFill>
              </a:rPr>
              <a:t> kl. </a:t>
            </a:r>
            <a:r>
              <a:rPr lang="en-US" sz="2400" i="1" dirty="0" err="1" smtClean="0">
                <a:solidFill>
                  <a:srgbClr val="00B050"/>
                </a:solidFill>
              </a:rPr>
              <a:t>esculentus</a:t>
            </a:r>
            <a:r>
              <a:rPr lang="en-US" sz="2400" dirty="0" smtClean="0">
                <a:solidFill>
                  <a:srgbClr val="00B050"/>
                </a:solidFill>
              </a:rPr>
              <a:t>) and common frog (</a:t>
            </a:r>
            <a:r>
              <a:rPr lang="en-US" sz="2400" i="1" dirty="0" smtClean="0">
                <a:solidFill>
                  <a:srgbClr val="00B050"/>
                </a:solidFill>
              </a:rPr>
              <a:t>Rana </a:t>
            </a:r>
            <a:r>
              <a:rPr lang="en-US" sz="2400" i="1" dirty="0" err="1" smtClean="0">
                <a:solidFill>
                  <a:srgbClr val="00B050"/>
                </a:solidFill>
              </a:rPr>
              <a:t>temporaria</a:t>
            </a:r>
            <a:r>
              <a:rPr lang="en-US" sz="2400" dirty="0" smtClean="0">
                <a:solidFill>
                  <a:srgbClr val="00B050"/>
                </a:solidFill>
              </a:rPr>
              <a:t>) and small mammals such as voles, moles and shrews.</a:t>
            </a:r>
            <a:endParaRPr lang="en-US" sz="2400" dirty="0">
              <a:solidFill>
                <a:srgbClr val="00B050"/>
              </a:solidFill>
            </a:endParaRPr>
          </a:p>
        </p:txBody>
      </p:sp>
      <p:sp>
        <p:nvSpPr>
          <p:cNvPr id="7" name="Pravokotnik 6"/>
          <p:cNvSpPr/>
          <p:nvPr/>
        </p:nvSpPr>
        <p:spPr>
          <a:xfrm>
            <a:off x="6516216" y="900009"/>
            <a:ext cx="1440160" cy="584775"/>
          </a:xfrm>
          <a:prstGeom prst="rect">
            <a:avLst/>
          </a:prstGeom>
        </p:spPr>
        <p:txBody>
          <a:bodyPr wrap="square">
            <a:spAutoFit/>
          </a:bodyPr>
          <a:lstStyle/>
          <a:p>
            <a:r>
              <a:rPr lang="sl-SI" sz="3200" b="1" dirty="0" smtClean="0">
                <a:solidFill>
                  <a:srgbClr val="002060"/>
                </a:solidFill>
              </a:rPr>
              <a:t>V</a:t>
            </a:r>
            <a:endParaRPr lang="sl-SI" sz="3200" b="1" dirty="0">
              <a:solidFill>
                <a:srgbClr val="002060"/>
              </a:solidFill>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995" y="188410"/>
            <a:ext cx="761894" cy="7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lika 9"/>
          <p:cNvPicPr>
            <a:picLocks noChangeAspect="1"/>
          </p:cNvPicPr>
          <p:nvPr/>
        </p:nvPicPr>
        <p:blipFill>
          <a:blip r:embed="rId3"/>
          <a:stretch>
            <a:fillRect/>
          </a:stretch>
        </p:blipFill>
        <p:spPr>
          <a:xfrm>
            <a:off x="295544" y="1484784"/>
            <a:ext cx="3884534" cy="3504088"/>
          </a:xfrm>
          <a:prstGeom prst="rect">
            <a:avLst/>
          </a:prstGeom>
        </p:spPr>
      </p:pic>
    </p:spTree>
    <p:extLst>
      <p:ext uri="{BB962C8B-B14F-4D97-AF65-F5344CB8AC3E}">
        <p14:creationId xmlns:p14="http://schemas.microsoft.com/office/powerpoint/2010/main" val="2099466232"/>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7504" y="409227"/>
            <a:ext cx="8229600" cy="1143000"/>
          </a:xfrm>
        </p:spPr>
        <p:txBody>
          <a:bodyPr>
            <a:normAutofit/>
          </a:bodyPr>
          <a:lstStyle/>
          <a:p>
            <a:r>
              <a:rPr lang="sl-SI" sz="3600" b="1" dirty="0" smtClean="0">
                <a:solidFill>
                  <a:srgbClr val="002060"/>
                </a:solidFill>
              </a:rPr>
              <a:t>Some </a:t>
            </a:r>
            <a:r>
              <a:rPr lang="sl-SI" sz="3600" b="1" dirty="0" err="1" smtClean="0">
                <a:solidFill>
                  <a:srgbClr val="002060"/>
                </a:solidFill>
              </a:rPr>
              <a:t>bird</a:t>
            </a:r>
            <a:r>
              <a:rPr lang="sl-SI" sz="3600" b="1" dirty="0" smtClean="0">
                <a:solidFill>
                  <a:srgbClr val="002060"/>
                </a:solidFill>
              </a:rPr>
              <a:t> </a:t>
            </a:r>
            <a:r>
              <a:rPr lang="sl-SI" sz="3600" b="1" dirty="0" err="1" smtClean="0">
                <a:solidFill>
                  <a:srgbClr val="002060"/>
                </a:solidFill>
              </a:rPr>
              <a:t>species</a:t>
            </a:r>
            <a:r>
              <a:rPr lang="sl-SI" sz="3600" b="1" dirty="0" smtClean="0">
                <a:solidFill>
                  <a:srgbClr val="002060"/>
                </a:solidFill>
              </a:rPr>
              <a:t> in </a:t>
            </a:r>
            <a:r>
              <a:rPr lang="sl-SI" sz="3600" b="1" dirty="0" err="1" smtClean="0">
                <a:solidFill>
                  <a:srgbClr val="002060"/>
                </a:solidFill>
              </a:rPr>
              <a:t>the</a:t>
            </a:r>
            <a:r>
              <a:rPr lang="sl-SI" sz="3600" b="1" dirty="0" smtClean="0">
                <a:solidFill>
                  <a:srgbClr val="002060"/>
                </a:solidFill>
              </a:rPr>
              <a:t> red list</a:t>
            </a:r>
            <a:endParaRPr lang="sl-SI" sz="3600" b="1" dirty="0">
              <a:solidFill>
                <a:srgbClr val="00206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348880"/>
            <a:ext cx="2779713" cy="417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295544" y="1753848"/>
            <a:ext cx="6504090" cy="461665"/>
          </a:xfrm>
          <a:prstGeom prst="rect">
            <a:avLst/>
          </a:prstGeom>
        </p:spPr>
        <p:txBody>
          <a:bodyPr wrap="square">
            <a:spAutoFit/>
          </a:bodyPr>
          <a:lstStyle/>
          <a:p>
            <a:r>
              <a:rPr lang="sl-SI" sz="2400" b="1" dirty="0" err="1" smtClean="0">
                <a:solidFill>
                  <a:srgbClr val="FF0000"/>
                </a:solidFill>
              </a:rPr>
              <a:t>Great</a:t>
            </a:r>
            <a:r>
              <a:rPr lang="sl-SI" sz="2400" b="1" dirty="0" smtClean="0">
                <a:solidFill>
                  <a:srgbClr val="FF0000"/>
                </a:solidFill>
              </a:rPr>
              <a:t> </a:t>
            </a:r>
            <a:r>
              <a:rPr lang="sl-SI" sz="2400" b="1" dirty="0" err="1" smtClean="0">
                <a:solidFill>
                  <a:srgbClr val="FF0000"/>
                </a:solidFill>
              </a:rPr>
              <a:t>reed</a:t>
            </a:r>
            <a:r>
              <a:rPr lang="sl-SI" sz="2400" b="1" dirty="0" smtClean="0">
                <a:solidFill>
                  <a:srgbClr val="FF0000"/>
                </a:solidFill>
              </a:rPr>
              <a:t> </a:t>
            </a:r>
            <a:r>
              <a:rPr lang="sl-SI" sz="2400" b="1" dirty="0" err="1" smtClean="0">
                <a:solidFill>
                  <a:srgbClr val="FF0000"/>
                </a:solidFill>
              </a:rPr>
              <a:t>warbler</a:t>
            </a:r>
            <a:r>
              <a:rPr lang="sl-SI" sz="2400" b="1" dirty="0" smtClean="0">
                <a:solidFill>
                  <a:srgbClr val="FF0000"/>
                </a:solidFill>
              </a:rPr>
              <a:t> </a:t>
            </a:r>
            <a:r>
              <a:rPr lang="sl-SI" sz="2400" dirty="0" smtClean="0">
                <a:solidFill>
                  <a:srgbClr val="FF0000"/>
                </a:solidFill>
              </a:rPr>
              <a:t>(</a:t>
            </a:r>
            <a:r>
              <a:rPr lang="sl-SI" sz="2400" i="1" dirty="0" err="1" smtClean="0">
                <a:solidFill>
                  <a:srgbClr val="FF0000"/>
                </a:solidFill>
              </a:rPr>
              <a:t>Acrocephalus</a:t>
            </a:r>
            <a:r>
              <a:rPr lang="sl-SI" sz="2400" i="1" dirty="0" smtClean="0">
                <a:solidFill>
                  <a:srgbClr val="FF0000"/>
                </a:solidFill>
              </a:rPr>
              <a:t> </a:t>
            </a:r>
            <a:r>
              <a:rPr lang="sl-SI" sz="2400" i="1" dirty="0" err="1" smtClean="0">
                <a:solidFill>
                  <a:srgbClr val="FF0000"/>
                </a:solidFill>
              </a:rPr>
              <a:t>arundinaceus</a:t>
            </a:r>
            <a:r>
              <a:rPr lang="sl-SI" sz="2400" i="1" dirty="0" smtClean="0">
                <a:solidFill>
                  <a:srgbClr val="FF0000"/>
                </a:solidFill>
              </a:rPr>
              <a:t>)</a:t>
            </a:r>
            <a:endParaRPr lang="sl-SI" sz="2400" dirty="0"/>
          </a:p>
        </p:txBody>
      </p:sp>
      <p:sp>
        <p:nvSpPr>
          <p:cNvPr id="5" name="Pravokotnik 4"/>
          <p:cNvSpPr/>
          <p:nvPr/>
        </p:nvSpPr>
        <p:spPr>
          <a:xfrm>
            <a:off x="539552" y="2564904"/>
            <a:ext cx="5256584" cy="2800767"/>
          </a:xfrm>
          <a:prstGeom prst="rect">
            <a:avLst/>
          </a:prstGeom>
        </p:spPr>
        <p:txBody>
          <a:bodyPr wrap="square">
            <a:spAutoFit/>
          </a:bodyPr>
          <a:lstStyle/>
          <a:p>
            <a:r>
              <a:rPr lang="en-US" sz="2200" dirty="0" smtClean="0">
                <a:solidFill>
                  <a:srgbClr val="00B050"/>
                </a:solidFill>
              </a:rPr>
              <a:t>It measures 16–21 cm in length, 25 to 30 cm in wingspan and weighs 22 to 38 g</a:t>
            </a:r>
            <a:r>
              <a:rPr lang="sl-SI" sz="2200" dirty="0" smtClean="0">
                <a:solidFill>
                  <a:srgbClr val="00B050"/>
                </a:solidFill>
              </a:rPr>
              <a:t>.</a:t>
            </a:r>
            <a:endParaRPr lang="en-US" sz="2200" dirty="0" smtClean="0">
              <a:solidFill>
                <a:srgbClr val="00B050"/>
              </a:solidFill>
            </a:endParaRPr>
          </a:p>
          <a:p>
            <a:r>
              <a:rPr lang="en-US" sz="2200" dirty="0" smtClean="0">
                <a:solidFill>
                  <a:srgbClr val="00B050"/>
                </a:solidFill>
              </a:rPr>
              <a:t>It </a:t>
            </a:r>
            <a:r>
              <a:rPr lang="sl-SI" sz="2200" dirty="0" err="1" smtClean="0">
                <a:solidFill>
                  <a:srgbClr val="00B050"/>
                </a:solidFill>
              </a:rPr>
              <a:t>lives</a:t>
            </a:r>
            <a:r>
              <a:rPr lang="sl-SI" sz="2200" dirty="0" smtClean="0">
                <a:solidFill>
                  <a:srgbClr val="00B050"/>
                </a:solidFill>
              </a:rPr>
              <a:t> in </a:t>
            </a:r>
            <a:r>
              <a:rPr lang="en-US" sz="2200" dirty="0" smtClean="0">
                <a:solidFill>
                  <a:srgbClr val="00B050"/>
                </a:solidFill>
              </a:rPr>
              <a:t>Europe and westernmost temperate Asia. Its population has in recent decades increased around the eastern Baltic Sea.</a:t>
            </a:r>
          </a:p>
          <a:p>
            <a:r>
              <a:rPr lang="sl-SI" sz="2200" dirty="0" smtClean="0">
                <a:solidFill>
                  <a:srgbClr val="00B050"/>
                </a:solidFill>
              </a:rPr>
              <a:t>It</a:t>
            </a:r>
            <a:r>
              <a:rPr lang="en-US" sz="2200" dirty="0" smtClean="0">
                <a:solidFill>
                  <a:srgbClr val="00B050"/>
                </a:solidFill>
              </a:rPr>
              <a:t> </a:t>
            </a:r>
            <a:r>
              <a:rPr lang="sl-SI" sz="2200" dirty="0" err="1" smtClean="0">
                <a:solidFill>
                  <a:srgbClr val="00B050"/>
                </a:solidFill>
              </a:rPr>
              <a:t>eats</a:t>
            </a:r>
            <a:r>
              <a:rPr lang="en-US" sz="2200" dirty="0" smtClean="0">
                <a:solidFill>
                  <a:srgbClr val="00B050"/>
                </a:solidFill>
              </a:rPr>
              <a:t> </a:t>
            </a:r>
            <a:r>
              <a:rPr lang="sl-SI" sz="2200" dirty="0" err="1" smtClean="0">
                <a:solidFill>
                  <a:srgbClr val="00B050"/>
                </a:solidFill>
              </a:rPr>
              <a:t>insect</a:t>
            </a:r>
            <a:r>
              <a:rPr lang="sl-SI" sz="2200" dirty="0" smtClean="0">
                <a:solidFill>
                  <a:srgbClr val="00B050"/>
                </a:solidFill>
              </a:rPr>
              <a:t> </a:t>
            </a:r>
            <a:r>
              <a:rPr lang="sl-SI" sz="2200" dirty="0" err="1" smtClean="0">
                <a:solidFill>
                  <a:srgbClr val="00B050"/>
                </a:solidFill>
              </a:rPr>
              <a:t>larvae</a:t>
            </a:r>
            <a:r>
              <a:rPr lang="sl-SI" sz="2200" dirty="0" smtClean="0">
                <a:solidFill>
                  <a:srgbClr val="00B050"/>
                </a:solidFill>
              </a:rPr>
              <a:t>, </a:t>
            </a:r>
            <a:r>
              <a:rPr lang="en-US" sz="2200" dirty="0" smtClean="0">
                <a:solidFill>
                  <a:srgbClr val="00B050"/>
                </a:solidFill>
              </a:rPr>
              <a:t>dragonflies, damselflies, beetles, spiders, small fish and frogs.</a:t>
            </a:r>
          </a:p>
        </p:txBody>
      </p:sp>
      <p:sp>
        <p:nvSpPr>
          <p:cNvPr id="7" name="Pravokotnik 6"/>
          <p:cNvSpPr/>
          <p:nvPr/>
        </p:nvSpPr>
        <p:spPr>
          <a:xfrm>
            <a:off x="6948264" y="1556792"/>
            <a:ext cx="1440160" cy="584775"/>
          </a:xfrm>
          <a:prstGeom prst="rect">
            <a:avLst/>
          </a:prstGeom>
        </p:spPr>
        <p:txBody>
          <a:bodyPr wrap="square">
            <a:spAutoFit/>
          </a:bodyPr>
          <a:lstStyle/>
          <a:p>
            <a:r>
              <a:rPr lang="sl-SI" sz="3200" b="1" dirty="0" smtClean="0">
                <a:solidFill>
                  <a:srgbClr val="002060"/>
                </a:solidFill>
              </a:rPr>
              <a:t>E2</a:t>
            </a:r>
            <a:endParaRPr lang="sl-SI" sz="3200" b="1" dirty="0">
              <a:solidFill>
                <a:srgbClr val="002060"/>
              </a:solidFill>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995" y="188410"/>
            <a:ext cx="761894" cy="7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297190"/>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solidFill>
                  <a:schemeClr val="tx2"/>
                </a:solidFill>
              </a:rPr>
              <a:t>SOURCES</a:t>
            </a:r>
            <a:endParaRPr lang="sl-SI" dirty="0">
              <a:solidFill>
                <a:schemeClr val="tx2"/>
              </a:solidFill>
            </a:endParaRPr>
          </a:p>
        </p:txBody>
      </p:sp>
      <p:sp>
        <p:nvSpPr>
          <p:cNvPr id="3" name="Ograda vsebine 2"/>
          <p:cNvSpPr>
            <a:spLocks noGrp="1"/>
          </p:cNvSpPr>
          <p:nvPr>
            <p:ph idx="1"/>
          </p:nvPr>
        </p:nvSpPr>
        <p:spPr/>
        <p:txBody>
          <a:bodyPr>
            <a:normAutofit fontScale="85000" lnSpcReduction="20000"/>
          </a:bodyPr>
          <a:lstStyle/>
          <a:p>
            <a:r>
              <a:rPr lang="sl-SI" dirty="0" smtClean="0">
                <a:hlinkClick r:id="rId2"/>
              </a:rPr>
              <a:t>http://www.sos112.si/slo/tdocs/ujma/2006/vrezec.pdf</a:t>
            </a:r>
            <a:endParaRPr lang="sl-SI" dirty="0" smtClean="0"/>
          </a:p>
          <a:p>
            <a:r>
              <a:rPr lang="sl-SI" dirty="0" smtClean="0">
                <a:hlinkClick r:id="rId3"/>
              </a:rPr>
              <a:t>https://www.stat.si/StatWeb/en/news/Index/6910</a:t>
            </a:r>
            <a:endParaRPr lang="sl-SI" dirty="0" smtClean="0"/>
          </a:p>
          <a:p>
            <a:r>
              <a:rPr lang="sl-SI" dirty="0" smtClean="0">
                <a:hlinkClick r:id="rId4"/>
              </a:rPr>
              <a:t>http://fatbirder.com/links_geo/europe/slovenia.html</a:t>
            </a:r>
            <a:endParaRPr lang="sl-SI" dirty="0" smtClean="0"/>
          </a:p>
          <a:p>
            <a:r>
              <a:rPr lang="sl-SI" dirty="0" smtClean="0">
                <a:hlinkClick r:id="rId5"/>
              </a:rPr>
              <a:t>https://govori.se/zanimivosti/selitve-ptic-selivk-katere-so-in-le-kam-gredo/</a:t>
            </a:r>
            <a:endParaRPr lang="sl-SI" dirty="0" smtClean="0"/>
          </a:p>
          <a:p>
            <a:r>
              <a:rPr lang="sl-SI" dirty="0" smtClean="0">
                <a:hlinkClick r:id="rId6"/>
              </a:rPr>
              <a:t>http://ptice.si/naravovarstvo-in-raziskave/nezakonit-lov-ptic/</a:t>
            </a:r>
            <a:endParaRPr lang="sl-SI" dirty="0" smtClean="0"/>
          </a:p>
          <a:p>
            <a:r>
              <a:rPr lang="sl-SI" dirty="0" smtClean="0">
                <a:hlinkClick r:id="rId7"/>
              </a:rPr>
              <a:t>http://www.quark-magazine.com/pdf/quark07/0702CMWetlandsinSloveniaB.pdf</a:t>
            </a:r>
            <a:endParaRPr lang="sl-SI" dirty="0" smtClean="0"/>
          </a:p>
          <a:p>
            <a:r>
              <a:rPr lang="sl-SI" dirty="0" smtClean="0">
                <a:hlinkClick r:id="rId8"/>
              </a:rPr>
              <a:t>http://life.notranjski-park.si/en/project-area/</a:t>
            </a:r>
            <a:endParaRPr lang="sl-SI" dirty="0" smtClean="0"/>
          </a:p>
          <a:p>
            <a:endParaRPr lang="sl-SI" dirty="0" smtClean="0"/>
          </a:p>
          <a:p>
            <a:endParaRPr lang="sl-SI" dirty="0" smtClean="0"/>
          </a:p>
        </p:txBody>
      </p:sp>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9405" y="188640"/>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409866"/>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solidFill>
                  <a:schemeClr val="tx2"/>
                </a:solidFill>
              </a:rPr>
              <a:t>THE END</a:t>
            </a:r>
            <a:endParaRPr lang="sl-SI" b="1" dirty="0">
              <a:solidFill>
                <a:schemeClr val="tx2"/>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379312"/>
            <a:ext cx="5763344" cy="497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128183"/>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764704"/>
            <a:ext cx="6192688" cy="5832648"/>
          </a:xfrm>
        </p:spPr>
        <p:txBody>
          <a:bodyPr>
            <a:normAutofit fontScale="92500" lnSpcReduction="10000"/>
          </a:bodyPr>
          <a:lstStyle/>
          <a:p>
            <a:r>
              <a:rPr lang="en-GB" dirty="0">
                <a:solidFill>
                  <a:schemeClr val="tx2"/>
                </a:solidFill>
              </a:rPr>
              <a:t>In general, there are </a:t>
            </a:r>
            <a:r>
              <a:rPr lang="en-GB" b="1" dirty="0">
                <a:solidFill>
                  <a:schemeClr val="tx2"/>
                </a:solidFill>
              </a:rPr>
              <a:t>four different flyways </a:t>
            </a:r>
            <a:r>
              <a:rPr lang="sl-SI" b="1" dirty="0" smtClean="0">
                <a:solidFill>
                  <a:schemeClr val="tx2"/>
                </a:solidFill>
              </a:rPr>
              <a:t>used </a:t>
            </a:r>
            <a:r>
              <a:rPr lang="sl-SI" b="1" dirty="0" err="1" smtClean="0">
                <a:solidFill>
                  <a:schemeClr val="tx2"/>
                </a:solidFill>
              </a:rPr>
              <a:t>by</a:t>
            </a:r>
            <a:r>
              <a:rPr lang="sl-SI" b="1" dirty="0" smtClean="0">
                <a:solidFill>
                  <a:schemeClr val="tx2"/>
                </a:solidFill>
              </a:rPr>
              <a:t> </a:t>
            </a:r>
            <a:r>
              <a:rPr lang="en-GB" b="1" dirty="0" smtClean="0">
                <a:solidFill>
                  <a:schemeClr val="tx2"/>
                </a:solidFill>
              </a:rPr>
              <a:t>European </a:t>
            </a:r>
            <a:r>
              <a:rPr lang="en-GB" b="1" dirty="0">
                <a:solidFill>
                  <a:schemeClr val="tx2"/>
                </a:solidFill>
              </a:rPr>
              <a:t>migration </a:t>
            </a:r>
            <a:r>
              <a:rPr lang="en-GB" b="1" dirty="0" smtClean="0">
                <a:solidFill>
                  <a:schemeClr val="tx2"/>
                </a:solidFill>
              </a:rPr>
              <a:t>birds</a:t>
            </a:r>
            <a:r>
              <a:rPr lang="sl-SI" b="1" dirty="0" smtClean="0">
                <a:solidFill>
                  <a:schemeClr val="tx2"/>
                </a:solidFill>
              </a:rPr>
              <a:t>.</a:t>
            </a:r>
          </a:p>
          <a:p>
            <a:pPr marL="0" indent="0">
              <a:buNone/>
            </a:pPr>
            <a:endParaRPr lang="sl-SI" sz="1700" dirty="0">
              <a:solidFill>
                <a:schemeClr val="tx2"/>
              </a:solidFill>
            </a:endParaRPr>
          </a:p>
          <a:p>
            <a:r>
              <a:rPr lang="en-GB" dirty="0">
                <a:solidFill>
                  <a:schemeClr val="tx2"/>
                </a:solidFill>
              </a:rPr>
              <a:t>Slovenia has a specific geographic position. It lies </a:t>
            </a:r>
            <a:r>
              <a:rPr lang="en-GB" b="1" dirty="0">
                <a:solidFill>
                  <a:schemeClr val="tx2"/>
                </a:solidFill>
              </a:rPr>
              <a:t>at the crossroads of three migration routes</a:t>
            </a:r>
            <a:r>
              <a:rPr lang="en-GB" dirty="0">
                <a:solidFill>
                  <a:schemeClr val="tx2"/>
                </a:solidFill>
              </a:rPr>
              <a:t>. This can be noticed in </a:t>
            </a:r>
            <a:r>
              <a:rPr lang="en-GB" b="1" dirty="0">
                <a:solidFill>
                  <a:schemeClr val="tx2"/>
                </a:solidFill>
              </a:rPr>
              <a:t>a large number of birds and in </a:t>
            </a:r>
            <a:r>
              <a:rPr lang="en-GB" b="1" dirty="0" smtClean="0">
                <a:solidFill>
                  <a:schemeClr val="tx2"/>
                </a:solidFill>
              </a:rPr>
              <a:t>large </a:t>
            </a:r>
            <a:r>
              <a:rPr lang="en-GB" b="1" dirty="0">
                <a:solidFill>
                  <a:schemeClr val="tx2"/>
                </a:solidFill>
              </a:rPr>
              <a:t>variety of species</a:t>
            </a:r>
            <a:r>
              <a:rPr lang="en-GB" dirty="0" smtClean="0">
                <a:solidFill>
                  <a:schemeClr val="tx2"/>
                </a:solidFill>
              </a:rPr>
              <a:t>.</a:t>
            </a:r>
            <a:endParaRPr lang="sl-SI" dirty="0" smtClean="0">
              <a:solidFill>
                <a:schemeClr val="tx2"/>
              </a:solidFill>
            </a:endParaRPr>
          </a:p>
          <a:p>
            <a:pPr marL="0" indent="0">
              <a:buNone/>
            </a:pPr>
            <a:endParaRPr lang="sl-SI" sz="1700" dirty="0" smtClean="0">
              <a:solidFill>
                <a:schemeClr val="tx2"/>
              </a:solidFill>
            </a:endParaRPr>
          </a:p>
          <a:p>
            <a:r>
              <a:rPr lang="en-GB" dirty="0" smtClean="0">
                <a:solidFill>
                  <a:schemeClr val="tx2"/>
                </a:solidFill>
              </a:rPr>
              <a:t>Birds </a:t>
            </a:r>
            <a:r>
              <a:rPr lang="en-GB" dirty="0">
                <a:solidFill>
                  <a:schemeClr val="tx2"/>
                </a:solidFill>
              </a:rPr>
              <a:t>on their migratory routes tend to fly over the land area. Flying over open water is much more tiring and dangerous.</a:t>
            </a:r>
            <a:endParaRPr lang="sl-SI" dirty="0">
              <a:solidFill>
                <a:schemeClr val="tx2"/>
              </a:solidFill>
            </a:endParaRPr>
          </a:p>
          <a:p>
            <a:endParaRPr lang="sl-SI"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332" y="1340767"/>
            <a:ext cx="23812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33991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764704"/>
            <a:ext cx="8229600" cy="5544616"/>
          </a:xfrm>
        </p:spPr>
        <p:txBody>
          <a:bodyPr>
            <a:normAutofit/>
          </a:bodyPr>
          <a:lstStyle/>
          <a:p>
            <a:r>
              <a:rPr lang="en-GB" dirty="0">
                <a:solidFill>
                  <a:schemeClr val="tx2"/>
                </a:solidFill>
              </a:rPr>
              <a:t>In Slovenia, </a:t>
            </a:r>
            <a:r>
              <a:rPr lang="sl-SI" dirty="0" err="1" smtClean="0">
                <a:solidFill>
                  <a:schemeClr val="tx2"/>
                </a:solidFill>
              </a:rPr>
              <a:t>the</a:t>
            </a:r>
            <a:r>
              <a:rPr lang="sl-SI" dirty="0" smtClean="0">
                <a:solidFill>
                  <a:schemeClr val="tx2"/>
                </a:solidFill>
              </a:rPr>
              <a:t> </a:t>
            </a:r>
            <a:r>
              <a:rPr lang="en-GB" b="1" dirty="0" smtClean="0">
                <a:solidFill>
                  <a:schemeClr val="tx2"/>
                </a:solidFill>
              </a:rPr>
              <a:t>spring </a:t>
            </a:r>
            <a:r>
              <a:rPr lang="en-GB" b="1" dirty="0">
                <a:solidFill>
                  <a:schemeClr val="tx2"/>
                </a:solidFill>
              </a:rPr>
              <a:t>migration </a:t>
            </a:r>
            <a:r>
              <a:rPr lang="en-GB" dirty="0">
                <a:solidFill>
                  <a:schemeClr val="tx2"/>
                </a:solidFill>
              </a:rPr>
              <a:t>takes place between </a:t>
            </a:r>
            <a:r>
              <a:rPr lang="en-GB" b="1" dirty="0">
                <a:solidFill>
                  <a:schemeClr val="tx2"/>
                </a:solidFill>
              </a:rPr>
              <a:t>late March and early </a:t>
            </a:r>
            <a:r>
              <a:rPr lang="sl-SI" b="1" dirty="0" err="1" smtClean="0">
                <a:solidFill>
                  <a:schemeClr val="tx2"/>
                </a:solidFill>
              </a:rPr>
              <a:t>June</a:t>
            </a:r>
            <a:r>
              <a:rPr lang="sl-SI" dirty="0" smtClean="0">
                <a:solidFill>
                  <a:schemeClr val="tx2"/>
                </a:solidFill>
              </a:rPr>
              <a:t>, </a:t>
            </a:r>
            <a:r>
              <a:rPr lang="sl-SI" dirty="0" err="1" smtClean="0">
                <a:solidFill>
                  <a:schemeClr val="tx2"/>
                </a:solidFill>
              </a:rPr>
              <a:t>with</a:t>
            </a:r>
            <a:r>
              <a:rPr lang="sl-SI" dirty="0" smtClean="0">
                <a:solidFill>
                  <a:schemeClr val="tx2"/>
                </a:solidFill>
              </a:rPr>
              <a:t> </a:t>
            </a:r>
            <a:r>
              <a:rPr lang="sl-SI" dirty="0" err="1" smtClean="0">
                <a:solidFill>
                  <a:schemeClr val="tx2"/>
                </a:solidFill>
              </a:rPr>
              <a:t>its</a:t>
            </a:r>
            <a:r>
              <a:rPr lang="sl-SI" dirty="0" smtClean="0">
                <a:solidFill>
                  <a:schemeClr val="tx2"/>
                </a:solidFill>
              </a:rPr>
              <a:t> </a:t>
            </a:r>
            <a:r>
              <a:rPr lang="sl-SI" dirty="0" err="1" smtClean="0">
                <a:solidFill>
                  <a:schemeClr val="tx2"/>
                </a:solidFill>
              </a:rPr>
              <a:t>peak</a:t>
            </a:r>
            <a:r>
              <a:rPr lang="sl-SI" dirty="0" smtClean="0">
                <a:solidFill>
                  <a:schemeClr val="tx2"/>
                </a:solidFill>
              </a:rPr>
              <a:t> at </a:t>
            </a:r>
            <a:r>
              <a:rPr lang="sl-SI" dirty="0" err="1" smtClean="0">
                <a:solidFill>
                  <a:schemeClr val="tx2"/>
                </a:solidFill>
              </a:rPr>
              <a:t>the</a:t>
            </a:r>
            <a:r>
              <a:rPr lang="sl-SI" dirty="0" smtClean="0">
                <a:solidFill>
                  <a:schemeClr val="tx2"/>
                </a:solidFill>
              </a:rPr>
              <a:t> </a:t>
            </a:r>
            <a:r>
              <a:rPr lang="sl-SI" dirty="0" err="1" smtClean="0">
                <a:solidFill>
                  <a:schemeClr val="tx2"/>
                </a:solidFill>
              </a:rPr>
              <a:t>beginning</a:t>
            </a:r>
            <a:r>
              <a:rPr lang="sl-SI" dirty="0" smtClean="0">
                <a:solidFill>
                  <a:schemeClr val="tx2"/>
                </a:solidFill>
              </a:rPr>
              <a:t> </a:t>
            </a:r>
            <a:r>
              <a:rPr lang="sl-SI" dirty="0" err="1" smtClean="0">
                <a:solidFill>
                  <a:schemeClr val="tx2"/>
                </a:solidFill>
              </a:rPr>
              <a:t>of</a:t>
            </a:r>
            <a:r>
              <a:rPr lang="sl-SI" dirty="0" smtClean="0">
                <a:solidFill>
                  <a:schemeClr val="tx2"/>
                </a:solidFill>
              </a:rPr>
              <a:t> April. </a:t>
            </a:r>
          </a:p>
          <a:p>
            <a:endParaRPr lang="sl-SI" sz="1500" dirty="0">
              <a:solidFill>
                <a:schemeClr val="tx2"/>
              </a:solidFill>
            </a:endParaRPr>
          </a:p>
          <a:p>
            <a:r>
              <a:rPr lang="sl-SI" b="1" dirty="0" err="1" smtClean="0">
                <a:solidFill>
                  <a:schemeClr val="tx2"/>
                </a:solidFill>
              </a:rPr>
              <a:t>The</a:t>
            </a:r>
            <a:r>
              <a:rPr lang="sl-SI" b="1" dirty="0" smtClean="0">
                <a:solidFill>
                  <a:schemeClr val="tx2"/>
                </a:solidFill>
              </a:rPr>
              <a:t> a</a:t>
            </a:r>
            <a:r>
              <a:rPr lang="en-GB" b="1" dirty="0" err="1" smtClean="0">
                <a:solidFill>
                  <a:schemeClr val="tx2"/>
                </a:solidFill>
              </a:rPr>
              <a:t>utumn</a:t>
            </a:r>
            <a:r>
              <a:rPr lang="en-GB" dirty="0" smtClean="0">
                <a:solidFill>
                  <a:schemeClr val="tx2"/>
                </a:solidFill>
              </a:rPr>
              <a:t> </a:t>
            </a:r>
            <a:r>
              <a:rPr lang="en-GB" dirty="0">
                <a:solidFill>
                  <a:schemeClr val="tx2"/>
                </a:solidFill>
              </a:rPr>
              <a:t>bird migration is much longer, it lasts four months, from </a:t>
            </a:r>
            <a:r>
              <a:rPr lang="en-GB" b="1" dirty="0">
                <a:solidFill>
                  <a:schemeClr val="tx2"/>
                </a:solidFill>
              </a:rPr>
              <a:t>late August to early November. </a:t>
            </a:r>
            <a:endParaRPr lang="sl-SI" b="1" dirty="0">
              <a:solidFill>
                <a:schemeClr val="tx2"/>
              </a:solidFill>
            </a:endParaRPr>
          </a:p>
          <a:p>
            <a:endParaRPr lang="sl-SI"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4292946"/>
            <a:ext cx="365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28496"/>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704856" cy="597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431" y="132184"/>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466168"/>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764704"/>
            <a:ext cx="8229600" cy="5544616"/>
          </a:xfrm>
        </p:spPr>
        <p:txBody>
          <a:bodyPr>
            <a:normAutofit/>
          </a:bodyPr>
          <a:lstStyle/>
          <a:p>
            <a:r>
              <a:rPr lang="en-GB" dirty="0">
                <a:solidFill>
                  <a:schemeClr val="tx2"/>
                </a:solidFill>
              </a:rPr>
              <a:t>Most migratory birds winter in the Mediterranean. </a:t>
            </a:r>
            <a:endParaRPr lang="sl-SI" dirty="0" smtClean="0">
              <a:solidFill>
                <a:schemeClr val="tx2"/>
              </a:solidFill>
            </a:endParaRPr>
          </a:p>
          <a:p>
            <a:r>
              <a:rPr lang="en-GB" dirty="0" smtClean="0">
                <a:solidFill>
                  <a:schemeClr val="tx2"/>
                </a:solidFill>
              </a:rPr>
              <a:t>Some </a:t>
            </a:r>
            <a:r>
              <a:rPr lang="en-GB" dirty="0">
                <a:solidFill>
                  <a:schemeClr val="tx2"/>
                </a:solidFill>
              </a:rPr>
              <a:t>birds which nest on the vast territories of northern Europe and Russia </a:t>
            </a:r>
            <a:r>
              <a:rPr lang="en-GB" b="1" dirty="0">
                <a:solidFill>
                  <a:schemeClr val="tx2"/>
                </a:solidFill>
              </a:rPr>
              <a:t>are satisfied </a:t>
            </a:r>
            <a:r>
              <a:rPr lang="en-GB" dirty="0">
                <a:solidFill>
                  <a:schemeClr val="tx2"/>
                </a:solidFill>
              </a:rPr>
              <a:t>with </a:t>
            </a:r>
            <a:r>
              <a:rPr lang="en-GB" b="1" dirty="0">
                <a:solidFill>
                  <a:schemeClr val="tx2"/>
                </a:solidFill>
              </a:rPr>
              <a:t>our winter conditions</a:t>
            </a:r>
            <a:r>
              <a:rPr lang="en-GB" dirty="0">
                <a:solidFill>
                  <a:schemeClr val="tx2"/>
                </a:solidFill>
              </a:rPr>
              <a:t>. Among them is the </a:t>
            </a:r>
            <a:r>
              <a:rPr lang="en-GB" b="1" dirty="0">
                <a:solidFill>
                  <a:schemeClr val="tx2"/>
                </a:solidFill>
              </a:rPr>
              <a:t>red backed </a:t>
            </a:r>
            <a:r>
              <a:rPr lang="en-GB" b="1" dirty="0" smtClean="0">
                <a:solidFill>
                  <a:schemeClr val="tx2"/>
                </a:solidFill>
              </a:rPr>
              <a:t>shrike</a:t>
            </a:r>
            <a:r>
              <a:rPr lang="sl-SI" b="1" dirty="0" smtClean="0">
                <a:solidFill>
                  <a:schemeClr val="tx2"/>
                </a:solidFill>
              </a:rPr>
              <a:t> </a:t>
            </a:r>
            <a:r>
              <a:rPr lang="sl-SI" i="1" dirty="0" smtClean="0">
                <a:solidFill>
                  <a:schemeClr val="tx2"/>
                </a:solidFill>
              </a:rPr>
              <a:t>(</a:t>
            </a:r>
            <a:r>
              <a:rPr lang="sl-SI" i="1" dirty="0" err="1">
                <a:solidFill>
                  <a:schemeClr val="tx2"/>
                </a:solidFill>
              </a:rPr>
              <a:t>Lanius</a:t>
            </a:r>
            <a:r>
              <a:rPr lang="sl-SI" i="1" dirty="0">
                <a:solidFill>
                  <a:schemeClr val="tx2"/>
                </a:solidFill>
              </a:rPr>
              <a:t> </a:t>
            </a:r>
            <a:r>
              <a:rPr lang="sl-SI" i="1" dirty="0" err="1" smtClean="0">
                <a:solidFill>
                  <a:schemeClr val="tx2"/>
                </a:solidFill>
              </a:rPr>
              <a:t>collurio</a:t>
            </a:r>
            <a:r>
              <a:rPr lang="sl-SI" i="1" dirty="0" smtClean="0">
                <a:solidFill>
                  <a:schemeClr val="tx2"/>
                </a:solidFill>
              </a:rPr>
              <a:t>)</a:t>
            </a:r>
            <a:r>
              <a:rPr lang="en-GB" i="1" dirty="0" smtClean="0">
                <a:solidFill>
                  <a:schemeClr val="tx2"/>
                </a:solidFill>
              </a:rPr>
              <a:t>. </a:t>
            </a:r>
            <a:endParaRPr lang="sl-SI" i="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Rezultat iskanja slik za red backed shri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293096"/>
            <a:ext cx="3600400" cy="224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131694"/>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611560" y="1232756"/>
            <a:ext cx="8036939" cy="3816424"/>
          </a:xfrm>
        </p:spPr>
        <p:txBody>
          <a:bodyPr>
            <a:normAutofit fontScale="92500" lnSpcReduction="10000"/>
          </a:bodyPr>
          <a:lstStyle/>
          <a:p>
            <a:r>
              <a:rPr lang="en-GB" sz="2800" dirty="0">
                <a:solidFill>
                  <a:schemeClr val="tx2"/>
                </a:solidFill>
              </a:rPr>
              <a:t>Ornithologists spot them through </a:t>
            </a:r>
            <a:r>
              <a:rPr lang="en-GB" sz="2800" b="1" dirty="0">
                <a:solidFill>
                  <a:schemeClr val="tx2"/>
                </a:solidFill>
              </a:rPr>
              <a:t>scheduled hunting </a:t>
            </a:r>
            <a:r>
              <a:rPr lang="en-GB" sz="2800" dirty="0">
                <a:solidFill>
                  <a:schemeClr val="tx2"/>
                </a:solidFill>
              </a:rPr>
              <a:t>and </a:t>
            </a:r>
            <a:r>
              <a:rPr lang="en-GB" sz="2800" b="1" dirty="0">
                <a:solidFill>
                  <a:schemeClr val="tx2"/>
                </a:solidFill>
              </a:rPr>
              <a:t>bird ringing.</a:t>
            </a:r>
            <a:endParaRPr lang="sl-SI" sz="2800" b="1" dirty="0">
              <a:solidFill>
                <a:schemeClr val="tx2"/>
              </a:solidFill>
            </a:endParaRPr>
          </a:p>
          <a:p>
            <a:endParaRPr lang="sl-SI" sz="1300" dirty="0">
              <a:solidFill>
                <a:schemeClr val="tx2"/>
              </a:solidFill>
            </a:endParaRPr>
          </a:p>
          <a:p>
            <a:r>
              <a:rPr lang="en-GB" sz="2800" dirty="0">
                <a:solidFill>
                  <a:schemeClr val="tx2"/>
                </a:solidFill>
              </a:rPr>
              <a:t>In Slovenia, there has been a long tradition in organized hunting and bird ringing. Ornithological observatory was established </a:t>
            </a:r>
            <a:r>
              <a:rPr lang="en-GB" sz="2800" b="1" dirty="0">
                <a:solidFill>
                  <a:schemeClr val="tx2"/>
                </a:solidFill>
              </a:rPr>
              <a:t>in 1920 </a:t>
            </a:r>
            <a:r>
              <a:rPr lang="en-GB" sz="2800" dirty="0">
                <a:solidFill>
                  <a:schemeClr val="tx2"/>
                </a:solidFill>
              </a:rPr>
              <a:t>and among their activities there was also bird ringing. On a national scale these activities are coordinated by the </a:t>
            </a:r>
            <a:r>
              <a:rPr lang="en-GB" sz="2800" b="1" dirty="0">
                <a:solidFill>
                  <a:schemeClr val="tx2"/>
                </a:solidFill>
              </a:rPr>
              <a:t>Slovenian Museum of Natural History</a:t>
            </a:r>
            <a:r>
              <a:rPr lang="en-GB" sz="2800" dirty="0">
                <a:solidFill>
                  <a:schemeClr val="tx2"/>
                </a:solidFill>
              </a:rPr>
              <a:t> with the help of a wide range of </a:t>
            </a:r>
            <a:r>
              <a:rPr lang="en-GB" sz="2800" b="1" dirty="0">
                <a:solidFill>
                  <a:schemeClr val="tx2"/>
                </a:solidFill>
              </a:rPr>
              <a:t>amateur and professional ornithologists.</a:t>
            </a:r>
            <a:endParaRPr lang="sl-SI" sz="2800" b="1" dirty="0">
              <a:solidFill>
                <a:schemeClr val="tx2"/>
              </a:solidFill>
            </a:endParaRPr>
          </a:p>
          <a:p>
            <a:pPr marL="0" indent="0">
              <a:buNone/>
            </a:pPr>
            <a:endParaRPr lang="sl-SI"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Rezultat iskanja slik za red backed shri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Naslov 1"/>
          <p:cNvSpPr>
            <a:spLocks noGrp="1"/>
          </p:cNvSpPr>
          <p:nvPr>
            <p:ph type="title"/>
          </p:nvPr>
        </p:nvSpPr>
        <p:spPr>
          <a:xfrm>
            <a:off x="287087" y="235819"/>
            <a:ext cx="8229600" cy="1143000"/>
          </a:xfrm>
        </p:spPr>
        <p:txBody>
          <a:bodyPr>
            <a:normAutofit/>
          </a:bodyPr>
          <a:lstStyle/>
          <a:p>
            <a:r>
              <a:rPr lang="en-GB" sz="2800" b="1" dirty="0" smtClean="0">
                <a:solidFill>
                  <a:schemeClr val="tx2"/>
                </a:solidFill>
              </a:rPr>
              <a:t>Where </a:t>
            </a:r>
            <a:r>
              <a:rPr lang="en-GB" sz="2800" b="1" dirty="0">
                <a:solidFill>
                  <a:schemeClr val="tx2"/>
                </a:solidFill>
              </a:rPr>
              <a:t>these birds come from and where they </a:t>
            </a:r>
            <a:r>
              <a:rPr lang="en-GB" sz="2800" b="1" dirty="0" smtClean="0">
                <a:solidFill>
                  <a:schemeClr val="tx2"/>
                </a:solidFill>
              </a:rPr>
              <a:t>migrate</a:t>
            </a:r>
            <a:r>
              <a:rPr lang="sl-SI" sz="2800" b="1" dirty="0" smtClean="0">
                <a:solidFill>
                  <a:schemeClr val="tx2"/>
                </a:solidFill>
              </a:rPr>
              <a:t> </a:t>
            </a:r>
            <a:endParaRPr lang="sl-SI" sz="2800" dirty="0">
              <a:solidFill>
                <a:schemeClr val="tx2"/>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794993"/>
            <a:ext cx="2597868" cy="194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887096"/>
            <a:ext cx="3528392" cy="176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419182"/>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624619" y="1444119"/>
            <a:ext cx="8036939" cy="3816424"/>
          </a:xfrm>
        </p:spPr>
        <p:txBody>
          <a:bodyPr>
            <a:normAutofit/>
          </a:bodyPr>
          <a:lstStyle/>
          <a:p>
            <a:r>
              <a:rPr lang="en-GB" sz="2800" dirty="0">
                <a:solidFill>
                  <a:schemeClr val="tx2"/>
                </a:solidFill>
              </a:rPr>
              <a:t>The </a:t>
            </a:r>
            <a:r>
              <a:rPr lang="en-GB" sz="2800" b="1" dirty="0">
                <a:solidFill>
                  <a:schemeClr val="tx2"/>
                </a:solidFill>
              </a:rPr>
              <a:t>Eurasian hoopoe</a:t>
            </a:r>
            <a:r>
              <a:rPr lang="en-GB" sz="2800" dirty="0">
                <a:solidFill>
                  <a:schemeClr val="tx2"/>
                </a:solidFill>
              </a:rPr>
              <a:t>, the red-backed shrike, the </a:t>
            </a:r>
            <a:r>
              <a:rPr lang="en-GB" sz="2800" b="1" dirty="0">
                <a:solidFill>
                  <a:schemeClr val="tx2"/>
                </a:solidFill>
              </a:rPr>
              <a:t>common redstart</a:t>
            </a:r>
            <a:r>
              <a:rPr lang="en-GB" sz="2800" dirty="0">
                <a:solidFill>
                  <a:schemeClr val="tx2"/>
                </a:solidFill>
              </a:rPr>
              <a:t>, </a:t>
            </a:r>
            <a:r>
              <a:rPr lang="en-GB" sz="2800" b="1" dirty="0">
                <a:solidFill>
                  <a:schemeClr val="tx2"/>
                </a:solidFill>
              </a:rPr>
              <a:t>the spotted flycatcher</a:t>
            </a:r>
            <a:r>
              <a:rPr lang="en-GB" sz="2800" dirty="0">
                <a:solidFill>
                  <a:schemeClr val="tx2"/>
                </a:solidFill>
              </a:rPr>
              <a:t>, the swallow, </a:t>
            </a:r>
            <a:r>
              <a:rPr lang="en-GB" sz="2800" b="1" dirty="0">
                <a:solidFill>
                  <a:schemeClr val="tx2"/>
                </a:solidFill>
              </a:rPr>
              <a:t>the stork</a:t>
            </a:r>
            <a:r>
              <a:rPr lang="en-GB" sz="2800" dirty="0">
                <a:solidFill>
                  <a:schemeClr val="tx2"/>
                </a:solidFill>
              </a:rPr>
              <a:t>, the common quail, the common tern, the sea hawk, the night heron, the little ringed plover, the sand martin, the honey buzzard, the tawny pipit, the European </a:t>
            </a:r>
            <a:r>
              <a:rPr lang="en-GB" sz="2800" dirty="0" err="1">
                <a:solidFill>
                  <a:schemeClr val="tx2"/>
                </a:solidFill>
              </a:rPr>
              <a:t>scops</a:t>
            </a:r>
            <a:r>
              <a:rPr lang="en-GB" sz="2800" dirty="0">
                <a:solidFill>
                  <a:schemeClr val="tx2"/>
                </a:solidFill>
              </a:rPr>
              <a:t> owl, the European roller, the whinchat, the common swift, the </a:t>
            </a:r>
            <a:r>
              <a:rPr lang="en-GB" sz="2800" dirty="0" smtClean="0">
                <a:solidFill>
                  <a:schemeClr val="tx2"/>
                </a:solidFill>
              </a:rPr>
              <a:t>nightjar… </a:t>
            </a:r>
            <a:endParaRPr lang="sl-SI" sz="2800" dirty="0">
              <a:solidFill>
                <a:schemeClr val="tx2"/>
              </a:solidFill>
            </a:endParaRPr>
          </a:p>
          <a:p>
            <a:pPr marL="0" indent="0">
              <a:buNone/>
            </a:pPr>
            <a:endParaRPr lang="sl-SI"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16" y="116632"/>
            <a:ext cx="664166" cy="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Rezultat iskanja slik za red backed shri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Naslov 1"/>
          <p:cNvSpPr>
            <a:spLocks noGrp="1"/>
          </p:cNvSpPr>
          <p:nvPr>
            <p:ph type="title"/>
          </p:nvPr>
        </p:nvSpPr>
        <p:spPr>
          <a:xfrm>
            <a:off x="611560" y="461975"/>
            <a:ext cx="8229600" cy="806785"/>
          </a:xfrm>
        </p:spPr>
        <p:txBody>
          <a:bodyPr>
            <a:normAutofit fontScale="90000"/>
          </a:bodyPr>
          <a:lstStyle/>
          <a:p>
            <a:pPr algn="l"/>
            <a:r>
              <a:rPr lang="sl-SI" sz="3600" b="1" dirty="0" smtClean="0">
                <a:solidFill>
                  <a:schemeClr val="tx2"/>
                </a:solidFill>
              </a:rPr>
              <a:t/>
            </a:r>
            <a:br>
              <a:rPr lang="sl-SI" sz="3600" b="1" dirty="0" smtClean="0">
                <a:solidFill>
                  <a:schemeClr val="tx2"/>
                </a:solidFill>
              </a:rPr>
            </a:br>
            <a:r>
              <a:rPr lang="en-GB" sz="3200" b="1" dirty="0">
                <a:solidFill>
                  <a:schemeClr val="tx2"/>
                </a:solidFill>
              </a:rPr>
              <a:t>Some migratory </a:t>
            </a:r>
            <a:r>
              <a:rPr lang="en-GB" sz="3200" b="1" dirty="0" smtClean="0">
                <a:solidFill>
                  <a:schemeClr val="tx2"/>
                </a:solidFill>
              </a:rPr>
              <a:t>birds</a:t>
            </a:r>
            <a:r>
              <a:rPr lang="sl-SI" sz="3200" b="1" dirty="0" smtClean="0">
                <a:solidFill>
                  <a:schemeClr val="tx2"/>
                </a:solidFill>
              </a:rPr>
              <a:t> are</a:t>
            </a:r>
            <a:r>
              <a:rPr lang="en-GB" sz="3200" b="1" dirty="0" smtClean="0">
                <a:solidFill>
                  <a:schemeClr val="tx2"/>
                </a:solidFill>
              </a:rPr>
              <a:t>: </a:t>
            </a:r>
            <a:r>
              <a:rPr lang="en-US" b="1" dirty="0">
                <a:solidFill>
                  <a:schemeClr val="tx2"/>
                </a:solidFill>
              </a:rPr>
              <a:t/>
            </a:r>
            <a:br>
              <a:rPr lang="en-US" b="1" dirty="0">
                <a:solidFill>
                  <a:schemeClr val="tx2"/>
                </a:solidFill>
              </a:rPr>
            </a:br>
            <a:endParaRPr lang="sl-SI" dirty="0">
              <a:solidFill>
                <a:schemeClr val="tx2"/>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5251939"/>
            <a:ext cx="1860079" cy="127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Rezultat iskanja slik za common redst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5147907"/>
            <a:ext cx="2216024" cy="147642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1744" y="5256262"/>
            <a:ext cx="1811442" cy="126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5189785"/>
            <a:ext cx="2374648" cy="133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246953"/>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en-GB" sz="3600" b="1" dirty="0">
                <a:solidFill>
                  <a:schemeClr val="tx2"/>
                </a:solidFill>
              </a:rPr>
              <a:t>Illegal bird hunting </a:t>
            </a:r>
            <a:r>
              <a:rPr lang="sl-SI" dirty="0"/>
              <a:t/>
            </a:r>
            <a:br>
              <a:rPr lang="sl-SI" dirty="0"/>
            </a:br>
            <a:endParaRPr lang="sl-SI" dirty="0"/>
          </a:p>
        </p:txBody>
      </p:sp>
      <p:sp>
        <p:nvSpPr>
          <p:cNvPr id="3" name="Ograda vsebine 2"/>
          <p:cNvSpPr>
            <a:spLocks noGrp="1"/>
          </p:cNvSpPr>
          <p:nvPr>
            <p:ph idx="1"/>
          </p:nvPr>
        </p:nvSpPr>
        <p:spPr>
          <a:xfrm>
            <a:off x="395536" y="1124744"/>
            <a:ext cx="8424936" cy="4525963"/>
          </a:xfrm>
        </p:spPr>
        <p:txBody>
          <a:bodyPr/>
          <a:lstStyle/>
          <a:p>
            <a:r>
              <a:rPr lang="en-GB" sz="2800" dirty="0">
                <a:solidFill>
                  <a:schemeClr val="tx2"/>
                </a:solidFill>
              </a:rPr>
              <a:t>Unfortunately the journey of many migratory birds ends in </a:t>
            </a:r>
            <a:r>
              <a:rPr lang="en-GB" sz="2800" b="1" dirty="0">
                <a:solidFill>
                  <a:schemeClr val="tx2"/>
                </a:solidFill>
              </a:rPr>
              <a:t>nets, sticky traps and finally, they end up as food on tables or ornaments on walls</a:t>
            </a:r>
            <a:r>
              <a:rPr lang="en-GB" sz="2800" dirty="0">
                <a:solidFill>
                  <a:schemeClr val="tx2"/>
                </a:solidFill>
              </a:rPr>
              <a:t>. </a:t>
            </a:r>
            <a:r>
              <a:rPr lang="en-GB" sz="2800" dirty="0" smtClean="0">
                <a:solidFill>
                  <a:schemeClr val="tx2"/>
                </a:solidFill>
              </a:rPr>
              <a:t>Slovenia </a:t>
            </a:r>
            <a:r>
              <a:rPr lang="sl-SI" sz="2800" dirty="0" err="1" smtClean="0">
                <a:solidFill>
                  <a:schemeClr val="tx2"/>
                </a:solidFill>
              </a:rPr>
              <a:t>has</a:t>
            </a:r>
            <a:r>
              <a:rPr lang="sl-SI" sz="2800" dirty="0" smtClean="0">
                <a:solidFill>
                  <a:schemeClr val="tx2"/>
                </a:solidFill>
              </a:rPr>
              <a:t> </a:t>
            </a:r>
            <a:r>
              <a:rPr lang="sl-SI" sz="2800" dirty="0" err="1" smtClean="0">
                <a:solidFill>
                  <a:schemeClr val="tx2"/>
                </a:solidFill>
              </a:rPr>
              <a:t>long</a:t>
            </a:r>
            <a:r>
              <a:rPr lang="sl-SI" sz="2800" dirty="0" smtClean="0">
                <a:solidFill>
                  <a:schemeClr val="tx2"/>
                </a:solidFill>
              </a:rPr>
              <a:t> </a:t>
            </a:r>
            <a:r>
              <a:rPr lang="sl-SI" sz="2800" dirty="0" err="1" smtClean="0">
                <a:solidFill>
                  <a:schemeClr val="tx2"/>
                </a:solidFill>
              </a:rPr>
              <a:t>been</a:t>
            </a:r>
            <a:r>
              <a:rPr lang="sl-SI" sz="2800" dirty="0" smtClean="0">
                <a:solidFill>
                  <a:schemeClr val="tx2"/>
                </a:solidFill>
              </a:rPr>
              <a:t> </a:t>
            </a:r>
            <a:r>
              <a:rPr lang="sl-SI" sz="2800" dirty="0" err="1" smtClean="0">
                <a:solidFill>
                  <a:schemeClr val="tx2"/>
                </a:solidFill>
              </a:rPr>
              <a:t>an</a:t>
            </a:r>
            <a:r>
              <a:rPr lang="sl-SI" sz="2800" dirty="0" smtClean="0">
                <a:solidFill>
                  <a:schemeClr val="tx2"/>
                </a:solidFill>
              </a:rPr>
              <a:t> </a:t>
            </a:r>
            <a:r>
              <a:rPr lang="sl-SI" sz="2800" dirty="0" err="1" smtClean="0">
                <a:solidFill>
                  <a:schemeClr val="tx2"/>
                </a:solidFill>
              </a:rPr>
              <a:t>oasis</a:t>
            </a:r>
            <a:r>
              <a:rPr lang="en-GB" sz="2800" dirty="0" smtClean="0">
                <a:solidFill>
                  <a:schemeClr val="tx2"/>
                </a:solidFill>
              </a:rPr>
              <a:t> </a:t>
            </a:r>
            <a:r>
              <a:rPr lang="en-GB" sz="2800" dirty="0">
                <a:solidFill>
                  <a:schemeClr val="tx2"/>
                </a:solidFill>
              </a:rPr>
              <a:t>where migratory birds </a:t>
            </a:r>
            <a:r>
              <a:rPr lang="sl-SI" sz="2800" dirty="0" err="1" smtClean="0">
                <a:solidFill>
                  <a:schemeClr val="tx2"/>
                </a:solidFill>
              </a:rPr>
              <a:t>have</a:t>
            </a:r>
            <a:r>
              <a:rPr lang="sl-SI" sz="2800" dirty="0" smtClean="0">
                <a:solidFill>
                  <a:schemeClr val="tx2"/>
                </a:solidFill>
              </a:rPr>
              <a:t> </a:t>
            </a:r>
            <a:r>
              <a:rPr lang="sl-SI" sz="2800" dirty="0" err="1" smtClean="0">
                <a:solidFill>
                  <a:schemeClr val="tx2"/>
                </a:solidFill>
              </a:rPr>
              <a:t>been</a:t>
            </a:r>
            <a:r>
              <a:rPr lang="en-GB" sz="2800" dirty="0" smtClean="0">
                <a:solidFill>
                  <a:schemeClr val="tx2"/>
                </a:solidFill>
              </a:rPr>
              <a:t> </a:t>
            </a:r>
            <a:r>
              <a:rPr lang="en-GB" sz="2800" dirty="0">
                <a:solidFill>
                  <a:schemeClr val="tx2"/>
                </a:solidFill>
              </a:rPr>
              <a:t>safe from illegal killing, especially compared to neighbouring Italy or the Balkan states.</a:t>
            </a:r>
            <a:endParaRPr lang="sl-SI" sz="2800" dirty="0">
              <a:solidFill>
                <a:schemeClr val="tx2"/>
              </a:solidFill>
            </a:endParaRPr>
          </a:p>
          <a:p>
            <a:endParaRPr lang="sl-SI"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933056"/>
            <a:ext cx="4992786" cy="279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08" y="260648"/>
            <a:ext cx="6651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752710"/>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1306</Words>
  <Application>Microsoft Office PowerPoint</Application>
  <PresentationFormat>Diaprojekcija na zaslonu (4:3)</PresentationFormat>
  <Paragraphs>82</Paragraphs>
  <Slides>24</Slides>
  <Notes>0</Notes>
  <HiddenSlides>0</HiddenSlides>
  <MMClips>0</MMClips>
  <ScaleCrop>false</ScaleCrop>
  <HeadingPairs>
    <vt:vector size="4" baseType="variant">
      <vt:variant>
        <vt:lpstr>Tema</vt:lpstr>
      </vt:variant>
      <vt:variant>
        <vt:i4>1</vt:i4>
      </vt:variant>
      <vt:variant>
        <vt:lpstr>Naslovi diapozitivov</vt:lpstr>
      </vt:variant>
      <vt:variant>
        <vt:i4>24</vt:i4>
      </vt:variant>
    </vt:vector>
  </HeadingPairs>
  <TitlesOfParts>
    <vt:vector size="25" baseType="lpstr">
      <vt:lpstr>Officeova tema</vt:lpstr>
      <vt:lpstr>MIGRATORY BIRDS IN SLOVENIA</vt:lpstr>
      <vt:lpstr>PowerPointova predstavitev</vt:lpstr>
      <vt:lpstr>PowerPointova predstavitev</vt:lpstr>
      <vt:lpstr>PowerPointova predstavitev</vt:lpstr>
      <vt:lpstr>PowerPointova predstavitev</vt:lpstr>
      <vt:lpstr>PowerPointova predstavitev</vt:lpstr>
      <vt:lpstr>Where these birds come from and where they migrate </vt:lpstr>
      <vt:lpstr> Some migratory birds are:  </vt:lpstr>
      <vt:lpstr>Illegal bird hunting  </vt:lpstr>
      <vt:lpstr> </vt:lpstr>
      <vt:lpstr> </vt:lpstr>
      <vt:lpstr>Wetlands conservation</vt:lpstr>
      <vt:lpstr>Sečovlje Salina Nature Park</vt:lpstr>
      <vt:lpstr>Škocjan Inlet Nature Reserve</vt:lpstr>
      <vt:lpstr> Incredible flock of 5 million bramblings  (Fringilla montifringilla) wows Slovenia </vt:lpstr>
      <vt:lpstr>THE RED LIST OF BIRD SPECIES  IN SLOVENIA</vt:lpstr>
      <vt:lpstr>PowerPointova predstavitev</vt:lpstr>
      <vt:lpstr>Conservation of the birds which are in the red list</vt:lpstr>
      <vt:lpstr>PowerPointova predstavitev</vt:lpstr>
      <vt:lpstr>PowerPointova predstavitev</vt:lpstr>
      <vt:lpstr>PowerPointova predstavitev</vt:lpstr>
      <vt:lpstr>Some bird species in the red list</vt:lpstr>
      <vt:lpstr>SOURCES</vt:lpstr>
      <vt:lpstr>THE END</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Erasmus1</dc:creator>
  <cp:lastModifiedBy>Nely</cp:lastModifiedBy>
  <cp:revision>61</cp:revision>
  <dcterms:created xsi:type="dcterms:W3CDTF">2019-01-31T22:29:32Z</dcterms:created>
  <dcterms:modified xsi:type="dcterms:W3CDTF">2019-02-02T05:11:22Z</dcterms:modified>
</cp:coreProperties>
</file>