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B8A21AD0-407A-4E31-801E-31CFF1D1DEC0}" type="datetimeFigureOut">
              <a:rPr lang="en-US" smtClean="0"/>
              <a:pPr/>
              <a:t>3/20/2016</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D7E8B07-8396-44A7-AEF8-084F2F99AC8D}"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A21AD0-407A-4E31-801E-31CFF1D1DEC0}" type="datetimeFigureOut">
              <a:rPr lang="en-US" smtClean="0"/>
              <a:pPr/>
              <a:t>3/20/2016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7E8B07-8396-44A7-AEF8-084F2F99AC8D}" type="slidenum">
              <a:rPr lang="en-US" smtClean="0"/>
              <a:pPr/>
              <a:t>‹#›</a:t>
            </a:fld>
            <a:endParaRPr lang="en-US"/>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A21AD0-407A-4E31-801E-31CFF1D1DEC0}" type="datetimeFigureOut">
              <a:rPr lang="en-US" smtClean="0"/>
              <a:pPr/>
              <a:t>3/20/2016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7E8B07-8396-44A7-AEF8-084F2F99AC8D}" type="slidenum">
              <a:rPr lang="en-US" smtClean="0"/>
              <a:pPr/>
              <a:t>‹#›</a:t>
            </a:fld>
            <a:endParaRPr lang="en-US"/>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A21AD0-407A-4E31-801E-31CFF1D1DEC0}" type="datetimeFigureOut">
              <a:rPr lang="en-US" smtClean="0"/>
              <a:pPr/>
              <a:t>3/20/2016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7E8B07-8396-44A7-AEF8-084F2F99AC8D}" type="slidenum">
              <a:rPr lang="en-US" smtClean="0"/>
              <a:pPr/>
              <a:t>‹#›</a:t>
            </a:fld>
            <a:endParaRPr lang="en-US"/>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8A21AD0-407A-4E31-801E-31CFF1D1DEC0}" type="datetimeFigureOut">
              <a:rPr lang="en-US" smtClean="0"/>
              <a:pPr/>
              <a:t>3/20/2016</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D7E8B07-8396-44A7-AEF8-084F2F99AC8D}"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A21AD0-407A-4E31-801E-31CFF1D1DEC0}" type="datetimeFigureOut">
              <a:rPr lang="en-US" smtClean="0"/>
              <a:pPr/>
              <a:t>3/20/2016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1D7E8B07-8396-44A7-AEF8-084F2F99AC8D}"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A21AD0-407A-4E31-801E-31CFF1D1DEC0}" type="datetimeFigureOut">
              <a:rPr lang="en-US" smtClean="0"/>
              <a:pPr/>
              <a:t>3/20/2016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1D7E8B07-8396-44A7-AEF8-084F2F99AC8D}" type="slidenum">
              <a:rPr lang="en-US" smtClean="0"/>
              <a:pPr/>
              <a:t>‹#›</a:t>
            </a:fld>
            <a:endParaRPr lang="en-US"/>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8A21AD0-407A-4E31-801E-31CFF1D1DEC0}" type="datetimeFigureOut">
              <a:rPr lang="en-US" smtClean="0"/>
              <a:pPr/>
              <a:t>3/20/2016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7E8B07-8396-44A7-AEF8-084F2F99AC8D}"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8A21AD0-407A-4E31-801E-31CFF1D1DEC0}" type="datetimeFigureOut">
              <a:rPr lang="en-US" smtClean="0"/>
              <a:pPr/>
              <a:t>3/20/2016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7E8B07-8396-44A7-AEF8-084F2F99AC8D}" type="slidenum">
              <a:rPr lang="en-US" smtClean="0"/>
              <a:pPr/>
              <a:t>‹#›</a:t>
            </a:fld>
            <a:endParaRPr lang="en-US"/>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8A21AD0-407A-4E31-801E-31CFF1D1DEC0}" type="datetimeFigureOut">
              <a:rPr lang="en-US" smtClean="0"/>
              <a:pPr/>
              <a:t>3/20/2016</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D7E8B07-8396-44A7-AEF8-084F2F99AC8D}"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B8A21AD0-407A-4E31-801E-31CFF1D1DEC0}" type="datetimeFigureOut">
              <a:rPr lang="en-US" smtClean="0"/>
              <a:pPr/>
              <a:t>3/20/2016</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D7E8B07-8396-44A7-AEF8-084F2F99AC8D}"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8A21AD0-407A-4E31-801E-31CFF1D1DEC0}" type="datetimeFigureOut">
              <a:rPr lang="en-US" smtClean="0"/>
              <a:pPr/>
              <a:t>3/20/2016</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D7E8B07-8396-44A7-AEF8-084F2F99AC8D}"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ll/>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762000"/>
            <a:ext cx="4876800" cy="936625"/>
          </a:xfrm>
        </p:spPr>
        <p:txBody>
          <a:bodyPr>
            <a:noAutofit/>
          </a:bodyPr>
          <a:lstStyle/>
          <a:p>
            <a:r>
              <a:rPr lang="en-US" sz="6000" b="1" i="1" dirty="0" smtClean="0">
                <a:solidFill>
                  <a:sysClr val="windowText" lastClr="000000"/>
                </a:solidFill>
                <a:effectLst/>
                <a:latin typeface="Comic Sans MS" pitchFamily="66" charset="0"/>
              </a:rPr>
              <a:t>Oradea city </a:t>
            </a:r>
            <a:endParaRPr lang="en-US" sz="6000" b="1" i="1" dirty="0">
              <a:solidFill>
                <a:sysClr val="windowText" lastClr="000000"/>
              </a:solidFill>
              <a:effectLst/>
              <a:latin typeface="Comic Sans MS" pitchFamily="66" charset="0"/>
            </a:endParaRPr>
          </a:p>
        </p:txBody>
      </p:sp>
      <p:pic>
        <p:nvPicPr>
          <p:cNvPr id="35842" name="Picture 2" descr="https://farm6.staticflickr.com/5534/10797019955_520a3eccb8_b.jpg"/>
          <p:cNvPicPr>
            <a:picLocks noChangeAspect="1" noChangeArrowheads="1"/>
          </p:cNvPicPr>
          <p:nvPr/>
        </p:nvPicPr>
        <p:blipFill>
          <a:blip r:embed="rId2"/>
          <a:srcRect/>
          <a:stretch>
            <a:fillRect/>
          </a:stretch>
        </p:blipFill>
        <p:spPr bwMode="auto">
          <a:xfrm>
            <a:off x="838200" y="2819400"/>
            <a:ext cx="7543800" cy="3602459"/>
          </a:xfrm>
          <a:prstGeom prst="rect">
            <a:avLst/>
          </a:prstGeom>
          <a:ln w="88900" cap="sq" cmpd="thickThin">
            <a:solidFill>
              <a:srgbClr val="000000"/>
            </a:solidFill>
            <a:prstDash val="solid"/>
            <a:miter lim="800000"/>
          </a:ln>
          <a:effectLst>
            <a:innerShdw blurRad="76200">
              <a:srgbClr val="000000"/>
            </a:innerShdw>
          </a:effectLst>
        </p:spPr>
      </p:pic>
      <p:sp>
        <p:nvSpPr>
          <p:cNvPr id="3" name="TextBox 2"/>
          <p:cNvSpPr txBox="1"/>
          <p:nvPr/>
        </p:nvSpPr>
        <p:spPr>
          <a:xfrm>
            <a:off x="5257800" y="1600200"/>
            <a:ext cx="3276600" cy="646331"/>
          </a:xfrm>
          <a:prstGeom prst="rect">
            <a:avLst/>
          </a:prstGeom>
          <a:noFill/>
        </p:spPr>
        <p:txBody>
          <a:bodyPr wrap="square" rtlCol="0">
            <a:spAutoFit/>
          </a:bodyPr>
          <a:lstStyle/>
          <a:p>
            <a:r>
              <a:rPr lang="en-US" dirty="0"/>
              <a:t>p</a:t>
            </a:r>
            <a:r>
              <a:rPr lang="en-US" smtClean="0"/>
              <a:t>resentation </a:t>
            </a:r>
            <a:r>
              <a:rPr lang="en-US" dirty="0" smtClean="0"/>
              <a:t>made by           </a:t>
            </a:r>
          </a:p>
          <a:p>
            <a:r>
              <a:rPr lang="en-US" dirty="0"/>
              <a:t> </a:t>
            </a:r>
            <a:r>
              <a:rPr lang="en-US" dirty="0" smtClean="0"/>
              <a:t>         </a:t>
            </a:r>
            <a:r>
              <a:rPr lang="en-US" dirty="0" err="1" smtClean="0"/>
              <a:t>Denisa</a:t>
            </a:r>
            <a:r>
              <a:rPr lang="en-US" dirty="0" smtClean="0"/>
              <a:t> T</a:t>
            </a:r>
            <a:r>
              <a:rPr lang="hu-HU" dirty="0" smtClean="0">
                <a:latin typeface="Times New Roman"/>
                <a:cs typeface="Times New Roman"/>
              </a:rPr>
              <a:t>ő</a:t>
            </a:r>
            <a:r>
              <a:rPr lang="en-US" dirty="0" smtClean="0">
                <a:latin typeface="Times New Roman"/>
                <a:cs typeface="Times New Roman"/>
              </a:rPr>
              <a:t>r</a:t>
            </a:r>
            <a:r>
              <a:rPr lang="hu-HU" dirty="0" smtClean="0">
                <a:latin typeface="Times New Roman"/>
                <a:cs typeface="Times New Roman"/>
              </a:rPr>
              <a:t>ő</a:t>
            </a:r>
            <a:r>
              <a:rPr lang="en-US" dirty="0" smtClean="0">
                <a:latin typeface="Times New Roman"/>
                <a:cs typeface="Times New Roman"/>
              </a:rPr>
              <a:t>k - Romania</a:t>
            </a:r>
            <a:endParaRPr lang="en-US" dirty="0"/>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6280"/>
          </a:xfrm>
        </p:spPr>
        <p:txBody>
          <a:bodyPr/>
          <a:lstStyle/>
          <a:p>
            <a:r>
              <a:rPr lang="en-US" dirty="0" smtClean="0"/>
              <a:t>Oradea is situated in the north-west of Romania, at about 10 kilometers  from the western Romanian border with Hungary.</a:t>
            </a:r>
          </a:p>
          <a:p>
            <a:r>
              <a:rPr lang="en-US" dirty="0" smtClean="0"/>
              <a:t> Oradea’s population is about 225.000 citizens.</a:t>
            </a:r>
          </a:p>
          <a:p>
            <a:r>
              <a:rPr lang="en-US" dirty="0" smtClean="0"/>
              <a:t>The city is crossed by the "Cri</a:t>
            </a:r>
            <a:r>
              <a:rPr lang="ro-RO" dirty="0"/>
              <a:t>ș</a:t>
            </a:r>
            <a:r>
              <a:rPr lang="en-US" dirty="0" err="1" smtClean="0"/>
              <a:t>ul</a:t>
            </a:r>
            <a:r>
              <a:rPr lang="en-US" dirty="0" smtClean="0"/>
              <a:t> </a:t>
            </a:r>
            <a:r>
              <a:rPr lang="en-US" dirty="0" err="1" smtClean="0"/>
              <a:t>Repede</a:t>
            </a:r>
            <a:r>
              <a:rPr lang="en-US" dirty="0" smtClean="0"/>
              <a:t>" river.</a:t>
            </a:r>
          </a:p>
          <a:p>
            <a:endParaRPr lang="en-US" dirty="0" smtClean="0"/>
          </a:p>
          <a:p>
            <a:endParaRPr lang="en-US" dirty="0"/>
          </a:p>
        </p:txBody>
      </p:sp>
      <p:sp>
        <p:nvSpPr>
          <p:cNvPr id="4" name="TextBox 3"/>
          <p:cNvSpPr txBox="1"/>
          <p:nvPr/>
        </p:nvSpPr>
        <p:spPr>
          <a:xfrm>
            <a:off x="685800" y="685800"/>
            <a:ext cx="6477000" cy="584775"/>
          </a:xfrm>
          <a:prstGeom prst="rect">
            <a:avLst/>
          </a:prstGeom>
          <a:noFill/>
        </p:spPr>
        <p:txBody>
          <a:bodyPr wrap="square" rtlCol="0">
            <a:spAutoFit/>
          </a:bodyPr>
          <a:lstStyle/>
          <a:p>
            <a:r>
              <a:rPr lang="en-US" sz="3200" u="sng" dirty="0" smtClean="0"/>
              <a:t>About Oradea: </a:t>
            </a:r>
            <a:endParaRPr lang="en-US" sz="3200" u="sng" dirty="0"/>
          </a:p>
        </p:txBody>
      </p:sp>
    </p:spTree>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710736"/>
          </a:xfrm>
        </p:spPr>
        <p:txBody>
          <a:bodyPr>
            <a:noAutofit/>
          </a:bodyPr>
          <a:lstStyle/>
          <a:p>
            <a:pPr algn="l"/>
            <a:r>
              <a:rPr lang="en-US" sz="3200" dirty="0" smtClean="0"/>
              <a:t>There are lots of beautiful sights in Oradea : </a:t>
            </a:r>
            <a:endParaRPr lang="en-US" sz="3200" dirty="0"/>
          </a:p>
        </p:txBody>
      </p:sp>
      <p:sp>
        <p:nvSpPr>
          <p:cNvPr id="3" name="Content Placeholder 2"/>
          <p:cNvSpPr>
            <a:spLocks noGrp="1"/>
          </p:cNvSpPr>
          <p:nvPr>
            <p:ph idx="1"/>
          </p:nvPr>
        </p:nvSpPr>
        <p:spPr/>
        <p:txBody>
          <a:bodyPr/>
          <a:lstStyle/>
          <a:p>
            <a:r>
              <a:rPr lang="en-US" dirty="0" smtClean="0"/>
              <a:t>The Fortress of Oradea </a:t>
            </a:r>
          </a:p>
          <a:p>
            <a:r>
              <a:rPr lang="en-US" dirty="0" smtClean="0"/>
              <a:t>The Baroque Palace, formerly hosting the „</a:t>
            </a:r>
            <a:r>
              <a:rPr lang="ro-RO" dirty="0" smtClean="0"/>
              <a:t>Ț</a:t>
            </a:r>
            <a:r>
              <a:rPr lang="ro-RO" dirty="0"/>
              <a:t>ă</a:t>
            </a:r>
            <a:r>
              <a:rPr lang="en-US" dirty="0" err="1" smtClean="0"/>
              <a:t>rii</a:t>
            </a:r>
            <a:r>
              <a:rPr lang="en-US" dirty="0" smtClean="0"/>
              <a:t> Cri</a:t>
            </a:r>
            <a:r>
              <a:rPr lang="ro-RO" dirty="0" smtClean="0"/>
              <a:t>ș</a:t>
            </a:r>
            <a:r>
              <a:rPr lang="en-US" dirty="0" err="1" smtClean="0"/>
              <a:t>urilor</a:t>
            </a:r>
            <a:r>
              <a:rPr lang="en-US" dirty="0" smtClean="0"/>
              <a:t>" Museum</a:t>
            </a:r>
          </a:p>
          <a:p>
            <a:r>
              <a:rPr lang="en-US" dirty="0" smtClean="0"/>
              <a:t>The Church with Moon</a:t>
            </a:r>
          </a:p>
          <a:p>
            <a:r>
              <a:rPr lang="en-US" dirty="0" smtClean="0"/>
              <a:t>The Roman-Catholic Cathedral</a:t>
            </a:r>
          </a:p>
          <a:p>
            <a:r>
              <a:rPr lang="en-US" dirty="0" smtClean="0"/>
              <a:t>The „</a:t>
            </a:r>
            <a:r>
              <a:rPr lang="ro-RO" dirty="0" smtClean="0"/>
              <a:t>Black Eagle</a:t>
            </a:r>
            <a:r>
              <a:rPr lang="en-US" dirty="0" smtClean="0"/>
              <a:t>" Pa</a:t>
            </a:r>
            <a:r>
              <a:rPr lang="ro-RO" dirty="0" smtClean="0"/>
              <a:t>lace</a:t>
            </a:r>
            <a:endParaRPr lang="en-US" dirty="0" smtClean="0"/>
          </a:p>
          <a:p>
            <a:r>
              <a:rPr lang="en-US" dirty="0" smtClean="0"/>
              <a:t>The Central Library</a:t>
            </a:r>
          </a:p>
          <a:p>
            <a:r>
              <a:rPr lang="en-US" dirty="0" smtClean="0"/>
              <a:t>The Theatre</a:t>
            </a:r>
            <a:endParaRPr lang="en-US" dirty="0"/>
          </a:p>
        </p:txBody>
      </p:sp>
    </p:spTree>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5638800" cy="1143000"/>
          </a:xfrm>
        </p:spPr>
        <p:txBody>
          <a:bodyPr/>
          <a:lstStyle/>
          <a:p>
            <a:r>
              <a:rPr lang="en-US" dirty="0" smtClean="0"/>
              <a:t>History  of  Oradea:</a:t>
            </a:r>
            <a:endParaRPr lang="en-US" dirty="0"/>
          </a:p>
        </p:txBody>
      </p:sp>
      <p:sp>
        <p:nvSpPr>
          <p:cNvPr id="3" name="Content Placeholder 2"/>
          <p:cNvSpPr>
            <a:spLocks noGrp="1"/>
          </p:cNvSpPr>
          <p:nvPr>
            <p:ph idx="1"/>
          </p:nvPr>
        </p:nvSpPr>
        <p:spPr/>
        <p:txBody>
          <a:bodyPr/>
          <a:lstStyle/>
          <a:p>
            <a:r>
              <a:rPr lang="en-US" dirty="0" smtClean="0"/>
              <a:t>Before the First World War in 1914-18 Oradea of today was part of Austria-</a:t>
            </a:r>
          </a:p>
          <a:p>
            <a:pPr marL="0" indent="0">
              <a:buNone/>
            </a:pPr>
            <a:r>
              <a:rPr lang="ro-RO" dirty="0" smtClean="0"/>
              <a:t>   </a:t>
            </a:r>
            <a:r>
              <a:rPr lang="en-US" dirty="0" smtClean="0"/>
              <a:t>Hungary (the Austro-Hungarian Empire) </a:t>
            </a:r>
            <a:r>
              <a:rPr lang="ro-RO" dirty="0" smtClean="0"/>
              <a:t>   </a:t>
            </a:r>
          </a:p>
          <a:p>
            <a:pPr marL="0" indent="0">
              <a:buNone/>
            </a:pPr>
            <a:r>
              <a:rPr lang="ro-RO" dirty="0"/>
              <a:t> </a:t>
            </a:r>
            <a:r>
              <a:rPr lang="ro-RO" dirty="0" smtClean="0"/>
              <a:t>  </a:t>
            </a:r>
            <a:r>
              <a:rPr lang="en-US" dirty="0" smtClean="0"/>
              <a:t>which was an agreement between the </a:t>
            </a:r>
            <a:r>
              <a:rPr lang="ro-RO" dirty="0" smtClean="0"/>
              <a:t>  </a:t>
            </a:r>
          </a:p>
          <a:p>
            <a:pPr marL="0" indent="0">
              <a:buNone/>
            </a:pPr>
            <a:r>
              <a:rPr lang="ro-RO" dirty="0"/>
              <a:t> </a:t>
            </a:r>
            <a:r>
              <a:rPr lang="ro-RO" dirty="0" smtClean="0"/>
              <a:t>  </a:t>
            </a:r>
            <a:r>
              <a:rPr lang="en-US" dirty="0" smtClean="0"/>
              <a:t>Kingdoms of Austria and Hungary to run </a:t>
            </a:r>
            <a:r>
              <a:rPr lang="ro-RO" dirty="0" smtClean="0"/>
              <a:t> </a:t>
            </a:r>
          </a:p>
          <a:p>
            <a:pPr marL="0" indent="0">
              <a:buNone/>
            </a:pPr>
            <a:r>
              <a:rPr lang="ro-RO" dirty="0"/>
              <a:t> </a:t>
            </a:r>
            <a:r>
              <a:rPr lang="ro-RO" dirty="0" smtClean="0"/>
              <a:t>  </a:t>
            </a:r>
            <a:r>
              <a:rPr lang="en-US" dirty="0" smtClean="0"/>
              <a:t>their respective countries on a joint basis. </a:t>
            </a:r>
          </a:p>
          <a:p>
            <a:r>
              <a:rPr lang="en-US" dirty="0" smtClean="0"/>
              <a:t>Oradea at this time was called </a:t>
            </a:r>
            <a:r>
              <a:rPr lang="en-US" dirty="0" err="1" smtClean="0"/>
              <a:t>Nagyvárad</a:t>
            </a:r>
            <a:r>
              <a:rPr lang="en-US" dirty="0" smtClean="0"/>
              <a:t>. </a:t>
            </a:r>
            <a:endParaRPr lang="en-US" dirty="0"/>
          </a:p>
        </p:txBody>
      </p:sp>
    </p:spTree>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In the First World War the Austro-Hungarian Empire was an ally of the German Empire. Following their defeat in the War, the Austro-</a:t>
            </a:r>
          </a:p>
          <a:p>
            <a:pPr marL="0" indent="0">
              <a:buNone/>
            </a:pPr>
            <a:r>
              <a:rPr lang="ro-RO" dirty="0" smtClean="0"/>
              <a:t>   </a:t>
            </a:r>
            <a:r>
              <a:rPr lang="en-US" dirty="0" smtClean="0"/>
              <a:t>Hungarian Empire was dissolved in October </a:t>
            </a:r>
            <a:endParaRPr lang="ro-RO" dirty="0" smtClean="0"/>
          </a:p>
          <a:p>
            <a:pPr marL="0" indent="0">
              <a:buNone/>
            </a:pPr>
            <a:r>
              <a:rPr lang="ro-RO" dirty="0"/>
              <a:t> </a:t>
            </a:r>
            <a:r>
              <a:rPr lang="ro-RO" dirty="0" smtClean="0"/>
              <a:t> </a:t>
            </a:r>
            <a:r>
              <a:rPr lang="en-US" dirty="0" smtClean="0"/>
              <a:t>1918. The Kingdom of Hungary was split up </a:t>
            </a:r>
            <a:r>
              <a:rPr lang="ro-RO" dirty="0" smtClean="0"/>
              <a:t> </a:t>
            </a:r>
          </a:p>
          <a:p>
            <a:pPr marL="0" indent="0">
              <a:buNone/>
            </a:pPr>
            <a:r>
              <a:rPr lang="ro-RO" dirty="0"/>
              <a:t> </a:t>
            </a:r>
            <a:r>
              <a:rPr lang="ro-RO" dirty="0" smtClean="0"/>
              <a:t>  </a:t>
            </a:r>
            <a:r>
              <a:rPr lang="en-US" dirty="0" smtClean="0"/>
              <a:t>under the Treaty of </a:t>
            </a:r>
            <a:r>
              <a:rPr lang="en-US" dirty="0" err="1" smtClean="0"/>
              <a:t>Trianon</a:t>
            </a:r>
            <a:r>
              <a:rPr lang="en-US" dirty="0" smtClean="0"/>
              <a:t> in 1920 and lost </a:t>
            </a:r>
            <a:r>
              <a:rPr lang="ro-RO" dirty="0" smtClean="0"/>
              <a:t> </a:t>
            </a:r>
          </a:p>
          <a:p>
            <a:pPr marL="0" indent="0">
              <a:buNone/>
            </a:pPr>
            <a:r>
              <a:rPr lang="ro-RO" dirty="0"/>
              <a:t> </a:t>
            </a:r>
            <a:r>
              <a:rPr lang="ro-RO" dirty="0" smtClean="0"/>
              <a:t>  </a:t>
            </a:r>
            <a:r>
              <a:rPr lang="en-US" dirty="0" smtClean="0"/>
              <a:t>most of its territory, including </a:t>
            </a:r>
            <a:r>
              <a:rPr lang="en-US" dirty="0" err="1" smtClean="0"/>
              <a:t>Nagyvárad</a:t>
            </a:r>
            <a:r>
              <a:rPr lang="en-US" dirty="0" smtClean="0"/>
              <a:t> </a:t>
            </a:r>
            <a:r>
              <a:rPr lang="ro-RO" dirty="0"/>
              <a:t> </a:t>
            </a:r>
            <a:r>
              <a:rPr lang="ro-RO" dirty="0" smtClean="0"/>
              <a:t> </a:t>
            </a:r>
          </a:p>
          <a:p>
            <a:pPr marL="0" indent="0">
              <a:buNone/>
            </a:pPr>
            <a:r>
              <a:rPr lang="ro-RO" dirty="0"/>
              <a:t> </a:t>
            </a:r>
            <a:r>
              <a:rPr lang="ro-RO" dirty="0" smtClean="0"/>
              <a:t>  </a:t>
            </a:r>
            <a:r>
              <a:rPr lang="en-US" dirty="0" smtClean="0"/>
              <a:t>which now became Oradea Mare in the </a:t>
            </a:r>
          </a:p>
          <a:p>
            <a:pPr marL="0" indent="0">
              <a:buNone/>
            </a:pPr>
            <a:r>
              <a:rPr lang="ro-RO" dirty="0" smtClean="0"/>
              <a:t>   </a:t>
            </a:r>
            <a:r>
              <a:rPr lang="en-US" dirty="0" smtClean="0"/>
              <a:t>Kingdom of Romania</a:t>
            </a:r>
            <a:r>
              <a:rPr lang="ro-RO" dirty="0" smtClean="0"/>
              <a:t>.</a:t>
            </a:r>
            <a:endParaRPr lang="en-US" dirty="0"/>
          </a:p>
        </p:txBody>
      </p:sp>
    </p:spTree>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Romania started the Second World War as neutral, but in 1940 was forced under an agreement (mediated by Germany and Italy) to cede Northern Transylvania (including Oradea) to Hungary. Oradea became an integral part of Hungary and changed its name back to </a:t>
            </a:r>
            <a:r>
              <a:rPr lang="en-US" dirty="0" err="1" smtClean="0"/>
              <a:t>Nagyvárad</a:t>
            </a:r>
            <a:r>
              <a:rPr lang="en-US" dirty="0" smtClean="0"/>
              <a:t>.</a:t>
            </a:r>
            <a:endParaRPr lang="en-US" dirty="0"/>
          </a:p>
        </p:txBody>
      </p:sp>
    </p:spTree>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Romania became an ally of Germany towards the end of 1940. However, in August 1944, following a coup, Romania joined with the Allies and together with the Soviet forces subsequently drove the Hungarian and German armies out of Transylvania. After the War, Northern Transylvania was again </a:t>
            </a:r>
            <a:r>
              <a:rPr lang="en-US" dirty="0" err="1" smtClean="0"/>
              <a:t>recognised</a:t>
            </a:r>
            <a:r>
              <a:rPr lang="en-US" dirty="0" smtClean="0"/>
              <a:t> as part of Romania. </a:t>
            </a:r>
            <a:r>
              <a:rPr lang="en-US" dirty="0" err="1" smtClean="0"/>
              <a:t>Nagyvárad</a:t>
            </a:r>
            <a:r>
              <a:rPr lang="en-US" dirty="0" smtClean="0"/>
              <a:t> became Oradea once again.</a:t>
            </a:r>
            <a:endParaRPr lang="en-US" dirty="0"/>
          </a:p>
        </p:txBody>
      </p:sp>
    </p:spTree>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hysical_map_of_Romania.jpg"/>
          <p:cNvPicPr>
            <a:picLocks noGrp="1" noChangeAspect="1"/>
          </p:cNvPicPr>
          <p:nvPr>
            <p:ph idx="1"/>
          </p:nvPr>
        </p:nvPicPr>
        <p:blipFill>
          <a:blip r:embed="rId2"/>
          <a:stretch>
            <a:fillRect/>
          </a:stretch>
        </p:blipFill>
        <p:spPr>
          <a:xfrm>
            <a:off x="685800" y="457200"/>
            <a:ext cx="7923743" cy="5791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Right Arrow 1"/>
          <p:cNvSpPr/>
          <p:nvPr/>
        </p:nvSpPr>
        <p:spPr>
          <a:xfrm>
            <a:off x="2133600" y="2209800"/>
            <a:ext cx="457200" cy="152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931</TotalTime>
  <Words>295</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Oradea city </vt:lpstr>
      <vt:lpstr>PowerPoint Presentation</vt:lpstr>
      <vt:lpstr>There are lots of beautiful sights in Oradea : </vt:lpstr>
      <vt:lpstr>History  of  Oradea:</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Oradea city</dc:title>
  <dc:creator>CHRISTIANXXX</dc:creator>
  <cp:lastModifiedBy>userw</cp:lastModifiedBy>
  <cp:revision>38</cp:revision>
  <dcterms:created xsi:type="dcterms:W3CDTF">2016-03-19T17:16:20Z</dcterms:created>
  <dcterms:modified xsi:type="dcterms:W3CDTF">2016-03-20T16:10:08Z</dcterms:modified>
</cp:coreProperties>
</file>