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E1C"/>
    <a:srgbClr val="E4C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-1164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FEE9-32A0-4B1E-8797-F5D5F8B186F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C7E8-78A2-4ABF-8EB8-60CCC1A9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88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FEE9-32A0-4B1E-8797-F5D5F8B186F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C7E8-78A2-4ABF-8EB8-60CCC1A9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69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FEE9-32A0-4B1E-8797-F5D5F8B186F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C7E8-78A2-4ABF-8EB8-60CCC1A9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26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FEE9-32A0-4B1E-8797-F5D5F8B186F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C7E8-78A2-4ABF-8EB8-60CCC1A9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62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FEE9-32A0-4B1E-8797-F5D5F8B186F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C7E8-78A2-4ABF-8EB8-60CCC1A9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97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FEE9-32A0-4B1E-8797-F5D5F8B186F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C7E8-78A2-4ABF-8EB8-60CCC1A9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04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FEE9-32A0-4B1E-8797-F5D5F8B186F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C7E8-78A2-4ABF-8EB8-60CCC1A9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77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FEE9-32A0-4B1E-8797-F5D5F8B186F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C7E8-78A2-4ABF-8EB8-60CCC1A9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72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FEE9-32A0-4B1E-8797-F5D5F8B186F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C7E8-78A2-4ABF-8EB8-60CCC1A9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45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FEE9-32A0-4B1E-8797-F5D5F8B186F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C7E8-78A2-4ABF-8EB8-60CCC1A9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80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FEE9-32A0-4B1E-8797-F5D5F8B186F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C7E8-78A2-4ABF-8EB8-60CCC1A9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57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6FEE9-32A0-4B1E-8797-F5D5F8B186F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8C7E8-78A2-4ABF-8EB8-60CCC1A9B6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517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B8182B01-66BB-4BB9-B2E0-2EB4E0FB6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83" y="0"/>
            <a:ext cx="12385183" cy="6858000"/>
          </a:xfrm>
          <a:prstGeom prst="rect">
            <a:avLst/>
          </a:prstGeom>
        </p:spPr>
      </p:pic>
      <p:sp>
        <p:nvSpPr>
          <p:cNvPr id="10" name="Titolo 9">
            <a:extLst>
              <a:ext uri="{FF2B5EF4-FFF2-40B4-BE49-F238E27FC236}">
                <a16:creationId xmlns="" xmlns:a16="http://schemas.microsoft.com/office/drawing/2014/main" id="{7ABAD683-AA64-4CA7-8DF4-85AE3F241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79" y="0"/>
            <a:ext cx="9144000" cy="191298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it-IT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THE LEGEND OF ARETHUSA</a:t>
            </a:r>
          </a:p>
        </p:txBody>
      </p:sp>
      <p:pic>
        <p:nvPicPr>
          <p:cNvPr id="11" name="Beethovens 5 Secrets - OneRepublic (CelloOrchestral Cover) - The Piano Guys">
            <a:hlinkClick r:id="" action="ppaction://media"/>
            <a:extLst>
              <a:ext uri="{FF2B5EF4-FFF2-40B4-BE49-F238E27FC236}">
                <a16:creationId xmlns="" xmlns:a16="http://schemas.microsoft.com/office/drawing/2014/main" id="{A3329BCD-9CFB-4D0B-A837-E1324AEF06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5929" y="6001623"/>
            <a:ext cx="735435" cy="7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4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39A3C324-4E28-4E22-9596-E07668B42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53DEF886-61A6-483C-B54C-A09F9C593B15}"/>
              </a:ext>
            </a:extLst>
          </p:cNvPr>
          <p:cNvSpPr txBox="1"/>
          <p:nvPr/>
        </p:nvSpPr>
        <p:spPr>
          <a:xfrm>
            <a:off x="419100" y="5780782"/>
            <a:ext cx="6972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…and </a:t>
            </a:r>
            <a:r>
              <a:rPr lang="it-IT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rejoined</a:t>
            </a:r>
            <a:r>
              <a:rPr lang="it-IT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his</a:t>
            </a:r>
            <a:r>
              <a:rPr lang="it-IT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lover mixing </a:t>
            </a:r>
            <a:r>
              <a:rPr lang="it-IT" sz="32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its</a:t>
            </a:r>
            <a:r>
              <a:rPr lang="it-IT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32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waters</a:t>
            </a:r>
            <a:r>
              <a:rPr lang="it-IT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with </a:t>
            </a:r>
            <a:r>
              <a:rPr lang="it-IT" sz="32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those</a:t>
            </a:r>
            <a:r>
              <a:rPr lang="it-IT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of the </a:t>
            </a:r>
            <a:r>
              <a:rPr lang="it-IT" sz="32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Arethusa</a:t>
            </a:r>
            <a:r>
              <a:rPr lang="it-IT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source</a:t>
            </a:r>
            <a:r>
              <a:rPr lang="it-IT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.</a:t>
            </a:r>
            <a:endParaRPr lang="it-IT" sz="2800" b="1" dirty="0">
              <a:solidFill>
                <a:schemeClr val="accent6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670D046C-AF57-4452-83FD-44068C604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0"/>
            <a:ext cx="407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227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796FA192-8AB5-41E1-8A59-289B876B2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F04D86CA-8DD7-4B20-BE45-1528CD120382}"/>
              </a:ext>
            </a:extLst>
          </p:cNvPr>
          <p:cNvSpPr/>
          <p:nvPr/>
        </p:nvSpPr>
        <p:spPr>
          <a:xfrm>
            <a:off x="8243582" y="5754848"/>
            <a:ext cx="3316447" cy="880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THE FOUNTAIN OF DIANA,</a:t>
            </a:r>
          </a:p>
          <a:p>
            <a:pPr algn="ctr"/>
            <a:r>
              <a:rPr lang="it-IT" sz="20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SYRACUSE</a:t>
            </a:r>
          </a:p>
        </p:txBody>
      </p:sp>
    </p:spTree>
    <p:extLst>
      <p:ext uri="{BB962C8B-B14F-4D97-AF65-F5344CB8AC3E}">
        <p14:creationId xmlns:p14="http://schemas.microsoft.com/office/powerpoint/2010/main" val="184257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98A1BE67-CA09-4948-9EC6-FEDB2AA1B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0"/>
            <a:ext cx="5524500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65AC2B69-8095-45B8-A14D-3D6A40EC6800}"/>
              </a:ext>
            </a:extLst>
          </p:cNvPr>
          <p:cNvSpPr txBox="1"/>
          <p:nvPr/>
        </p:nvSpPr>
        <p:spPr>
          <a:xfrm>
            <a:off x="355600" y="406400"/>
            <a:ext cx="261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In the center of the </a:t>
            </a:r>
            <a:r>
              <a:rPr lang="it-IT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Arethusa</a:t>
            </a:r>
            <a:r>
              <a:rPr lang="it-IT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source, the </a:t>
            </a:r>
            <a:r>
              <a:rPr lang="it-IT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papyrus</a:t>
            </a:r>
            <a:r>
              <a:rPr lang="it-IT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plant</a:t>
            </a:r>
            <a:r>
              <a:rPr lang="it-IT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grows</a:t>
            </a:r>
            <a:r>
              <a:rPr lang="it-IT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…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0656311-AE35-48B9-BECC-E01382A52CE4}"/>
              </a:ext>
            </a:extLst>
          </p:cNvPr>
          <p:cNvSpPr txBox="1"/>
          <p:nvPr/>
        </p:nvSpPr>
        <p:spPr>
          <a:xfrm>
            <a:off x="9410700" y="3340100"/>
            <a:ext cx="213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In </a:t>
            </a:r>
            <a:r>
              <a:rPr lang="it-IT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Sicily</a:t>
            </a:r>
            <a:r>
              <a:rPr lang="it-IT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this</a:t>
            </a:r>
            <a:r>
              <a:rPr lang="it-IT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source </a:t>
            </a:r>
            <a:r>
              <a:rPr lang="it-IT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is</a:t>
            </a:r>
            <a:r>
              <a:rPr lang="it-IT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also</a:t>
            </a:r>
            <a:r>
              <a:rPr lang="it-IT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called</a:t>
            </a:r>
            <a:r>
              <a:rPr lang="it-IT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«</a:t>
            </a:r>
            <a:r>
              <a:rPr lang="it-IT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a </a:t>
            </a:r>
            <a:r>
              <a:rPr lang="it-IT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funtana</a:t>
            </a:r>
            <a:r>
              <a:rPr lang="it-IT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re papiri» </a:t>
            </a:r>
          </a:p>
        </p:txBody>
      </p:sp>
    </p:spTree>
    <p:extLst>
      <p:ext uri="{BB962C8B-B14F-4D97-AF65-F5344CB8AC3E}">
        <p14:creationId xmlns:p14="http://schemas.microsoft.com/office/powerpoint/2010/main" val="48049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>
                <a:latin typeface="Algerian" panose="04020705040A02060702" pitchFamily="82" charset="0"/>
              </a:rPr>
              <a:t>Francesca Mercante 3Q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045" y="2008505"/>
            <a:ext cx="575303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8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3E1E9584-B822-4187-827B-4326C3E19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60" y="0"/>
            <a:ext cx="5700172" cy="685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3FF7C1C2-94DA-44B9-9B91-185A47872458}"/>
              </a:ext>
            </a:extLst>
          </p:cNvPr>
          <p:cNvSpPr txBox="1"/>
          <p:nvPr/>
        </p:nvSpPr>
        <p:spPr>
          <a:xfrm>
            <a:off x="174611" y="1044313"/>
            <a:ext cx="30032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Arethusa</a:t>
            </a:r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3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was</a:t>
            </a:r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a </a:t>
            </a:r>
            <a:r>
              <a:rPr lang="it-IT" sz="3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nymph</a:t>
            </a:r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, </a:t>
            </a:r>
            <a:r>
              <a:rPr lang="it-IT" sz="3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daughter</a:t>
            </a:r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of </a:t>
            </a:r>
            <a:r>
              <a:rPr lang="it-IT" sz="3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Nereus</a:t>
            </a:r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and Doris, </a:t>
            </a:r>
            <a:r>
              <a:rPr lang="it-IT" sz="3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who</a:t>
            </a:r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3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had</a:t>
            </a:r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3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sworn</a:t>
            </a:r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3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her</a:t>
            </a:r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3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allegiance</a:t>
            </a:r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and </a:t>
            </a:r>
            <a:r>
              <a:rPr lang="it-IT" sz="3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chastity</a:t>
            </a:r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to the </a:t>
            </a:r>
            <a:r>
              <a:rPr lang="it-IT" sz="3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goddess</a:t>
            </a:r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of the </a:t>
            </a:r>
            <a:r>
              <a:rPr lang="it-IT" sz="3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hunt</a:t>
            </a:r>
            <a:r>
              <a:rPr lang="it-IT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, </a:t>
            </a:r>
            <a:r>
              <a:rPr lang="it-IT" sz="32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Artemis</a:t>
            </a:r>
            <a:r>
              <a:rPr lang="it-IT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554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A7EECCEE-160E-4BDF-8660-71C89D6C6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0"/>
            <a:ext cx="8216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1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5335819B-230E-49F3-8D41-71BFF873F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EBFDC9DC-C5A8-4A99-A3FF-1089753D4C6A}"/>
              </a:ext>
            </a:extLst>
          </p:cNvPr>
          <p:cNvSpPr txBox="1"/>
          <p:nvPr/>
        </p:nvSpPr>
        <p:spPr>
          <a:xfrm>
            <a:off x="6413500" y="0"/>
            <a:ext cx="558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One day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while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running in the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forest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in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Greece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,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Arethusa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decided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to take a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refreshing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swim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in a stream.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While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in the water,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she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felt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something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move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around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her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,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it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was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the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river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god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Alpheus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who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looked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at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Baskerville Old Face" panose="02020602080505020303" pitchFamily="18" charset="0"/>
              </a:rPr>
              <a:t>her</a:t>
            </a:r>
            <a:r>
              <a:rPr lang="it-IT" sz="2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in love.</a:t>
            </a:r>
          </a:p>
        </p:txBody>
      </p:sp>
    </p:spTree>
    <p:extLst>
      <p:ext uri="{BB962C8B-B14F-4D97-AF65-F5344CB8AC3E}">
        <p14:creationId xmlns:p14="http://schemas.microsoft.com/office/powerpoint/2010/main" val="473409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F7007C4F-3A31-467D-A618-B09B53651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12280900" cy="685799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C7BBEA1E-A2BE-4DB2-864E-99B53F89AF67}"/>
              </a:ext>
            </a:extLst>
          </p:cNvPr>
          <p:cNvSpPr txBox="1"/>
          <p:nvPr/>
        </p:nvSpPr>
        <p:spPr>
          <a:xfrm>
            <a:off x="7137400" y="1549400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Arethusa</a:t>
            </a:r>
            <a:r>
              <a:rPr lang="it-IT" sz="28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was</a:t>
            </a:r>
            <a:r>
              <a:rPr lang="it-IT" sz="28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scared</a:t>
            </a:r>
            <a:r>
              <a:rPr lang="it-IT" sz="28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 and </a:t>
            </a:r>
            <a:r>
              <a:rPr lang="it-IT" sz="2800" b="1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ran</a:t>
            </a:r>
            <a:r>
              <a:rPr lang="it-IT" sz="28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away</a:t>
            </a:r>
            <a:r>
              <a:rPr lang="it-IT" sz="28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. </a:t>
            </a:r>
            <a:r>
              <a:rPr lang="it-IT" sz="2800" b="1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Alpheus</a:t>
            </a:r>
            <a:r>
              <a:rPr lang="it-IT" sz="28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followed</a:t>
            </a:r>
            <a:r>
              <a:rPr lang="it-IT" sz="28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her</a:t>
            </a:r>
            <a:r>
              <a:rPr lang="it-IT" sz="28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 and </a:t>
            </a:r>
            <a:r>
              <a:rPr lang="it-IT" sz="2800" b="1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she</a:t>
            </a:r>
            <a:r>
              <a:rPr lang="it-IT" sz="28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 running and </a:t>
            </a:r>
            <a:r>
              <a:rPr lang="it-IT" sz="2800" b="1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escaping</a:t>
            </a:r>
            <a:r>
              <a:rPr lang="it-IT" sz="28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 from </a:t>
            </a:r>
            <a:r>
              <a:rPr lang="it-IT" sz="2800" b="1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him</a:t>
            </a:r>
            <a:r>
              <a:rPr lang="it-IT" sz="28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it-IT" sz="2800" b="1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began</a:t>
            </a:r>
            <a:r>
              <a:rPr lang="it-IT" sz="28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 to </a:t>
            </a:r>
            <a:r>
              <a:rPr lang="it-IT" sz="2800" b="1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get</a:t>
            </a:r>
            <a:r>
              <a:rPr lang="it-IT" sz="28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tired</a:t>
            </a:r>
            <a:r>
              <a:rPr lang="it-IT" sz="28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01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358311EE-859D-4E1C-9E89-7D1337D7C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0"/>
            <a:ext cx="58039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2966CA2-A67C-452B-BE86-E638999A4D61}"/>
              </a:ext>
            </a:extLst>
          </p:cNvPr>
          <p:cNvSpPr txBox="1"/>
          <p:nvPr/>
        </p:nvSpPr>
        <p:spPr>
          <a:xfrm>
            <a:off x="177800" y="977900"/>
            <a:ext cx="223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So </a:t>
            </a:r>
            <a:r>
              <a:rPr lang="it-IT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Arethusa</a:t>
            </a:r>
            <a:r>
              <a:rPr lang="it-IT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asked</a:t>
            </a:r>
            <a:r>
              <a:rPr lang="it-IT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for help to </a:t>
            </a:r>
            <a:r>
              <a:rPr lang="it-IT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Artemis</a:t>
            </a:r>
            <a:r>
              <a:rPr lang="it-IT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who</a:t>
            </a:r>
            <a:r>
              <a:rPr lang="it-IT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at</a:t>
            </a:r>
            <a:r>
              <a:rPr lang="it-IT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first </a:t>
            </a:r>
            <a:r>
              <a:rPr lang="it-IT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enveloped</a:t>
            </a:r>
            <a:r>
              <a:rPr lang="it-IT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her</a:t>
            </a:r>
            <a:r>
              <a:rPr lang="it-IT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in a cloud, </a:t>
            </a:r>
            <a:r>
              <a:rPr lang="it-IT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hidden</a:t>
            </a:r>
            <a:r>
              <a:rPr lang="it-IT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 from </a:t>
            </a:r>
            <a:r>
              <a:rPr lang="it-IT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Alpheus</a:t>
            </a:r>
            <a:r>
              <a:rPr lang="it-IT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775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38A13677-76A7-4578-80D7-F9FA5AE50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89EC6388-74FC-4501-A594-BE9C42ADEFB3}"/>
              </a:ext>
            </a:extLst>
          </p:cNvPr>
          <p:cNvSpPr/>
          <p:nvPr/>
        </p:nvSpPr>
        <p:spPr>
          <a:xfrm>
            <a:off x="266700" y="13403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Then</a:t>
            </a:r>
            <a:r>
              <a:rPr lang="it-IT" sz="28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Artemis</a:t>
            </a:r>
            <a:r>
              <a:rPr lang="it-IT" sz="28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turned</a:t>
            </a:r>
            <a:r>
              <a:rPr lang="it-IT" sz="28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her</a:t>
            </a:r>
            <a:r>
              <a:rPr lang="it-IT" sz="28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into</a:t>
            </a:r>
            <a:r>
              <a:rPr lang="it-IT" sz="28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a source and </a:t>
            </a:r>
            <a:r>
              <a:rPr lang="it-IT" sz="2800" b="1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took</a:t>
            </a:r>
            <a:r>
              <a:rPr lang="it-IT" sz="28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her</a:t>
            </a:r>
            <a:r>
              <a:rPr lang="it-IT" sz="28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in the </a:t>
            </a:r>
            <a:r>
              <a:rPr lang="it-IT" sz="2800" b="1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island</a:t>
            </a:r>
            <a:r>
              <a:rPr lang="it-IT" sz="28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of </a:t>
            </a:r>
            <a:r>
              <a:rPr lang="it-IT" sz="2800" b="1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Ortygia</a:t>
            </a:r>
            <a:r>
              <a:rPr lang="it-IT" sz="28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, of the </a:t>
            </a:r>
            <a:r>
              <a:rPr lang="it-IT" sz="2800" b="1" dirty="0" err="1">
                <a:solidFill>
                  <a:srgbClr val="C00000"/>
                </a:solidFill>
                <a:latin typeface="Baskerville Old Face" panose="02020602080505020303" pitchFamily="18" charset="0"/>
              </a:rPr>
              <a:t>Sicilian</a:t>
            </a:r>
            <a:r>
              <a:rPr lang="it-IT" sz="28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 city of Syracuse.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497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B73AB89C-2FCD-4084-8412-8970DFB95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96C05CDC-92CC-48D8-8FFF-A36D80CED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82A4AF29-D8B6-43DA-A223-522E7DBCD252}"/>
              </a:ext>
            </a:extLst>
          </p:cNvPr>
          <p:cNvSpPr txBox="1"/>
          <p:nvPr/>
        </p:nvSpPr>
        <p:spPr>
          <a:xfrm>
            <a:off x="203200" y="520700"/>
            <a:ext cx="523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Alpheus</a:t>
            </a:r>
            <a:r>
              <a:rPr lang="it-IT" sz="2800" b="1" dirty="0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 smtClean="0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turned</a:t>
            </a:r>
            <a:r>
              <a:rPr lang="it-IT" sz="2800" b="1" dirty="0" smtClean="0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himself</a:t>
            </a:r>
            <a:r>
              <a:rPr lang="it-IT" sz="2800" b="1" dirty="0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into</a:t>
            </a:r>
            <a:r>
              <a:rPr lang="it-IT" sz="2800" b="1" dirty="0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 a </a:t>
            </a:r>
            <a:r>
              <a:rPr lang="it-IT" sz="2800" b="1" dirty="0" err="1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river</a:t>
            </a:r>
            <a:r>
              <a:rPr lang="it-IT" sz="2800" b="1" dirty="0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 and he </a:t>
            </a:r>
            <a:r>
              <a:rPr lang="it-IT" sz="2800" b="1" dirty="0" err="1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dug</a:t>
            </a:r>
            <a:r>
              <a:rPr lang="it-IT" sz="2800" b="1" dirty="0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 an underground </a:t>
            </a:r>
            <a:r>
              <a:rPr lang="it-IT" sz="2800" b="1" dirty="0" err="1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channel</a:t>
            </a:r>
            <a:r>
              <a:rPr lang="it-IT" sz="2800" b="1" dirty="0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 from </a:t>
            </a:r>
            <a:r>
              <a:rPr lang="it-IT" sz="2800" b="1" dirty="0" err="1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Greece</a:t>
            </a:r>
            <a:r>
              <a:rPr lang="it-IT" sz="2800" b="1" dirty="0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 under the </a:t>
            </a:r>
            <a:r>
              <a:rPr lang="it-IT" sz="2800" b="1" dirty="0" err="1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Ionian</a:t>
            </a:r>
            <a:r>
              <a:rPr lang="it-IT" sz="2800" b="1" dirty="0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 Sea to </a:t>
            </a:r>
            <a:r>
              <a:rPr lang="it-IT" sz="2800" b="1" dirty="0" err="1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Sicily</a:t>
            </a:r>
            <a:r>
              <a:rPr lang="it-IT" sz="2800" b="1" dirty="0">
                <a:solidFill>
                  <a:schemeClr val="tx1">
                    <a:lumMod val="95000"/>
                  </a:schemeClr>
                </a:solidFill>
                <a:latin typeface="Baskerville Old Face" panose="02020602080505020303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199539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214</Words>
  <Application>Microsoft Office PowerPoint</Application>
  <PresentationFormat>Personalizzato</PresentationFormat>
  <Paragraphs>13</Paragraphs>
  <Slides>14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Office Theme</vt:lpstr>
      <vt:lpstr>THE LEGEND OF ARETHUSA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Francesca Mercante 3Q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LEGEND OF ARETHUSA</dc:title>
  <dc:creator>Francesca Mercante</dc:creator>
  <cp:lastModifiedBy>utente</cp:lastModifiedBy>
  <cp:revision>28</cp:revision>
  <dcterms:created xsi:type="dcterms:W3CDTF">2019-01-20T10:18:33Z</dcterms:created>
  <dcterms:modified xsi:type="dcterms:W3CDTF">2019-04-07T16:28:45Z</dcterms:modified>
</cp:coreProperties>
</file>