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0" r:id="rId2"/>
    <p:sldId id="256" r:id="rId3"/>
    <p:sldId id="257" r:id="rId4"/>
    <p:sldId id="258" r:id="rId5"/>
    <p:sldId id="259" r:id="rId6"/>
    <p:sldId id="262" r:id="rId7"/>
    <p:sldId id="263" r:id="rId8"/>
    <p:sldId id="264" r:id="rId9"/>
    <p:sldId id="265" r:id="rId10"/>
    <p:sldId id="260" r:id="rId11"/>
    <p:sldId id="261"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94824"/>
    <a:srgbClr val="7D6E47"/>
    <a:srgbClr val="787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p:scale>
          <a:sx n="94" d="100"/>
          <a:sy n="94" d="100"/>
        </p:scale>
        <p:origin x="-87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0FD16-1DF0-45CE-B3D6-BD97325743C2}" type="datetimeFigureOut">
              <a:rPr lang="el-GR" smtClean="0"/>
              <a:pPr/>
              <a:t>9/4/2019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DEF04-63D3-47AF-919D-9D9CBC1132D1}" type="slidenum">
              <a:rPr lang="el-GR" smtClean="0"/>
              <a:pPr/>
              <a:t>‹N›</a:t>
            </a:fld>
            <a:endParaRPr lang="el-GR"/>
          </a:p>
        </p:txBody>
      </p:sp>
    </p:spTree>
    <p:extLst>
      <p:ext uri="{BB962C8B-B14F-4D97-AF65-F5344CB8AC3E}">
        <p14:creationId xmlns:p14="http://schemas.microsoft.com/office/powerpoint/2010/main" val="373086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01DEF04-63D3-47AF-919D-9D9CBC1132D1}"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16" name="15 - Θέση αριθμού διαφάνειας"/>
          <p:cNvSpPr>
            <a:spLocks noGrp="1"/>
          </p:cNvSpPr>
          <p:nvPr>
            <p:ph type="sldNum" sz="quarter" idx="11"/>
          </p:nvPr>
        </p:nvSpPr>
        <p:spPr/>
        <p:txBody>
          <a:bodyPr/>
          <a:lstStyle/>
          <a:p>
            <a:fld id="{A84E9A53-3661-4D94-A7CF-049CFD5C4017}" type="slidenum">
              <a:rPr lang="el-GR" smtClean="0"/>
              <a:pPr/>
              <a:t>‹N›</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03E26156-B03D-4D7C-8C13-E71BB6915B2D}" type="datetimeFigureOut">
              <a:rPr lang="el-GR" smtClean="0"/>
              <a:pPr/>
              <a:t>9/4/2019</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A84E9A53-3661-4D94-A7CF-049CFD5C4017}" type="slidenum">
              <a:rPr lang="el-GR" smtClean="0"/>
              <a:pPr/>
              <a:t>‹N›</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84E9A53-3661-4D94-A7CF-049CFD5C4017}" type="slidenum">
              <a:rPr lang="el-GR" smtClean="0"/>
              <a:pPr/>
              <a:t>‹N›</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03E26156-B03D-4D7C-8C13-E71BB6915B2D}" type="datetimeFigureOut">
              <a:rPr lang="el-GR" smtClean="0"/>
              <a:pPr/>
              <a:t>9/4/2019</a:t>
            </a:fld>
            <a:endParaRPr lang="el-GR"/>
          </a:p>
        </p:txBody>
      </p:sp>
      <p:sp>
        <p:nvSpPr>
          <p:cNvPr id="9" name="8 - Θέση αριθμού διαφάνειας"/>
          <p:cNvSpPr>
            <a:spLocks noGrp="1"/>
          </p:cNvSpPr>
          <p:nvPr>
            <p:ph type="sldNum" sz="quarter" idx="15"/>
          </p:nvPr>
        </p:nvSpPr>
        <p:spPr/>
        <p:txBody>
          <a:bodyPr/>
          <a:lstStyle/>
          <a:p>
            <a:fld id="{A84E9A53-3661-4D94-A7CF-049CFD5C4017}" type="slidenum">
              <a:rPr lang="el-GR" smtClean="0"/>
              <a:pPr/>
              <a:t>‹N›</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03E26156-B03D-4D7C-8C13-E71BB6915B2D}" type="datetimeFigureOut">
              <a:rPr lang="el-GR" smtClean="0"/>
              <a:pPr/>
              <a:t>9/4/2019</a:t>
            </a:fld>
            <a:endParaRPr lang="el-GR"/>
          </a:p>
        </p:txBody>
      </p:sp>
      <p:sp>
        <p:nvSpPr>
          <p:cNvPr id="9" name="8 - Θέση αριθμού διαφάνειας"/>
          <p:cNvSpPr>
            <a:spLocks noGrp="1"/>
          </p:cNvSpPr>
          <p:nvPr>
            <p:ph type="sldNum" sz="quarter" idx="11"/>
          </p:nvPr>
        </p:nvSpPr>
        <p:spPr/>
        <p:txBody>
          <a:bodyPr/>
          <a:lstStyle/>
          <a:p>
            <a:fld id="{A84E9A53-3661-4D94-A7CF-049CFD5C4017}" type="slidenum">
              <a:rPr lang="el-GR" smtClean="0"/>
              <a:pPr/>
              <a:t>‹N›</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3E26156-B03D-4D7C-8C13-E71BB6915B2D}" type="datetimeFigureOut">
              <a:rPr lang="el-GR" smtClean="0"/>
              <a:pPr/>
              <a:t>9/4/2019</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84E9A53-3661-4D94-A7CF-049CFD5C4017}" type="slidenum">
              <a:rPr lang="el-GR" smtClean="0"/>
              <a:pPr/>
              <a:t>‹N›</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file:///C:\Users\Xrisanthi\Desktop\erasmus%20&#935;&#961;&#965;&#963;&#940;&#957;&#952;&#951;\&#929;&#943;&#950;&#949;&#962;%20(&#927;&#961;&#967;&#951;&#963;&#964;&#961;&#953;&#954;&#972;).mp3"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4032" t="20297" r="18926" b="15719"/>
          <a:stretch>
            <a:fillRect/>
          </a:stretch>
        </p:blipFill>
        <p:spPr bwMode="auto">
          <a:xfrm>
            <a:off x="1547664" y="1124744"/>
            <a:ext cx="6120680" cy="4680520"/>
          </a:xfrm>
          <a:prstGeom prst="rect">
            <a:avLst/>
          </a:prstGeom>
          <a:noFill/>
          <a:ln w="9525">
            <a:noFill/>
            <a:miter lim="800000"/>
            <a:headEnd/>
            <a:tailEnd/>
          </a:ln>
        </p:spPr>
      </p:pic>
      <p:pic>
        <p:nvPicPr>
          <p:cNvPr id="3" name="Ρίζες (Ορχηστρικό).mp3">
            <a:hlinkClick r:id="" action="ppaction://media"/>
          </p:cNvPr>
          <p:cNvPicPr>
            <a:picLocks noRot="1" noChangeAspect="1"/>
          </p:cNvPicPr>
          <p:nvPr>
            <a:audioFile r:link="rId1"/>
          </p:nvPr>
        </p:nvPicPr>
        <p:blipFill>
          <a:blip r:embed="rId4" cstate="print"/>
          <a:stretch>
            <a:fillRect/>
          </a:stretch>
        </p:blipFill>
        <p:spPr>
          <a:xfrm>
            <a:off x="8100392" y="692696"/>
            <a:ext cx="504056" cy="504056"/>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052736"/>
            <a:ext cx="4572000" cy="1815882"/>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Due to his nostalgia for his homeland, he and his wife kept alive the customs and the culture of Minor Asia.</a:t>
            </a:r>
          </a:p>
        </p:txBody>
      </p:sp>
      <p:sp>
        <p:nvSpPr>
          <p:cNvPr id="3" name="2 - Ορθογώνιο"/>
          <p:cNvSpPr/>
          <p:nvPr/>
        </p:nvSpPr>
        <p:spPr>
          <a:xfrm>
            <a:off x="683568" y="3573016"/>
            <a:ext cx="4499992" cy="2677656"/>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err="1" smtClean="0"/>
              <a:t>Mrs</a:t>
            </a:r>
            <a:r>
              <a:rPr lang="en-US" sz="2800" dirty="0" smtClean="0"/>
              <a:t> Chrysanthi remembers that as a kid she enjoyed the different food her grandma cooked, such as imam </a:t>
            </a:r>
            <a:r>
              <a:rPr lang="en-US" sz="2800" dirty="0" err="1" smtClean="0"/>
              <a:t>ballydi</a:t>
            </a:r>
            <a:r>
              <a:rPr lang="en-US" sz="2800" dirty="0"/>
              <a:t> </a:t>
            </a:r>
            <a:r>
              <a:rPr lang="en-US" sz="2800" dirty="0" smtClean="0"/>
              <a:t>and syrupy orange.</a:t>
            </a:r>
            <a:endParaRPr lang="el-GR" sz="2800" dirty="0"/>
          </a:p>
        </p:txBody>
      </p:sp>
      <p:pic>
        <p:nvPicPr>
          <p:cNvPr id="5" name="4 - Εικόνα" descr="μικρασιατική7.png"/>
          <p:cNvPicPr>
            <a:picLocks noChangeAspect="1"/>
          </p:cNvPicPr>
          <p:nvPr/>
        </p:nvPicPr>
        <p:blipFill>
          <a:blip r:embed="rId2" cstate="print"/>
          <a:stretch>
            <a:fillRect/>
          </a:stretch>
        </p:blipFill>
        <p:spPr>
          <a:xfrm>
            <a:off x="5292080" y="2492896"/>
            <a:ext cx="3382483" cy="21274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ιζόντιος πάπυρος"/>
          <p:cNvSpPr/>
          <p:nvPr/>
        </p:nvSpPr>
        <p:spPr>
          <a:xfrm>
            <a:off x="1907704" y="1412776"/>
            <a:ext cx="5256584" cy="4320480"/>
          </a:xfrm>
          <a:prstGeom prst="horizontalScroll">
            <a:avLst/>
          </a:prstGeom>
          <a:solidFill>
            <a:srgbClr val="7D6E47"/>
          </a:solidFill>
          <a:ln>
            <a:solidFill>
              <a:srgbClr val="494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Ορθογώνιο"/>
          <p:cNvSpPr/>
          <p:nvPr/>
        </p:nvSpPr>
        <p:spPr>
          <a:xfrm>
            <a:off x="2483768" y="2420888"/>
            <a:ext cx="4572000" cy="2246769"/>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Filaretos  Ioannidis is no longer with us, but his grand-daughter remembers that every time he told his story he cried.</a:t>
            </a:r>
            <a:endParaRPr lang="el-GR" sz="2800" dirty="0"/>
          </a:p>
        </p:txBody>
      </p:sp>
    </p:spTree>
  </p:cSld>
  <p:clrMapOvr>
    <a:masterClrMapping/>
  </p:clrMapOvr>
  <p:transition spd="slow">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331640" y="548680"/>
            <a:ext cx="6984776" cy="769441"/>
          </a:xfrm>
          <a:prstGeom prst="rect">
            <a:avLst/>
          </a:prstGeom>
        </p:spPr>
        <p:txBody>
          <a:bodyPr wrap="square">
            <a:spAutoFit/>
          </a:bodyPr>
          <a:lstStyle/>
          <a:p>
            <a: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The story of </a:t>
            </a:r>
            <a:r>
              <a:rPr lang="en-US" sz="4400" b="1" spc="-100" dirty="0" err="1">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Gjergji</a:t>
            </a:r>
            <a: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 </a:t>
            </a:r>
            <a:r>
              <a:rPr lang="en-US" sz="4400" b="1" spc="-100" dirty="0" err="1">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Sulaj</a:t>
            </a:r>
            <a:endParaRPr lang="el-GR" sz="4400" b="1" dirty="0">
              <a:effectLst>
                <a:outerShdw blurRad="38100" dist="38100" dir="2700000" algn="tl">
                  <a:srgbClr val="000000">
                    <a:alpha val="43137"/>
                  </a:srgbClr>
                </a:outerShdw>
              </a:effectLst>
            </a:endParaRPr>
          </a:p>
        </p:txBody>
      </p:sp>
      <p:sp>
        <p:nvSpPr>
          <p:cNvPr id="5" name="4 - Ορθογώνιο"/>
          <p:cNvSpPr/>
          <p:nvPr/>
        </p:nvSpPr>
        <p:spPr>
          <a:xfrm>
            <a:off x="1547665" y="1340768"/>
            <a:ext cx="5760639" cy="1077218"/>
          </a:xfrm>
          <a:prstGeom prst="rect">
            <a:avLst/>
          </a:prstGeom>
        </p:spPr>
        <p:txBody>
          <a:bodyPr wrap="square">
            <a:spAutoFit/>
          </a:bodyPr>
          <a:lstStyle/>
          <a:p>
            <a:pPr algn="ctr"/>
            <a:r>
              <a:rPr lang="en-US" sz="3200" spc="-10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father </a:t>
            </a:r>
            <a:r>
              <a:rPr lang="en-US" sz="3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of our 3</a:t>
            </a:r>
            <a:r>
              <a:rPr lang="en-US" sz="3200" spc="-100" baseline="300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rd</a:t>
            </a:r>
            <a:r>
              <a:rPr lang="en-US" sz="3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 grade  student, </a:t>
            </a:r>
            <a:r>
              <a:rPr lang="en-US" sz="3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Alda</a:t>
            </a:r>
            <a:r>
              <a:rPr lang="en-US" sz="3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 </a:t>
            </a:r>
            <a:r>
              <a:rPr lang="en-US" sz="3200" spc="-100" dirty="0" err="1"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Sulaj</a:t>
            </a:r>
            <a:endParaRPr lang="el-GR" sz="3200" dirty="0"/>
          </a:p>
        </p:txBody>
      </p:sp>
      <p:pic>
        <p:nvPicPr>
          <p:cNvPr id="6" name="5 - Εικόνα" descr="μετ_αλβ4.png"/>
          <p:cNvPicPr>
            <a:picLocks noChangeAspect="1"/>
          </p:cNvPicPr>
          <p:nvPr/>
        </p:nvPicPr>
        <p:blipFill>
          <a:blip r:embed="rId2" cstate="print"/>
          <a:stretch>
            <a:fillRect/>
          </a:stretch>
        </p:blipFill>
        <p:spPr>
          <a:xfrm>
            <a:off x="1691680" y="2636912"/>
            <a:ext cx="5616624" cy="36184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1196752"/>
            <a:ext cx="4691862" cy="523220"/>
          </a:xfrm>
          <a:prstGeom prst="rect">
            <a:avLst/>
          </a:prstGeom>
        </p:spPr>
        <p:txBody>
          <a:bodyPr wrap="none">
            <a:spAutoFit/>
          </a:bodyPr>
          <a:lstStyle/>
          <a:p>
            <a:pPr algn="ctr">
              <a:buClr>
                <a:schemeClr val="accent2">
                  <a:lumMod val="75000"/>
                </a:schemeClr>
              </a:buClr>
              <a:buSzPct val="115000"/>
              <a:buFont typeface="Arial" pitchFamily="34" charset="0"/>
              <a:buChar char="•"/>
            </a:pPr>
            <a:r>
              <a:rPr lang="en-US" sz="2800" dirty="0" err="1" smtClean="0"/>
              <a:t>Gjergji</a:t>
            </a:r>
            <a:r>
              <a:rPr lang="en-US" sz="2800" dirty="0" smtClean="0"/>
              <a:t> was born in Albania .</a:t>
            </a:r>
            <a:endParaRPr lang="el-GR" sz="2800" dirty="0"/>
          </a:p>
        </p:txBody>
      </p:sp>
      <p:sp>
        <p:nvSpPr>
          <p:cNvPr id="3" name="2 - Ορθογώνιο"/>
          <p:cNvSpPr/>
          <p:nvPr/>
        </p:nvSpPr>
        <p:spPr>
          <a:xfrm>
            <a:off x="539552" y="2636912"/>
            <a:ext cx="4572000" cy="954107"/>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He moved to Greece in 1990 when he was only 15.</a:t>
            </a:r>
          </a:p>
        </p:txBody>
      </p:sp>
      <p:sp>
        <p:nvSpPr>
          <p:cNvPr id="4" name="3 - Ορθογώνιο"/>
          <p:cNvSpPr/>
          <p:nvPr/>
        </p:nvSpPr>
        <p:spPr>
          <a:xfrm>
            <a:off x="539552" y="4509120"/>
            <a:ext cx="4572000" cy="1815882"/>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He wanted to have a better future because Albania suffered from economical crisis.</a:t>
            </a:r>
          </a:p>
        </p:txBody>
      </p:sp>
      <p:pic>
        <p:nvPicPr>
          <p:cNvPr id="7" name="6 - Εικόνα" descr="μετ_αλβ2.jpg"/>
          <p:cNvPicPr>
            <a:picLocks noChangeAspect="1"/>
          </p:cNvPicPr>
          <p:nvPr/>
        </p:nvPicPr>
        <p:blipFill>
          <a:blip r:embed="rId2" cstate="print"/>
          <a:srcRect l="49177"/>
          <a:stretch>
            <a:fillRect/>
          </a:stretch>
        </p:blipFill>
        <p:spPr>
          <a:xfrm>
            <a:off x="5364088" y="1052736"/>
            <a:ext cx="3158042" cy="48691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932040" y="1772816"/>
            <a:ext cx="3960440" cy="1384995"/>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went to Greece on foot, with some of his friends.</a:t>
            </a:r>
          </a:p>
        </p:txBody>
      </p:sp>
      <p:sp>
        <p:nvSpPr>
          <p:cNvPr id="3" name="2 - Ορθογώνιο"/>
          <p:cNvSpPr/>
          <p:nvPr/>
        </p:nvSpPr>
        <p:spPr>
          <a:xfrm>
            <a:off x="1331640" y="4365104"/>
            <a:ext cx="5112568" cy="1815882"/>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was very sad when he left his family and very stressed and frightened because he moved to a foreign country.</a:t>
            </a:r>
            <a:endParaRPr lang="el-GR" sz="2800" dirty="0"/>
          </a:p>
        </p:txBody>
      </p:sp>
      <p:pic>
        <p:nvPicPr>
          <p:cNvPr id="4" name="3 - Εικόνα" descr="Χωρίς τίτλο.png"/>
          <p:cNvPicPr>
            <a:picLocks noChangeAspect="1"/>
          </p:cNvPicPr>
          <p:nvPr/>
        </p:nvPicPr>
        <p:blipFill>
          <a:blip r:embed="rId2" cstate="print"/>
          <a:srcRect l="32675" t="24788" r="25588" b="20586"/>
          <a:stretch>
            <a:fillRect/>
          </a:stretch>
        </p:blipFill>
        <p:spPr>
          <a:xfrm>
            <a:off x="827584" y="764704"/>
            <a:ext cx="4207853"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980728"/>
            <a:ext cx="4572000" cy="1384995"/>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He faced many problems at first since he did not know the Greek language.</a:t>
            </a:r>
          </a:p>
        </p:txBody>
      </p:sp>
      <p:sp>
        <p:nvSpPr>
          <p:cNvPr id="3" name="2 - Ορθογώνιο"/>
          <p:cNvSpPr/>
          <p:nvPr/>
        </p:nvSpPr>
        <p:spPr>
          <a:xfrm>
            <a:off x="683568" y="2636912"/>
            <a:ext cx="4572000" cy="1384995"/>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He could not go to school because he did not have any legal documents with him.</a:t>
            </a:r>
          </a:p>
        </p:txBody>
      </p:sp>
      <p:sp>
        <p:nvSpPr>
          <p:cNvPr id="4" name="3 - Ορθογώνιο"/>
          <p:cNvSpPr/>
          <p:nvPr/>
        </p:nvSpPr>
        <p:spPr>
          <a:xfrm>
            <a:off x="827584" y="4365104"/>
            <a:ext cx="4464496" cy="1815882"/>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However, Greek people helped him and he managed to adjust to his new life.</a:t>
            </a:r>
            <a:endParaRPr lang="el-GR" sz="2800" dirty="0"/>
          </a:p>
        </p:txBody>
      </p:sp>
      <p:pic>
        <p:nvPicPr>
          <p:cNvPr id="5" name="4 - Εικόνα" descr="μετ_αλβ5.jpg"/>
          <p:cNvPicPr>
            <a:picLocks noChangeAspect="1"/>
          </p:cNvPicPr>
          <p:nvPr/>
        </p:nvPicPr>
        <p:blipFill>
          <a:blip r:embed="rId2" cstate="print"/>
          <a:stretch>
            <a:fillRect/>
          </a:stretch>
        </p:blipFill>
        <p:spPr>
          <a:xfrm>
            <a:off x="5364088" y="2492896"/>
            <a:ext cx="3423693" cy="1800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915816" y="836712"/>
            <a:ext cx="4734272" cy="1852757"/>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went back home whenever he could and he helped his family there, giving money.</a:t>
            </a:r>
          </a:p>
        </p:txBody>
      </p:sp>
      <p:sp>
        <p:nvSpPr>
          <p:cNvPr id="3" name="2 - Ορθογώνιο"/>
          <p:cNvSpPr/>
          <p:nvPr/>
        </p:nvSpPr>
        <p:spPr>
          <a:xfrm>
            <a:off x="395536" y="3501008"/>
            <a:ext cx="3995936" cy="2246769"/>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felt safe and happy in his new country since Greek people treated him with respect and love.</a:t>
            </a:r>
          </a:p>
        </p:txBody>
      </p:sp>
      <p:sp>
        <p:nvSpPr>
          <p:cNvPr id="9218" name="AutoShape 2" descr="Αποτέλεσμα εικόνας για immigration"/>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5 - Εικόνα" descr="untitled.png"/>
          <p:cNvPicPr>
            <a:picLocks noChangeAspect="1"/>
          </p:cNvPicPr>
          <p:nvPr/>
        </p:nvPicPr>
        <p:blipFill>
          <a:blip r:embed="rId2" cstate="print"/>
          <a:stretch>
            <a:fillRect/>
          </a:stretch>
        </p:blipFill>
        <p:spPr>
          <a:xfrm>
            <a:off x="4499992" y="3430310"/>
            <a:ext cx="3699495" cy="24618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ιζόντιος πάπυρος"/>
          <p:cNvSpPr/>
          <p:nvPr/>
        </p:nvSpPr>
        <p:spPr>
          <a:xfrm>
            <a:off x="1763688" y="1196752"/>
            <a:ext cx="5616624" cy="4680520"/>
          </a:xfrm>
          <a:prstGeom prst="horizontalScroll">
            <a:avLst>
              <a:gd name="adj" fmla="val 5787"/>
            </a:avLst>
          </a:prstGeom>
          <a:solidFill>
            <a:srgbClr val="7D6E47"/>
          </a:solidFill>
          <a:ln>
            <a:solidFill>
              <a:srgbClr val="494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Ορθογώνιο"/>
          <p:cNvSpPr/>
          <p:nvPr/>
        </p:nvSpPr>
        <p:spPr>
          <a:xfrm>
            <a:off x="1907704" y="2276872"/>
            <a:ext cx="5526360" cy="2677656"/>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This is why he had his family in Greece and decided to live there but he did not forget his home country. Therefore, he teaches his children Albanian customs and culture.</a:t>
            </a:r>
            <a:endParaRPr lang="el-GR" sz="2800" dirty="0"/>
          </a:p>
        </p:txBody>
      </p:sp>
    </p:spTree>
  </p:cSld>
  <p:clrMapOvr>
    <a:masterClrMapping/>
  </p:clrMapOvr>
  <p:transition spd="slow">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476672"/>
            <a:ext cx="8964488" cy="1446550"/>
          </a:xfrm>
          <a:prstGeom prst="rect">
            <a:avLst/>
          </a:prstGeom>
        </p:spPr>
        <p:txBody>
          <a:bodyPr wrap="square">
            <a:spAutoFit/>
          </a:bodyPr>
          <a:lstStyle/>
          <a:p>
            <a: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 The story of </a:t>
            </a:r>
            <a:r>
              <a:rPr lang="en-US" sz="4400" b="1" spc="-100" dirty="0" err="1">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Gerasimos</a:t>
            </a:r>
            <a: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 </a:t>
            </a:r>
            <a:r>
              <a:rPr lang="en-US" sz="4400" b="1" spc="-100" dirty="0" err="1">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Tarnavas</a:t>
            </a:r>
            <a: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
            </a:r>
            <a:b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br>
            <a:endParaRPr lang="el-GR" sz="4400" b="1" dirty="0">
              <a:effectLst>
                <a:outerShdw blurRad="38100" dist="38100" dir="2700000" algn="tl">
                  <a:srgbClr val="000000">
                    <a:alpha val="43137"/>
                  </a:srgbClr>
                </a:outerShdw>
              </a:effectLst>
            </a:endParaRPr>
          </a:p>
        </p:txBody>
      </p:sp>
      <p:sp>
        <p:nvSpPr>
          <p:cNvPr id="5" name="4 - Ορθογώνιο"/>
          <p:cNvSpPr/>
          <p:nvPr/>
        </p:nvSpPr>
        <p:spPr>
          <a:xfrm>
            <a:off x="1763688" y="1268760"/>
            <a:ext cx="5472608" cy="1200329"/>
          </a:xfrm>
          <a:prstGeom prst="rect">
            <a:avLst/>
          </a:prstGeom>
        </p:spPr>
        <p:txBody>
          <a:bodyPr wrap="square">
            <a:spAutoFit/>
          </a:bodyPr>
          <a:lstStyle/>
          <a:p>
            <a:pPr algn="ctr"/>
            <a:r>
              <a:rPr lang="en-US" sz="3600" spc="-100" dirty="0">
                <a:ln w="3200">
                  <a:solidFill>
                    <a:schemeClr val="bg2">
                      <a:shade val="75000"/>
                      <a:alpha val="25000"/>
                    </a:schemeClr>
                  </a:solidFill>
                  <a:prstDash val="solid"/>
                  <a:round/>
                </a:ln>
                <a:solidFill>
                  <a:srgbClr val="F9F9F9"/>
                </a:solidFill>
              </a:rPr>
              <a:t> </a:t>
            </a:r>
            <a:r>
              <a:rPr lang="en-US" sz="3600" spc="-100" dirty="0" smtClean="0">
                <a:ln w="3200">
                  <a:solidFill>
                    <a:schemeClr val="bg2">
                      <a:shade val="75000"/>
                      <a:alpha val="25000"/>
                    </a:schemeClr>
                  </a:solidFill>
                  <a:prstDash val="solid"/>
                  <a:round/>
                </a:ln>
                <a:solidFill>
                  <a:srgbClr val="F9F9F9"/>
                </a:solidFill>
              </a:rPr>
              <a:t>Uncle </a:t>
            </a:r>
            <a:r>
              <a:rPr lang="en-US" sz="3600" spc="-100" dirty="0">
                <a:ln w="3200">
                  <a:solidFill>
                    <a:schemeClr val="bg2">
                      <a:shade val="75000"/>
                      <a:alpha val="25000"/>
                    </a:schemeClr>
                  </a:solidFill>
                  <a:prstDash val="solid"/>
                  <a:round/>
                </a:ln>
                <a:solidFill>
                  <a:srgbClr val="F9F9F9"/>
                </a:solidFill>
              </a:rPr>
              <a:t>of our student, </a:t>
            </a:r>
            <a:r>
              <a:rPr lang="en-US" sz="3600" spc="-100" dirty="0" err="1">
                <a:ln w="3200">
                  <a:solidFill>
                    <a:schemeClr val="bg2">
                      <a:shade val="75000"/>
                      <a:alpha val="25000"/>
                    </a:schemeClr>
                  </a:solidFill>
                  <a:prstDash val="solid"/>
                  <a:round/>
                </a:ln>
                <a:solidFill>
                  <a:srgbClr val="F9F9F9"/>
                </a:solidFill>
              </a:rPr>
              <a:t>Heliana</a:t>
            </a:r>
            <a:r>
              <a:rPr lang="en-US" sz="3600" spc="-100" dirty="0">
                <a:ln w="3200">
                  <a:solidFill>
                    <a:schemeClr val="bg2">
                      <a:shade val="75000"/>
                      <a:alpha val="25000"/>
                    </a:schemeClr>
                  </a:solidFill>
                  <a:prstDash val="solid"/>
                  <a:round/>
                </a:ln>
                <a:solidFill>
                  <a:srgbClr val="F9F9F9"/>
                </a:solidFill>
              </a:rPr>
              <a:t> </a:t>
            </a:r>
            <a:r>
              <a:rPr lang="en-US" sz="3600" spc="-100" dirty="0" err="1" smtClean="0">
                <a:ln w="3200">
                  <a:solidFill>
                    <a:schemeClr val="bg2">
                      <a:shade val="75000"/>
                      <a:alpha val="25000"/>
                    </a:schemeClr>
                  </a:solidFill>
                  <a:prstDash val="solid"/>
                  <a:round/>
                </a:ln>
                <a:solidFill>
                  <a:srgbClr val="F9F9F9"/>
                </a:solidFill>
              </a:rPr>
              <a:t>Tsagri</a:t>
            </a:r>
            <a:endParaRPr lang="el-GR" sz="3600" dirty="0"/>
          </a:p>
        </p:txBody>
      </p:sp>
      <p:pic>
        <p:nvPicPr>
          <p:cNvPr id="7" name="6 - Εικόνα" descr="μετ_γερμ4.jpg"/>
          <p:cNvPicPr>
            <a:picLocks noChangeAspect="1"/>
          </p:cNvPicPr>
          <p:nvPr/>
        </p:nvPicPr>
        <p:blipFill>
          <a:blip r:embed="rId2" cstate="print"/>
          <a:stretch>
            <a:fillRect/>
          </a:stretch>
        </p:blipFill>
        <p:spPr>
          <a:xfrm>
            <a:off x="1835696" y="2996952"/>
            <a:ext cx="5393952" cy="301057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0" y="1052736"/>
            <a:ext cx="4176464" cy="2246769"/>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was born in Greece but when he was 36 he moved to Germany because he wanted to find a better job.</a:t>
            </a:r>
          </a:p>
        </p:txBody>
      </p:sp>
      <p:sp>
        <p:nvSpPr>
          <p:cNvPr id="3" name="2 - Ορθογώνιο"/>
          <p:cNvSpPr/>
          <p:nvPr/>
        </p:nvSpPr>
        <p:spPr>
          <a:xfrm>
            <a:off x="611560" y="3933056"/>
            <a:ext cx="4572000" cy="1815882"/>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At first things were a bit  difficult but he managed to adjust perfectly well when he learnt the language.</a:t>
            </a:r>
          </a:p>
        </p:txBody>
      </p:sp>
      <p:pic>
        <p:nvPicPr>
          <p:cNvPr id="6" name="5 - Εικόνα" descr="μετ_γερμ3.png"/>
          <p:cNvPicPr>
            <a:picLocks noChangeAspect="1"/>
          </p:cNvPicPr>
          <p:nvPr/>
        </p:nvPicPr>
        <p:blipFill>
          <a:blip r:embed="rId2" cstate="print"/>
          <a:stretch>
            <a:fillRect/>
          </a:stretch>
        </p:blipFill>
        <p:spPr>
          <a:xfrm>
            <a:off x="5292080" y="3680474"/>
            <a:ext cx="3240360" cy="2417807"/>
          </a:xfrm>
          <a:prstGeom prst="rect">
            <a:avLst/>
          </a:prstGeom>
          <a:ln>
            <a:noFill/>
          </a:ln>
          <a:effectLst>
            <a:outerShdw blurRad="292100" dist="139700" dir="2700000" algn="tl" rotWithShape="0">
              <a:srgbClr val="333333">
                <a:alpha val="65000"/>
              </a:srgbClr>
            </a:outerShdw>
          </a:effectLst>
        </p:spPr>
      </p:pic>
      <p:pic>
        <p:nvPicPr>
          <p:cNvPr id="7" name="6 - Εικόνα" descr="μετ_γερμ1.png"/>
          <p:cNvPicPr>
            <a:picLocks noChangeAspect="1"/>
          </p:cNvPicPr>
          <p:nvPr/>
        </p:nvPicPr>
        <p:blipFill>
          <a:blip r:embed="rId3" cstate="print"/>
          <a:stretch>
            <a:fillRect/>
          </a:stretch>
        </p:blipFill>
        <p:spPr>
          <a:xfrm>
            <a:off x="971600" y="908720"/>
            <a:ext cx="3408254" cy="25202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migraton.png"/>
          <p:cNvPicPr>
            <a:picLocks noChangeAspect="1"/>
          </p:cNvPicPr>
          <p:nvPr/>
        </p:nvPicPr>
        <p:blipFill>
          <a:blip r:embed="rId2" cstate="print">
            <a:lum bright="-20000" contrast="-20000"/>
          </a:blip>
          <a:stretch>
            <a:fillRect/>
          </a:stretch>
        </p:blipFill>
        <p:spPr>
          <a:xfrm>
            <a:off x="899592" y="692696"/>
            <a:ext cx="7272808" cy="5469126"/>
          </a:xfrm>
          <a:prstGeom prst="rect">
            <a:avLst/>
          </a:prstGeom>
          <a:ln w="101600" cmpd="thickThin">
            <a:noFill/>
            <a:round/>
          </a:ln>
        </p:spPr>
      </p:pic>
      <p:sp>
        <p:nvSpPr>
          <p:cNvPr id="3" name="2 - Υπότιτλος"/>
          <p:cNvSpPr>
            <a:spLocks noGrp="1"/>
          </p:cNvSpPr>
          <p:nvPr>
            <p:ph type="subTitle" idx="1"/>
          </p:nvPr>
        </p:nvSpPr>
        <p:spPr>
          <a:xfrm>
            <a:off x="467544" y="2996952"/>
            <a:ext cx="8305800" cy="1143000"/>
          </a:xfrm>
        </p:spPr>
        <p:txBody>
          <a:bodyPr/>
          <a:lstStyle/>
          <a:p>
            <a:r>
              <a:rPr lang="en-US" b="1" dirty="0" smtClean="0">
                <a:effectLst>
                  <a:outerShdw blurRad="38100" dist="38100" dir="2700000" algn="tl">
                    <a:srgbClr val="000000">
                      <a:alpha val="43137"/>
                    </a:srgbClr>
                  </a:outerShdw>
                </a:effectLst>
              </a:rPr>
              <a:t>TRUE  STORIES OF IMMIGRANTS</a:t>
            </a:r>
          </a:p>
          <a:p>
            <a:endParaRPr lang="el-GR" dirty="0"/>
          </a:p>
        </p:txBody>
      </p:sp>
      <p:sp>
        <p:nvSpPr>
          <p:cNvPr id="2" name="1 - Τίτλος"/>
          <p:cNvSpPr>
            <a:spLocks noGrp="1"/>
          </p:cNvSpPr>
          <p:nvPr>
            <p:ph type="ctrTitle"/>
          </p:nvPr>
        </p:nvSpPr>
        <p:spPr>
          <a:xfrm>
            <a:off x="467544" y="764704"/>
            <a:ext cx="8305800" cy="1981200"/>
          </a:xfrm>
        </p:spPr>
        <p:txBody>
          <a:bodyPr/>
          <a:lstStyle/>
          <a:p>
            <a:r>
              <a:rPr lang="en-US" b="1" dirty="0" smtClean="0">
                <a:effectLst>
                  <a:outerShdw blurRad="38100" dist="38100" dir="2700000" algn="tl">
                    <a:srgbClr val="000000">
                      <a:alpha val="43137"/>
                    </a:srgbClr>
                  </a:outerShdw>
                </a:effectLst>
              </a:rPr>
              <a:t>IMMIGRATION</a:t>
            </a:r>
            <a:endParaRPr lang="el-GR" b="1" dirty="0">
              <a:effectLst>
                <a:outerShdw blurRad="38100" dist="38100" dir="2700000" algn="tl">
                  <a:srgbClr val="000000">
                    <a:alpha val="43137"/>
                  </a:srgbClr>
                </a:outerShdw>
              </a:effectLst>
            </a:endParaRPr>
          </a:p>
        </p:txBody>
      </p:sp>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43608" y="1772816"/>
            <a:ext cx="3888432" cy="1384995"/>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German people welcomed him there and helped him.</a:t>
            </a:r>
          </a:p>
        </p:txBody>
      </p:sp>
      <p:sp>
        <p:nvSpPr>
          <p:cNvPr id="3" name="2 - Ορθογώνιο"/>
          <p:cNvSpPr/>
          <p:nvPr/>
        </p:nvSpPr>
        <p:spPr>
          <a:xfrm>
            <a:off x="1115616" y="3789040"/>
            <a:ext cx="3672408" cy="1815882"/>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lived there for 18 years and only then went back to Greece for just once.</a:t>
            </a:r>
          </a:p>
        </p:txBody>
      </p:sp>
      <p:pic>
        <p:nvPicPr>
          <p:cNvPr id="4" name="3 - Εικόνα" descr="μετ_γερμ6.jpg"/>
          <p:cNvPicPr>
            <a:picLocks noChangeAspect="1"/>
          </p:cNvPicPr>
          <p:nvPr/>
        </p:nvPicPr>
        <p:blipFill>
          <a:blip r:embed="rId2" cstate="print"/>
          <a:srcRect r="57000"/>
          <a:stretch>
            <a:fillRect/>
          </a:stretch>
        </p:blipFill>
        <p:spPr>
          <a:xfrm>
            <a:off x="5652120" y="2132856"/>
            <a:ext cx="2734014" cy="32600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ll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ιζόντιος πάπυρος"/>
          <p:cNvSpPr/>
          <p:nvPr/>
        </p:nvSpPr>
        <p:spPr>
          <a:xfrm>
            <a:off x="1835696" y="1124744"/>
            <a:ext cx="5400600" cy="4608512"/>
          </a:xfrm>
          <a:prstGeom prst="horizontalScroll">
            <a:avLst>
              <a:gd name="adj" fmla="val 12399"/>
            </a:avLst>
          </a:prstGeom>
          <a:solidFill>
            <a:srgbClr val="7D6E47"/>
          </a:solidFill>
          <a:ln>
            <a:solidFill>
              <a:srgbClr val="4948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Ορθογώνιο"/>
          <p:cNvSpPr/>
          <p:nvPr/>
        </p:nvSpPr>
        <p:spPr>
          <a:xfrm>
            <a:off x="2339752" y="2276872"/>
            <a:ext cx="4806280" cy="2246769"/>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err="1" smtClean="0"/>
              <a:t>Gerasimos</a:t>
            </a:r>
            <a:r>
              <a:rPr lang="en-US" sz="2800" dirty="0" smtClean="0"/>
              <a:t> still lives in Germany. He feels that Germany is now his country but he always remembers Greece.</a:t>
            </a:r>
            <a:endParaRPr lang="el-GR" sz="2800" dirty="0"/>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467544" y="3717032"/>
            <a:ext cx="8305800" cy="1143000"/>
          </a:xfrm>
        </p:spPr>
        <p:txBody>
          <a:bodyPr/>
          <a:lstStyle/>
          <a:p>
            <a:r>
              <a:rPr lang="en-US" b="1" dirty="0" err="1" smtClean="0">
                <a:effectLst>
                  <a:outerShdw blurRad="38100" dist="38100" dir="2700000" algn="tl">
                    <a:srgbClr val="000000">
                      <a:alpha val="43137"/>
                    </a:srgbClr>
                  </a:outerShdw>
                </a:effectLst>
              </a:rPr>
              <a:t>Lykou</a:t>
            </a:r>
            <a:r>
              <a:rPr lang="en-US" b="1" dirty="0" smtClean="0">
                <a:effectLst>
                  <a:outerShdw blurRad="38100" dist="38100" dir="2700000" algn="tl">
                    <a:srgbClr val="000000">
                      <a:alpha val="43137"/>
                    </a:srgbClr>
                  </a:outerShdw>
                </a:effectLst>
              </a:rPr>
              <a:t> Sophia</a:t>
            </a:r>
          </a:p>
          <a:p>
            <a:r>
              <a:rPr lang="en-US" b="1" dirty="0" err="1" smtClean="0">
                <a:effectLst>
                  <a:outerShdw blurRad="38100" dist="38100" dir="2700000" algn="tl">
                    <a:srgbClr val="000000">
                      <a:alpha val="43137"/>
                    </a:srgbClr>
                  </a:outerShdw>
                </a:effectLst>
              </a:rPr>
              <a:t>Sulaj</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Alda</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Abelogianni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Aggeliki</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Tsagri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Helianna</a:t>
            </a:r>
            <a:endParaRPr lang="en-US" b="1" dirty="0" smtClean="0">
              <a:effectLst>
                <a:outerShdw blurRad="38100" dist="38100" dir="2700000" algn="tl">
                  <a:srgbClr val="000000">
                    <a:alpha val="43137"/>
                  </a:srgbClr>
                </a:outerShdw>
              </a:effectLst>
            </a:endParaRPr>
          </a:p>
          <a:p>
            <a:r>
              <a:rPr lang="en-US" b="1" dirty="0" err="1" smtClean="0">
                <a:effectLst>
                  <a:outerShdw blurRad="38100" dist="38100" dir="2700000" algn="tl">
                    <a:srgbClr val="000000">
                      <a:alpha val="43137"/>
                    </a:srgbClr>
                  </a:outerShdw>
                </a:effectLst>
              </a:rPr>
              <a:t>Boyzi</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Dimitra</a:t>
            </a:r>
            <a:r>
              <a:rPr lang="en-US" b="1" dirty="0" smtClean="0">
                <a:effectLst>
                  <a:outerShdw blurRad="38100" dist="38100" dir="2700000" algn="tl">
                    <a:srgbClr val="000000">
                      <a:alpha val="43137"/>
                    </a:srgbClr>
                  </a:outerShdw>
                </a:effectLst>
              </a:rPr>
              <a:t> </a:t>
            </a:r>
          </a:p>
        </p:txBody>
      </p:sp>
      <p:sp>
        <p:nvSpPr>
          <p:cNvPr id="3" name="2 - Τίτλος"/>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Team Members</a:t>
            </a:r>
            <a:endParaRPr lang="el-GR" b="1" dirty="0">
              <a:effectLst>
                <a:outerShdw blurRad="38100" dist="38100" dir="2700000" algn="tl">
                  <a:srgbClr val="000000">
                    <a:alpha val="43137"/>
                  </a:srgbClr>
                </a:outerShdw>
              </a:effectLst>
            </a:endParaRPr>
          </a:p>
        </p:txBody>
      </p:sp>
    </p:spTree>
  </p:cSld>
  <p:clrMapOvr>
    <a:masterClrMapping/>
  </p:clrMapOvr>
  <p:transition spd="slow">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Αποτέλεσμα εικόνας για the end icon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68" name="AutoShape 4" descr="Αποτέλεσμα εικόνας για the end icon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72" name="AutoShape 8"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74" name="AutoShape 10"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76" name="AutoShape 12"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78" name="AutoShape 14"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80" name="AutoShape 16"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82" name="AutoShape 18"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84" name="AutoShape 20"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86" name="AutoShape 22"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88" name="AutoShape 24"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90" name="AutoShape 26"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92" name="AutoShape 28"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6894" name="AutoShape 30" descr="Αποτέλεσμα εικόνας για the end pn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17 - Ορθογώνιο"/>
          <p:cNvSpPr/>
          <p:nvPr/>
        </p:nvSpPr>
        <p:spPr>
          <a:xfrm>
            <a:off x="1547664" y="2420888"/>
            <a:ext cx="585300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a:t>
            </a:r>
            <a:endParaRPr lang="el-GR"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Τίτλος"/>
          <p:cNvSpPr txBox="1">
            <a:spLocks/>
          </p:cNvSpPr>
          <p:nvPr/>
        </p:nvSpPr>
        <p:spPr>
          <a:xfrm>
            <a:off x="539552" y="620688"/>
            <a:ext cx="8229600" cy="972344"/>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        People immigrate due to</a:t>
            </a:r>
            <a:r>
              <a:rPr kumimoji="0" lang="el-GR"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a:t>
            </a:r>
            <a:r>
              <a:rPr kumimoji="0" lang="en-US" sz="4200" b="1" i="0" u="none" strike="noStrike" kern="1200" cap="none" spc="-100" normalizeH="0" baseline="0" noProof="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rPr>
              <a:t> </a:t>
            </a:r>
            <a:endParaRPr kumimoji="0" lang="el-GR" sz="4200" b="1" i="0" u="none" strike="noStrike" kern="1200" cap="none" spc="-100" normalizeH="0" baseline="0" noProof="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uLnTx/>
              <a:uFillTx/>
              <a:latin typeface="+mj-lt"/>
              <a:ea typeface="+mj-ea"/>
              <a:cs typeface="+mj-cs"/>
            </a:endParaRPr>
          </a:p>
        </p:txBody>
      </p:sp>
      <p:sp>
        <p:nvSpPr>
          <p:cNvPr id="4" name="1 - Θέση περιεχομένου"/>
          <p:cNvSpPr txBox="1">
            <a:spLocks/>
          </p:cNvSpPr>
          <p:nvPr/>
        </p:nvSpPr>
        <p:spPr>
          <a:xfrm>
            <a:off x="457200" y="1524000"/>
            <a:ext cx="8229600" cy="4572000"/>
          </a:xfrm>
          <a:prstGeom prst="rect">
            <a:avLst/>
          </a:prstGeom>
        </p:spPr>
        <p:txBody>
          <a:bodyPr/>
          <a:lstStyle/>
          <a:p>
            <a:pPr marL="1005840" marR="0" lvl="2" indent="-228600" algn="l" defTabSz="914400" rtl="0" eaLnBrk="1" fontAlgn="auto" latinLnBrk="0" hangingPunct="1">
              <a:lnSpc>
                <a:spcPct val="100000"/>
              </a:lnSpc>
              <a:spcBef>
                <a:spcPts val="300"/>
              </a:spcBef>
              <a:spcAft>
                <a:spcPts val="0"/>
              </a:spcAft>
              <a:buClr>
                <a:schemeClr val="accent2">
                  <a:shade val="50000"/>
                </a:schemeClr>
              </a:buClr>
              <a:buSzPct val="85000"/>
              <a:buFont typeface="Wingdings 2"/>
              <a:buNone/>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War</a:t>
            </a: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Better jobs </a:t>
            </a:r>
            <a:r>
              <a:rPr kumimoji="0" lang="el-GR" sz="3200" b="0" i="0" u="none" strike="noStrike" kern="1200" cap="none" spc="0" normalizeH="0" baseline="0" noProof="0" dirty="0" smtClean="0">
                <a:ln>
                  <a:noFill/>
                </a:ln>
                <a:solidFill>
                  <a:schemeClr val="tx1"/>
                </a:solidFill>
                <a:effectLst/>
                <a:uLnTx/>
                <a:uFillTx/>
                <a:latin typeface="+mn-lt"/>
                <a:ea typeface="+mn-ea"/>
                <a:cs typeface="+mn-cs"/>
              </a:rPr>
              <a:t>&amp;</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better future</a:t>
            </a:r>
          </a:p>
          <a:p>
            <a:pPr marL="274320" marR="0" lvl="0" indent="-274320" algn="ctr" defTabSz="914400" rtl="0" eaLnBrk="1" fontAlgn="auto" latinLnBrk="0" hangingPunct="1">
              <a:lnSpc>
                <a:spcPct val="100000"/>
              </a:lnSpc>
              <a:spcBef>
                <a:spcPts val="600"/>
              </a:spcBef>
              <a:spcAft>
                <a:spcPts val="0"/>
              </a:spcAft>
              <a:buClr>
                <a:schemeClr val="accent2"/>
              </a:buClr>
              <a:buSzPct val="85000"/>
              <a:tabLst/>
              <a:defRPr/>
            </a:pPr>
            <a:r>
              <a:rPr lang="en-US" sz="3200" dirty="0" smtClean="0"/>
              <a:t>  (better life quality)</a:t>
            </a:r>
            <a:endParaRPr kumimoji="0" lang="el-GR" sz="32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endParaRPr kumimoji="0" lang="el-GR" sz="26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lgn="r">
              <a:spcBef>
                <a:spcPts val="600"/>
              </a:spcBef>
              <a:buClr>
                <a:schemeClr val="accent2"/>
              </a:buClr>
              <a:buSzPct val="85000"/>
              <a:buFont typeface="Wingdings" pitchFamily="2" charset="2"/>
              <a:buChar char="Ø"/>
            </a:pPr>
            <a:r>
              <a:rPr lang="en-US" sz="3200" dirty="0"/>
              <a:t>Economical crisis</a:t>
            </a:r>
          </a:p>
          <a:p>
            <a:pPr marL="274320" marR="0" lvl="0" indent="-274320" algn="r" defTabSz="914400" rtl="0" eaLnBrk="1" fontAlgn="auto" latinLnBrk="0" hangingPunct="1">
              <a:lnSpc>
                <a:spcPct val="100000"/>
              </a:lnSpc>
              <a:spcBef>
                <a:spcPts val="600"/>
              </a:spcBef>
              <a:spcAft>
                <a:spcPts val="0"/>
              </a:spcAft>
              <a:buClr>
                <a:schemeClr val="accent2"/>
              </a:buClr>
              <a:buSzPct val="85000"/>
              <a:buFont typeface="Wingdings" pitchFamily="2" charset="2"/>
              <a:buChar char="Ø"/>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043608" y="2636912"/>
            <a:ext cx="7272808" cy="1569660"/>
          </a:xfrm>
          <a:prstGeom prst="rect">
            <a:avLst/>
          </a:prstGeom>
        </p:spPr>
        <p:txBody>
          <a:bodyPr wrap="square">
            <a:spAutoFit/>
          </a:bodyPr>
          <a:lstStyle/>
          <a:p>
            <a:pPr algn="ctr"/>
            <a:r>
              <a:rPr lang="en-US" sz="3200" b="1" dirty="0" smtClean="0">
                <a:effectLst>
                  <a:outerShdw blurRad="38100" dist="38100" dir="2700000" algn="tl">
                    <a:srgbClr val="000000">
                      <a:alpha val="43137"/>
                    </a:srgbClr>
                  </a:outerShdw>
                </a:effectLst>
                <a:latin typeface="+mj-lt"/>
              </a:rPr>
              <a:t>We interviewed people who have experienced immigration and we will present their stories…</a:t>
            </a:r>
            <a:endParaRPr lang="el-GR" sz="3200" b="1" dirty="0">
              <a:effectLst>
                <a:outerShdw blurRad="38100" dist="38100" dir="2700000" algn="tl">
                  <a:srgbClr val="000000">
                    <a:alpha val="43137"/>
                  </a:srgbClr>
                </a:outerShdw>
              </a:effectLst>
              <a:latin typeface="+mj-lt"/>
            </a:endParaRPr>
          </a:p>
        </p:txBody>
      </p:sp>
    </p:spTree>
  </p:cSld>
  <p:clrMapOvr>
    <a:masterClrMapping/>
  </p:clrMapOvr>
  <p:transition spd="slow">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259632" y="1484784"/>
            <a:ext cx="6480720" cy="1077218"/>
          </a:xfrm>
          <a:prstGeom prst="rect">
            <a:avLst/>
          </a:prstGeom>
        </p:spPr>
        <p:txBody>
          <a:bodyPr wrap="square">
            <a:spAutoFit/>
          </a:bodyPr>
          <a:lstStyle/>
          <a:p>
            <a:pPr lvl="0" algn="ctr">
              <a:spcBef>
                <a:spcPct val="0"/>
              </a:spcBef>
              <a:defRPr/>
            </a:pPr>
            <a:r>
              <a:rPr lang="en-US" sz="3200"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G</a:t>
            </a:r>
            <a:r>
              <a:rPr lang="en-US" sz="3200"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randfather </a:t>
            </a:r>
            <a:r>
              <a:rPr lang="en-US" sz="3200"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of our music </a:t>
            </a:r>
            <a:r>
              <a:rPr lang="en-US" sz="3200"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rPr>
              <a:t>teacher, Chrysanthi Ioannidou</a:t>
            </a:r>
            <a:endParaRPr lang="el-GR" sz="3200"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endParaRPr>
          </a:p>
        </p:txBody>
      </p:sp>
      <p:sp>
        <p:nvSpPr>
          <p:cNvPr id="4" name="3 - Ορθογώνιο"/>
          <p:cNvSpPr/>
          <p:nvPr/>
        </p:nvSpPr>
        <p:spPr>
          <a:xfrm>
            <a:off x="395536" y="620688"/>
            <a:ext cx="8532440" cy="1200329"/>
          </a:xfrm>
          <a:prstGeom prst="rect">
            <a:avLst/>
          </a:prstGeom>
        </p:spPr>
        <p:txBody>
          <a:bodyPr wrap="square">
            <a:spAutoFit/>
          </a:bodyPr>
          <a:lstStyle/>
          <a:p>
            <a:pPr lvl="0" algn="ctr">
              <a:spcBef>
                <a:spcPct val="0"/>
              </a:spcBef>
              <a:defRPr/>
            </a:pPr>
            <a:r>
              <a:rPr lang="en-US" sz="4400" b="1" spc="-100" dirty="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The story of Filaretos Ioannidis </a:t>
            </a:r>
            <a:r>
              <a:rPr lang="en-US" sz="28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t/>
            </a:r>
            <a:br>
              <a:rPr lang="en-US" sz="28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rPr>
            </a:br>
            <a:endParaRPr lang="el-GR" sz="28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endParaRPr>
          </a:p>
        </p:txBody>
      </p:sp>
      <p:pic>
        <p:nvPicPr>
          <p:cNvPr id="6" name="5 - Εικόνα" descr="μικρασιατική3.jpg"/>
          <p:cNvPicPr>
            <a:picLocks noChangeAspect="1"/>
          </p:cNvPicPr>
          <p:nvPr/>
        </p:nvPicPr>
        <p:blipFill>
          <a:blip r:embed="rId2" cstate="print"/>
          <a:srcRect l="4641" t="9501" r="4641"/>
          <a:stretch>
            <a:fillRect/>
          </a:stretch>
        </p:blipFill>
        <p:spPr>
          <a:xfrm>
            <a:off x="1979712" y="2852936"/>
            <a:ext cx="5284790"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483768" y="764704"/>
            <a:ext cx="4572000" cy="1384995"/>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Filaretos Ioannidis was born in Antalya, Minor Asia, a man of Greek origin.</a:t>
            </a:r>
          </a:p>
        </p:txBody>
      </p:sp>
      <p:sp>
        <p:nvSpPr>
          <p:cNvPr id="3" name="2 - Ορθογώνιο"/>
          <p:cNvSpPr/>
          <p:nvPr/>
        </p:nvSpPr>
        <p:spPr>
          <a:xfrm>
            <a:off x="4283968" y="2996952"/>
            <a:ext cx="4283968" cy="954107"/>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was a landowner and had Turkish workers.</a:t>
            </a:r>
          </a:p>
        </p:txBody>
      </p:sp>
      <p:sp>
        <p:nvSpPr>
          <p:cNvPr id="4" name="3 - Ορθογώνιο"/>
          <p:cNvSpPr/>
          <p:nvPr/>
        </p:nvSpPr>
        <p:spPr>
          <a:xfrm>
            <a:off x="2267744" y="4725144"/>
            <a:ext cx="3707904" cy="1384995"/>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In 1922 he was forced to leave his home due to war.</a:t>
            </a:r>
          </a:p>
        </p:txBody>
      </p:sp>
      <p:pic>
        <p:nvPicPr>
          <p:cNvPr id="5" name="4 - Εικόνα" descr="μικρασιατική4.png"/>
          <p:cNvPicPr>
            <a:picLocks noChangeAspect="1"/>
          </p:cNvPicPr>
          <p:nvPr/>
        </p:nvPicPr>
        <p:blipFill>
          <a:blip r:embed="rId2" cstate="print"/>
          <a:stretch>
            <a:fillRect/>
          </a:stretch>
        </p:blipFill>
        <p:spPr>
          <a:xfrm>
            <a:off x="683568" y="2442803"/>
            <a:ext cx="3528392" cy="199430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1196752"/>
            <a:ext cx="4572000" cy="1815882"/>
          </a:xfrm>
          <a:prstGeom prst="rect">
            <a:avLst/>
          </a:prstGeom>
        </p:spPr>
        <p:txBody>
          <a:bodyPr>
            <a:spAutoFit/>
          </a:bodyPr>
          <a:lstStyle/>
          <a:p>
            <a:pPr algn="ctr">
              <a:buClr>
                <a:schemeClr val="accent2">
                  <a:lumMod val="75000"/>
                </a:schemeClr>
              </a:buClr>
              <a:buSzPct val="115000"/>
              <a:buFont typeface="Arial" pitchFamily="34" charset="0"/>
              <a:buChar char="•"/>
            </a:pPr>
            <a:r>
              <a:rPr lang="en-US" sz="2800" dirty="0" smtClean="0"/>
              <a:t>He moved to Greece with his wife and took almost none of his belongings with him.</a:t>
            </a:r>
          </a:p>
        </p:txBody>
      </p:sp>
      <p:sp>
        <p:nvSpPr>
          <p:cNvPr id="3" name="2 - Ορθογώνιο"/>
          <p:cNvSpPr/>
          <p:nvPr/>
        </p:nvSpPr>
        <p:spPr>
          <a:xfrm>
            <a:off x="467544" y="3429000"/>
            <a:ext cx="5040560" cy="2677656"/>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and his wife were lucky enough to get on a boat and save themselves, while at the same time other people lost their lives trying to get on a boat.</a:t>
            </a:r>
          </a:p>
        </p:txBody>
      </p:sp>
      <p:pic>
        <p:nvPicPr>
          <p:cNvPr id="4" name="3 - Εικόνα" descr="μικρασιατική2.jpg"/>
          <p:cNvPicPr>
            <a:picLocks noChangeAspect="1"/>
          </p:cNvPicPr>
          <p:nvPr/>
        </p:nvPicPr>
        <p:blipFill>
          <a:blip r:embed="rId2" cstate="print"/>
          <a:stretch>
            <a:fillRect/>
          </a:stretch>
        </p:blipFill>
        <p:spPr>
          <a:xfrm>
            <a:off x="5220072" y="3501008"/>
            <a:ext cx="3491880" cy="2427441"/>
          </a:xfrm>
          <a:prstGeom prst="rect">
            <a:avLst/>
          </a:prstGeom>
          <a:ln>
            <a:noFill/>
          </a:ln>
          <a:effectLst>
            <a:outerShdw blurRad="292100" dist="139700" dir="2700000" algn="tl" rotWithShape="0">
              <a:srgbClr val="333333">
                <a:alpha val="65000"/>
              </a:srgbClr>
            </a:outerShdw>
          </a:effectLst>
        </p:spPr>
      </p:pic>
      <p:pic>
        <p:nvPicPr>
          <p:cNvPr id="5" name="4 - Εικόνα" descr="μικρασιατική1.png"/>
          <p:cNvPicPr>
            <a:picLocks noChangeAspect="1"/>
          </p:cNvPicPr>
          <p:nvPr/>
        </p:nvPicPr>
        <p:blipFill>
          <a:blip r:embed="rId3" cstate="print"/>
          <a:stretch>
            <a:fillRect/>
          </a:stretch>
        </p:blipFill>
        <p:spPr>
          <a:xfrm>
            <a:off x="5292080" y="836712"/>
            <a:ext cx="3240360" cy="203810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067944" y="1124744"/>
            <a:ext cx="4662264" cy="2246769"/>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In Greece, he first went to Larisa where he managed to open a mini market and there he and his wife had 4 children.</a:t>
            </a:r>
          </a:p>
        </p:txBody>
      </p:sp>
      <p:sp>
        <p:nvSpPr>
          <p:cNvPr id="3" name="2 - Ορθογώνιο"/>
          <p:cNvSpPr/>
          <p:nvPr/>
        </p:nvSpPr>
        <p:spPr>
          <a:xfrm>
            <a:off x="4499992" y="3933056"/>
            <a:ext cx="4032448" cy="1384995"/>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Later he moved to Athens where he bought land.</a:t>
            </a:r>
          </a:p>
        </p:txBody>
      </p:sp>
      <p:pic>
        <p:nvPicPr>
          <p:cNvPr id="5" name="4 - Εικόνα" descr="μικρασιατική5.png"/>
          <p:cNvPicPr>
            <a:picLocks noChangeAspect="1"/>
          </p:cNvPicPr>
          <p:nvPr/>
        </p:nvPicPr>
        <p:blipFill>
          <a:blip r:embed="rId3" cstate="print"/>
          <a:stretch>
            <a:fillRect/>
          </a:stretch>
        </p:blipFill>
        <p:spPr>
          <a:xfrm>
            <a:off x="683568" y="2204864"/>
            <a:ext cx="3427581" cy="24482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67544" y="908720"/>
            <a:ext cx="4608512" cy="3539430"/>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At first, he didn’t feel very well since for Greek people he was Turkish and for Turkish people he was Greek. As time went by he was integrated and after that he lived a completely normal life.</a:t>
            </a:r>
            <a:endParaRPr lang="el-GR" sz="2800" dirty="0"/>
          </a:p>
        </p:txBody>
      </p:sp>
      <p:sp>
        <p:nvSpPr>
          <p:cNvPr id="3" name="2 - Ορθογώνιο"/>
          <p:cNvSpPr/>
          <p:nvPr/>
        </p:nvSpPr>
        <p:spPr>
          <a:xfrm>
            <a:off x="755576" y="4509120"/>
            <a:ext cx="4320480" cy="1384995"/>
          </a:xfrm>
          <a:prstGeom prst="rect">
            <a:avLst/>
          </a:prstGeom>
        </p:spPr>
        <p:txBody>
          <a:bodyPr wrap="square">
            <a:spAutoFit/>
          </a:bodyPr>
          <a:lstStyle/>
          <a:p>
            <a:pPr algn="ctr">
              <a:buClr>
                <a:schemeClr val="accent2">
                  <a:lumMod val="75000"/>
                </a:schemeClr>
              </a:buClr>
              <a:buSzPct val="115000"/>
              <a:buFont typeface="Arial" pitchFamily="34" charset="0"/>
              <a:buChar char="•"/>
            </a:pPr>
            <a:r>
              <a:rPr lang="en-US" sz="2800" dirty="0" smtClean="0"/>
              <a:t>He always wanted to go back to Minor Asia, but he never managed to.</a:t>
            </a:r>
          </a:p>
        </p:txBody>
      </p:sp>
      <p:pic>
        <p:nvPicPr>
          <p:cNvPr id="4" name="3 - Εικόνα" descr="μικρασιατική6.png"/>
          <p:cNvPicPr>
            <a:picLocks noChangeAspect="1"/>
          </p:cNvPicPr>
          <p:nvPr/>
        </p:nvPicPr>
        <p:blipFill>
          <a:blip r:embed="rId2" cstate="print"/>
          <a:stretch>
            <a:fillRect/>
          </a:stretch>
        </p:blipFill>
        <p:spPr>
          <a:xfrm>
            <a:off x="5292080" y="2708920"/>
            <a:ext cx="3374459" cy="18722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171</TotalTime>
  <Words>620</Words>
  <Application>Microsoft Office PowerPoint</Application>
  <PresentationFormat>Presentazione su schermo (4:3)</PresentationFormat>
  <Paragraphs>59</Paragraphs>
  <Slides>23</Slides>
  <Notes>1</Notes>
  <HiddenSlides>0</HiddenSlides>
  <MMClips>1</MMClips>
  <ScaleCrop>false</ScaleCrop>
  <HeadingPairs>
    <vt:vector size="4" baseType="variant">
      <vt:variant>
        <vt:lpstr>Tema</vt:lpstr>
      </vt:variant>
      <vt:variant>
        <vt:i4>1</vt:i4>
      </vt:variant>
      <vt:variant>
        <vt:lpstr>Titoli diapositive</vt:lpstr>
      </vt:variant>
      <vt:variant>
        <vt:i4>23</vt:i4>
      </vt:variant>
    </vt:vector>
  </HeadingPairs>
  <TitlesOfParts>
    <vt:vector size="24" baseType="lpstr">
      <vt:lpstr>Χαρτί</vt:lpstr>
      <vt:lpstr>Presentazione standard di PowerPoint</vt:lpstr>
      <vt:lpstr>IMMIGRATION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Team Members</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dc:title>
  <dc:creator>Xrisanthi ioannidou</dc:creator>
  <cp:lastModifiedBy>utente</cp:lastModifiedBy>
  <cp:revision>38</cp:revision>
  <dcterms:created xsi:type="dcterms:W3CDTF">2019-03-21T18:36:23Z</dcterms:created>
  <dcterms:modified xsi:type="dcterms:W3CDTF">2019-04-09T17:39:42Z</dcterms:modified>
</cp:coreProperties>
</file>