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9" r:id="rId4"/>
    <p:sldId id="264" r:id="rId5"/>
    <p:sldId id="257" r:id="rId6"/>
    <p:sldId id="258" r:id="rId7"/>
    <p:sldId id="259" r:id="rId8"/>
    <p:sldId id="260" r:id="rId9"/>
    <p:sldId id="271" r:id="rId10"/>
    <p:sldId id="272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6" r:id="rId23"/>
    <p:sldId id="280" r:id="rId24"/>
    <p:sldId id="281" r:id="rId25"/>
    <p:sldId id="278" r:id="rId26"/>
  </p:sldIdLst>
  <p:sldSz cx="9144000" cy="6858000" type="screen4x3"/>
  <p:notesSz cx="6858000" cy="9144000"/>
  <p:custDataLst>
    <p:tags r:id="rId2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E767E-B155-471A-884A-0682E36A6473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2DFDA-96BB-4C8C-AFCB-2376503AA92A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it-IT" sz="1400" dirty="0" smtClean="0"/>
              <a:t>                                                     </a:t>
            </a:r>
            <a:r>
              <a:rPr lang="it-IT" sz="3600" dirty="0" smtClean="0">
                <a:solidFill>
                  <a:schemeClr val="tx2"/>
                </a:solidFill>
              </a:rPr>
              <a:t>ERASMUS+ SMILE            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776864" cy="4320480"/>
          </a:xfrm>
        </p:spPr>
        <p:txBody>
          <a:bodyPr>
            <a:normAutofit/>
          </a:bodyPr>
          <a:lstStyle/>
          <a:p>
            <a:pPr algn="ctr"/>
            <a:r>
              <a:rPr lang="it-IT" sz="1200" dirty="0" smtClean="0">
                <a:solidFill>
                  <a:schemeClr val="tx2"/>
                </a:solidFill>
              </a:rPr>
              <a:t>SEA AND MUSIC IN INTERCULTURAL LIFELONG EDUCATION</a:t>
            </a:r>
          </a:p>
          <a:p>
            <a:pPr algn="ctr"/>
            <a:r>
              <a:rPr lang="it-IT" sz="1200" dirty="0" smtClean="0">
                <a:solidFill>
                  <a:schemeClr val="tx2"/>
                </a:solidFill>
              </a:rPr>
              <a:t>GREECE, CYPRUS, ITALY, SPAIN, PORTUGAL</a:t>
            </a:r>
          </a:p>
          <a:p>
            <a:pPr algn="ctr"/>
            <a:endParaRPr lang="it-IT" sz="1200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</a:rPr>
              <a:t>Photo Contest for the European </a:t>
            </a:r>
            <a:r>
              <a:rPr lang="en-US" sz="2000" dirty="0" smtClean="0">
                <a:solidFill>
                  <a:schemeClr val="tx2"/>
                </a:solidFill>
              </a:rPr>
              <a:t>Maritime Day</a:t>
            </a:r>
            <a:endParaRPr lang="it-IT" sz="2000" dirty="0" smtClean="0">
              <a:solidFill>
                <a:schemeClr val="tx2"/>
              </a:solidFill>
            </a:endParaRPr>
          </a:p>
          <a:p>
            <a:endParaRPr lang="it-IT" sz="4800" dirty="0">
              <a:solidFill>
                <a:schemeClr val="tx2"/>
              </a:solidFill>
            </a:endParaRPr>
          </a:p>
          <a:p>
            <a:endParaRPr lang="it-IT" sz="4800" dirty="0" smtClean="0">
              <a:solidFill>
                <a:schemeClr val="tx2"/>
              </a:solidFill>
            </a:endParaRPr>
          </a:p>
          <a:p>
            <a:pPr algn="l"/>
            <a:endParaRPr lang="it-IT" sz="1400" b="1" dirty="0" smtClean="0"/>
          </a:p>
          <a:p>
            <a:pPr algn="l"/>
            <a:endParaRPr lang="it-IT" sz="1400" b="1" dirty="0" smtClean="0"/>
          </a:p>
          <a:p>
            <a:pPr algn="l"/>
            <a:r>
              <a:rPr lang="it-IT" sz="1400" b="1" dirty="0" smtClean="0"/>
              <a:t>Per uno sviluppo sostenibile – Perché il mare sia e continui ad essere immensa e       straordinaria risorsa per tutti</a:t>
            </a:r>
            <a:r>
              <a:rPr lang="it-IT" sz="1400" dirty="0"/>
              <a:t> </a:t>
            </a:r>
            <a:endParaRPr lang="it-IT" sz="1400" dirty="0" smtClean="0"/>
          </a:p>
          <a:p>
            <a:pPr algn="l"/>
            <a:r>
              <a:rPr lang="en-US" sz="1400" b="1" dirty="0" smtClean="0"/>
              <a:t>For a sustainable development – To help keep the sea an immense amazing resource for all our lives</a:t>
            </a:r>
            <a:endParaRPr lang="it-IT" sz="1400" dirty="0" smtClean="0"/>
          </a:p>
          <a:p>
            <a:pPr algn="l"/>
            <a:endParaRPr lang="it-IT" sz="1400" dirty="0" smtClean="0">
              <a:solidFill>
                <a:schemeClr val="tx2"/>
              </a:solidFill>
            </a:endParaRPr>
          </a:p>
          <a:p>
            <a:pPr algn="l"/>
            <a:endParaRPr lang="it-IT" sz="4800" dirty="0"/>
          </a:p>
          <a:p>
            <a:endParaRPr lang="it-IT" sz="2000" dirty="0"/>
          </a:p>
        </p:txBody>
      </p:sp>
      <p:pic>
        <p:nvPicPr>
          <p:cNvPr id="1027" name="Picture 3" descr="C:\Users\utente\Desktop\BANDIE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Desktop\Erasmus +\logos\portug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620688"/>
            <a:ext cx="972109" cy="9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3007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887216" cy="152209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Tramonto sulle saline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err="1" smtClean="0">
                <a:solidFill>
                  <a:schemeClr val="tx1"/>
                </a:solidFill>
              </a:rPr>
              <a:t>Sunset</a:t>
            </a:r>
            <a:r>
              <a:rPr lang="it-IT" sz="2400" b="1" i="1" dirty="0" smtClean="0">
                <a:solidFill>
                  <a:schemeClr val="tx1"/>
                </a:solidFill>
              </a:rPr>
              <a:t> over 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salt</a:t>
            </a:r>
            <a:r>
              <a:rPr lang="it-IT" sz="2400" b="1" i="1" dirty="0" smtClean="0">
                <a:solidFill>
                  <a:schemeClr val="tx1"/>
                </a:solidFill>
              </a:rPr>
              <a:t> pants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95536" y="2204864"/>
            <a:ext cx="2961456" cy="389952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2800" dirty="0" smtClean="0">
                <a:latin typeface="Algerian" panose="04020705040A02060702" pitchFamily="82" charset="0"/>
              </a:rPr>
              <a:t>Simona Alaimo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3LX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112289"/>
            <a:ext cx="5111750" cy="3700221"/>
          </a:xfrm>
        </p:spPr>
      </p:pic>
    </p:spTree>
    <p:extLst>
      <p:ext uri="{BB962C8B-B14F-4D97-AF65-F5344CB8AC3E}">
        <p14:creationId xmlns:p14="http://schemas.microsoft.com/office/powerpoint/2010/main" val="32675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743200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Chi vale vola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err="1" smtClean="0">
                <a:solidFill>
                  <a:schemeClr val="tx1"/>
                </a:solidFill>
              </a:rPr>
              <a:t>Who’s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worth</a:t>
            </a:r>
            <a:r>
              <a:rPr lang="it-IT" sz="2400" b="1" i="1" dirty="0" smtClean="0">
                <a:solidFill>
                  <a:schemeClr val="tx1"/>
                </a:solidFill>
              </a:rPr>
              <a:t> can </a:t>
            </a:r>
            <a:r>
              <a:rPr lang="it-IT" sz="2400" b="1" i="1" dirty="0" err="1" smtClean="0">
                <a:solidFill>
                  <a:schemeClr val="tx1"/>
                </a:solidFill>
              </a:rPr>
              <a:t>fly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67544" y="1988840"/>
            <a:ext cx="2743200" cy="3744416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GAIA LA BARBERA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4N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16764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2758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2743200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La cala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bay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23528" y="1700808"/>
            <a:ext cx="2743200" cy="45720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sz="2400" dirty="0" smtClean="0">
              <a:latin typeface="Algerian" panose="04020705040A02060702" pitchFamily="82" charset="0"/>
            </a:endParaRPr>
          </a:p>
          <a:p>
            <a:r>
              <a:rPr lang="it-IT" sz="2800" dirty="0" smtClean="0">
                <a:latin typeface="Algerian" panose="04020705040A02060702" pitchFamily="82" charset="0"/>
              </a:rPr>
              <a:t>Lorenzo D’Emma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4G</a:t>
            </a:r>
            <a:endParaRPr lang="it-IT" sz="2800" dirty="0">
              <a:latin typeface="Algerian" panose="04020705040A02060702" pitchFamily="82" charset="0"/>
            </a:endParaRPr>
          </a:p>
          <a:p>
            <a:endParaRPr lang="it-IT" dirty="0" smtClean="0"/>
          </a:p>
          <a:p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20434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2745432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Lo stato d’animo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mood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95536" y="2348880"/>
            <a:ext cx="2743200" cy="3923928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Chiarastella </a:t>
            </a:r>
            <a:r>
              <a:rPr lang="it-IT" sz="2800" dirty="0" err="1" smtClean="0">
                <a:latin typeface="Algerian" panose="04020705040A02060702" pitchFamily="82" charset="0"/>
              </a:rPr>
              <a:t>santalucia</a:t>
            </a:r>
            <a:endParaRPr lang="it-IT" sz="2800" dirty="0" smtClean="0">
              <a:latin typeface="Algerian" panose="04020705040A02060702" pitchFamily="82" charset="0"/>
            </a:endParaRPr>
          </a:p>
          <a:p>
            <a:r>
              <a:rPr lang="it-IT" sz="2800" dirty="0">
                <a:latin typeface="Algerian" panose="04020705040A02060702" pitchFamily="82" charset="0"/>
              </a:rPr>
              <a:t>5</a:t>
            </a:r>
            <a:r>
              <a:rPr lang="it-IT" sz="2800" dirty="0" smtClean="0">
                <a:latin typeface="Algerian" panose="04020705040A02060702" pitchFamily="82" charset="0"/>
              </a:rPr>
              <a:t>G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837105"/>
            <a:ext cx="5111750" cy="2250589"/>
          </a:xfrm>
        </p:spPr>
      </p:pic>
    </p:spTree>
    <p:extLst>
      <p:ext uri="{BB962C8B-B14F-4D97-AF65-F5344CB8AC3E}">
        <p14:creationId xmlns:p14="http://schemas.microsoft.com/office/powerpoint/2010/main" val="19948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743200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Sea Colors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23528" y="1700808"/>
            <a:ext cx="2743200" cy="45720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Vittoria Anello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3Q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5111750" cy="3700274"/>
          </a:xfrm>
        </p:spPr>
      </p:pic>
    </p:spTree>
    <p:extLst>
      <p:ext uri="{BB962C8B-B14F-4D97-AF65-F5344CB8AC3E}">
        <p14:creationId xmlns:p14="http://schemas.microsoft.com/office/powerpoint/2010/main" val="9057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2887216" cy="1594098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Il piccolo borgo di Aspra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tiny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hamlet</a:t>
            </a:r>
            <a:r>
              <a:rPr lang="it-IT" sz="2400" b="1" i="1" dirty="0" smtClean="0">
                <a:solidFill>
                  <a:schemeClr val="tx1"/>
                </a:solidFill>
              </a:rPr>
              <a:t> of Aspra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51520" y="2492896"/>
            <a:ext cx="2961456" cy="3755504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Mattia Militello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3J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5111750" cy="3576163"/>
          </a:xfrm>
        </p:spPr>
      </p:pic>
    </p:spTree>
    <p:extLst>
      <p:ext uri="{BB962C8B-B14F-4D97-AF65-F5344CB8AC3E}">
        <p14:creationId xmlns:p14="http://schemas.microsoft.com/office/powerpoint/2010/main" val="36428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2743200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Stesso posto al sole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err="1" smtClean="0">
                <a:solidFill>
                  <a:schemeClr val="tx1"/>
                </a:solidFill>
              </a:rPr>
              <a:t>Our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place</a:t>
            </a:r>
            <a:r>
              <a:rPr lang="it-IT" sz="2400" b="1" i="1" dirty="0" smtClean="0">
                <a:solidFill>
                  <a:schemeClr val="tx1"/>
                </a:solidFill>
              </a:rPr>
              <a:t> in 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sun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51520" y="2420888"/>
            <a:ext cx="2959224" cy="3384376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Claudia Mora 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5X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138247"/>
            <a:ext cx="5111750" cy="3648305"/>
          </a:xfrm>
        </p:spPr>
      </p:pic>
    </p:spTree>
    <p:extLst>
      <p:ext uri="{BB962C8B-B14F-4D97-AF65-F5344CB8AC3E}">
        <p14:creationId xmlns:p14="http://schemas.microsoft.com/office/powerpoint/2010/main" val="10698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745432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Riflessi e riflessioni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err="1" smtClean="0">
                <a:solidFill>
                  <a:schemeClr val="tx1"/>
                </a:solidFill>
              </a:rPr>
              <a:t>Glares</a:t>
            </a:r>
            <a:r>
              <a:rPr lang="it-IT" sz="2400" b="1" i="1" dirty="0" smtClean="0">
                <a:solidFill>
                  <a:schemeClr val="tx1"/>
                </a:solidFill>
              </a:rPr>
              <a:t> and </a:t>
            </a:r>
            <a:r>
              <a:rPr lang="it-IT" sz="2400" b="1" i="1" dirty="0" err="1" smtClean="0">
                <a:solidFill>
                  <a:schemeClr val="tx1"/>
                </a:solidFill>
              </a:rPr>
              <a:t>thoughts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23528" y="2348880"/>
            <a:ext cx="2745432" cy="389952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Ornella Realmonte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2LX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167202"/>
            <a:ext cx="5111750" cy="3590395"/>
          </a:xfrm>
        </p:spPr>
      </p:pic>
    </p:spTree>
    <p:extLst>
      <p:ext uri="{BB962C8B-B14F-4D97-AF65-F5344CB8AC3E}">
        <p14:creationId xmlns:p14="http://schemas.microsoft.com/office/powerpoint/2010/main" val="28642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743200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Shell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23528" y="2204864"/>
            <a:ext cx="2743200" cy="3024336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Cristina Di Trapani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3J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4724400" cy="3295650"/>
          </a:xfrm>
        </p:spPr>
      </p:pic>
    </p:spTree>
    <p:extLst>
      <p:ext uri="{BB962C8B-B14F-4D97-AF65-F5344CB8AC3E}">
        <p14:creationId xmlns:p14="http://schemas.microsoft.com/office/powerpoint/2010/main" val="11809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2743200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L’isola nell’isola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isle</a:t>
            </a:r>
            <a:r>
              <a:rPr lang="it-IT" sz="2400" b="1" i="1" dirty="0" smtClean="0">
                <a:solidFill>
                  <a:schemeClr val="tx1"/>
                </a:solidFill>
              </a:rPr>
              <a:t> in 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isle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51520" y="1700808"/>
            <a:ext cx="2743200" cy="45720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2800" dirty="0" smtClean="0">
                <a:latin typeface="Algerian" panose="04020705040A02060702" pitchFamily="82" charset="0"/>
              </a:rPr>
              <a:t>Santina </a:t>
            </a:r>
            <a:r>
              <a:rPr lang="it-IT" sz="2800" dirty="0" err="1" smtClean="0">
                <a:latin typeface="Algerian" panose="04020705040A02060702" pitchFamily="82" charset="0"/>
              </a:rPr>
              <a:t>Pampillonia</a:t>
            </a:r>
            <a:endParaRPr lang="it-IT" sz="2800" dirty="0" smtClean="0">
              <a:latin typeface="Algerian" panose="04020705040A02060702" pitchFamily="82" charset="0"/>
            </a:endParaRPr>
          </a:p>
          <a:p>
            <a:r>
              <a:rPr lang="it-IT" sz="2800" dirty="0" smtClean="0">
                <a:latin typeface="Algerian" panose="04020705040A02060702" pitchFamily="82" charset="0"/>
              </a:rPr>
              <a:t>5N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49" y="1676400"/>
            <a:ext cx="3110752" cy="4572000"/>
          </a:xfrm>
        </p:spPr>
      </p:pic>
    </p:spTree>
    <p:extLst>
      <p:ext uri="{BB962C8B-B14F-4D97-AF65-F5344CB8AC3E}">
        <p14:creationId xmlns:p14="http://schemas.microsoft.com/office/powerpoint/2010/main" val="2106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23865"/>
            <a:ext cx="4269962" cy="60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743200" cy="1162050"/>
          </a:xfrm>
        </p:spPr>
        <p:txBody>
          <a:bodyPr/>
          <a:lstStyle/>
          <a:p>
            <a:r>
              <a:rPr lang="it-IT" sz="2400" b="1" i="1" dirty="0" err="1" smtClean="0">
                <a:solidFill>
                  <a:schemeClr val="tx1"/>
                </a:solidFill>
              </a:rPr>
              <a:t>Sustainable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fishing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2743200" cy="45720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Flavio Mattia Salerno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4Q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290733" cy="4572000"/>
          </a:xfrm>
        </p:spPr>
      </p:pic>
    </p:spTree>
    <p:extLst>
      <p:ext uri="{BB962C8B-B14F-4D97-AF65-F5344CB8AC3E}">
        <p14:creationId xmlns:p14="http://schemas.microsoft.com/office/powerpoint/2010/main" val="9993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    </a:t>
            </a:r>
            <a:r>
              <a:rPr lang="it-IT" sz="4000" i="1" dirty="0" smtClean="0"/>
              <a:t>THE CERTIFICATE OF PARTICIPATION</a:t>
            </a:r>
            <a:endParaRPr lang="it-IT" sz="4000" i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3107425" cy="4389437"/>
          </a:xfrm>
        </p:spPr>
      </p:pic>
    </p:spTree>
    <p:extLst>
      <p:ext uri="{BB962C8B-B14F-4D97-AF65-F5344CB8AC3E}">
        <p14:creationId xmlns:p14="http://schemas.microsoft.com/office/powerpoint/2010/main" val="8137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….…….and the </a:t>
            </a:r>
            <a:r>
              <a:rPr lang="it-IT" dirty="0" err="1" smtClean="0"/>
              <a:t>winner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32448" cy="1080120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First </a:t>
            </a:r>
            <a:r>
              <a:rPr lang="it-IT" dirty="0" err="1" smtClean="0"/>
              <a:t>prize</a:t>
            </a:r>
            <a:endParaRPr lang="it-IT" dirty="0" smtClean="0"/>
          </a:p>
          <a:p>
            <a:r>
              <a:rPr lang="it-IT" sz="2000" b="0" i="1" dirty="0" smtClean="0"/>
              <a:t>The </a:t>
            </a:r>
            <a:r>
              <a:rPr lang="it-IT" sz="2000" b="0" i="1" dirty="0" err="1" smtClean="0"/>
              <a:t>wind</a:t>
            </a:r>
            <a:r>
              <a:rPr lang="it-IT" sz="2000" b="0" i="1" dirty="0" smtClean="0"/>
              <a:t> </a:t>
            </a:r>
            <a:r>
              <a:rPr lang="it-IT" sz="2000" b="0" i="1" dirty="0" err="1" smtClean="0"/>
              <a:t>is</a:t>
            </a:r>
            <a:r>
              <a:rPr lang="it-IT" sz="2000" b="0" i="1" dirty="0" smtClean="0"/>
              <a:t> </a:t>
            </a:r>
            <a:r>
              <a:rPr lang="it-IT" sz="2000" b="0" i="1" dirty="0" err="1" smtClean="0"/>
              <a:t>its</a:t>
            </a:r>
            <a:r>
              <a:rPr lang="it-IT" sz="2000" b="0" i="1" dirty="0" smtClean="0"/>
              <a:t> master</a:t>
            </a:r>
          </a:p>
          <a:p>
            <a:r>
              <a:rPr lang="it-IT" sz="2000" b="0" i="1" dirty="0" smtClean="0"/>
              <a:t>Francesca Mercante 3Q</a:t>
            </a:r>
          </a:p>
          <a:p>
            <a:endParaRPr lang="it-IT" sz="2000" b="0" i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788024" y="1916832"/>
            <a:ext cx="3897759" cy="1296144"/>
          </a:xfrm>
        </p:spPr>
        <p:txBody>
          <a:bodyPr>
            <a:normAutofit fontScale="92500" lnSpcReduction="20000"/>
          </a:bodyPr>
          <a:lstStyle/>
          <a:p>
            <a:endParaRPr lang="it-IT" sz="2000" dirty="0" smtClean="0"/>
          </a:p>
          <a:p>
            <a:r>
              <a:rPr lang="it-IT" dirty="0" smtClean="0"/>
              <a:t>Second </a:t>
            </a:r>
            <a:r>
              <a:rPr lang="it-IT" dirty="0" err="1" smtClean="0"/>
              <a:t>prize</a:t>
            </a:r>
            <a:endParaRPr lang="it-IT" dirty="0" smtClean="0"/>
          </a:p>
          <a:p>
            <a:r>
              <a:rPr lang="it-IT" sz="2200" b="0" i="1" dirty="0" smtClean="0"/>
              <a:t>Pink </a:t>
            </a:r>
            <a:r>
              <a:rPr lang="it-IT" sz="2200" b="0" i="1" dirty="0" err="1" smtClean="0"/>
              <a:t>landscape</a:t>
            </a:r>
            <a:r>
              <a:rPr lang="it-IT" sz="2200" b="0" i="1" dirty="0" smtClean="0"/>
              <a:t> </a:t>
            </a:r>
            <a:r>
              <a:rPr lang="it-IT" sz="2200" b="0" i="1" dirty="0" err="1" smtClean="0"/>
              <a:t>as</a:t>
            </a:r>
            <a:r>
              <a:rPr lang="it-IT" sz="2200" b="0" i="1" dirty="0" smtClean="0"/>
              <a:t> a V</a:t>
            </a:r>
          </a:p>
          <a:p>
            <a:r>
              <a:rPr lang="it-IT" sz="2200" b="0" i="1" dirty="0" smtClean="0"/>
              <a:t>Irene La Barbera 3J</a:t>
            </a:r>
          </a:p>
          <a:p>
            <a:endParaRPr lang="it-IT" sz="2200" b="0" i="1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040188" cy="2952328"/>
          </a:xfrm>
        </p:spPr>
      </p:pic>
      <p:pic>
        <p:nvPicPr>
          <p:cNvPr id="3" name="Segnaposto contenuto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185791" cy="2977352"/>
          </a:xfrm>
        </p:spPr>
      </p:pic>
    </p:spTree>
    <p:extLst>
      <p:ext uri="{BB962C8B-B14F-4D97-AF65-F5344CB8AC3E}">
        <p14:creationId xmlns:p14="http://schemas.microsoft.com/office/powerpoint/2010/main" val="13128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136904" cy="1656184"/>
          </a:xfrm>
        </p:spPr>
        <p:txBody>
          <a:bodyPr/>
          <a:lstStyle/>
          <a:p>
            <a:pPr algn="ctr"/>
            <a:r>
              <a:rPr lang="it-IT" sz="4000" i="1" dirty="0" smtClean="0">
                <a:effectLst/>
              </a:rPr>
              <a:t>  EVALUATION COMMITTEE</a:t>
            </a:r>
            <a:br>
              <a:rPr lang="it-IT" sz="4000" i="1" dirty="0" smtClean="0">
                <a:effectLst/>
              </a:rPr>
            </a:br>
            <a:r>
              <a:rPr lang="it-IT" sz="2400" i="1" dirty="0" smtClean="0">
                <a:effectLst/>
              </a:rPr>
              <a:t>MICHELE BELLANTI</a:t>
            </a:r>
            <a:br>
              <a:rPr lang="it-IT" sz="2400" i="1" dirty="0" smtClean="0">
                <a:effectLst/>
              </a:rPr>
            </a:br>
            <a:r>
              <a:rPr lang="it-IT" sz="2400" i="1" dirty="0" smtClean="0">
                <a:effectLst/>
              </a:rPr>
              <a:t>GERLANDO DALLI CARDILLO</a:t>
            </a:r>
            <a:br>
              <a:rPr lang="it-IT" sz="2400" i="1" dirty="0" smtClean="0">
                <a:effectLst/>
              </a:rPr>
            </a:br>
            <a:r>
              <a:rPr lang="it-IT" sz="2400" i="1" dirty="0" smtClean="0">
                <a:effectLst/>
              </a:rPr>
              <a:t>RENATO BELVEDERE</a:t>
            </a:r>
            <a:endParaRPr lang="it-IT" sz="2400" i="1" dirty="0">
              <a:effectLst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4221088"/>
            <a:ext cx="7772400" cy="150971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3600" i="1" dirty="0" smtClean="0">
                <a:solidFill>
                  <a:srgbClr val="FFFF00"/>
                </a:solidFill>
                <a:latin typeface="+mj-lt"/>
              </a:rPr>
              <a:t> PROJECT TEAM</a:t>
            </a:r>
          </a:p>
          <a:p>
            <a:pPr algn="ctr"/>
            <a:r>
              <a:rPr lang="it-IT" sz="2400" i="1" dirty="0" smtClean="0">
                <a:solidFill>
                  <a:srgbClr val="FFFF00"/>
                </a:solidFill>
                <a:latin typeface="+mj-lt"/>
              </a:rPr>
              <a:t>PATRIZIA ANGELICO</a:t>
            </a:r>
          </a:p>
          <a:p>
            <a:pPr algn="ctr"/>
            <a:r>
              <a:rPr lang="it-IT" sz="2400" i="1" dirty="0" smtClean="0">
                <a:solidFill>
                  <a:srgbClr val="FFFF00"/>
                </a:solidFill>
                <a:latin typeface="+mj-lt"/>
              </a:rPr>
              <a:t>LAURA MESSINA</a:t>
            </a:r>
            <a:endParaRPr lang="it-IT" sz="2400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                First </a:t>
            </a:r>
            <a:r>
              <a:rPr lang="it-IT" sz="2800" dirty="0" err="1" smtClean="0"/>
              <a:t>place</a:t>
            </a:r>
            <a:r>
              <a:rPr lang="it-IT" sz="2800" dirty="0" smtClean="0"/>
              <a:t>                                </a:t>
            </a:r>
            <a:r>
              <a:rPr lang="it-IT" sz="2800" dirty="0" err="1" smtClean="0"/>
              <a:t>Runner</a:t>
            </a:r>
            <a:r>
              <a:rPr lang="it-IT" sz="2800" dirty="0" smtClean="0"/>
              <a:t>-up</a:t>
            </a:r>
            <a:endParaRPr lang="it-IT" sz="2800" dirty="0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038600" cy="2272751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38600" cy="2272751"/>
          </a:xfrm>
        </p:spPr>
      </p:pic>
    </p:spTree>
    <p:extLst>
      <p:ext uri="{BB962C8B-B14F-4D97-AF65-F5344CB8AC3E}">
        <p14:creationId xmlns:p14="http://schemas.microsoft.com/office/powerpoint/2010/main" val="26363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it-IT" sz="3600" i="1" dirty="0" smtClean="0">
                <a:solidFill>
                  <a:srgbClr val="10CF9B">
                    <a:tint val="90000"/>
                    <a:satMod val="125000"/>
                  </a:srgbClr>
                </a:solidFill>
              </a:rPr>
              <a:t/>
            </a:r>
            <a:br>
              <a:rPr lang="it-IT" sz="3600" i="1" dirty="0" smtClean="0">
                <a:solidFill>
                  <a:srgbClr val="10CF9B">
                    <a:tint val="90000"/>
                    <a:satMod val="125000"/>
                  </a:srgbClr>
                </a:solidFill>
              </a:rPr>
            </a:br>
            <a:r>
              <a:rPr lang="it-IT" sz="3600" i="1" dirty="0">
                <a:solidFill>
                  <a:srgbClr val="10CF9B">
                    <a:tint val="90000"/>
                    <a:satMod val="125000"/>
                  </a:srgbClr>
                </a:solidFill>
              </a:rPr>
              <a:t/>
            </a:r>
            <a:br>
              <a:rPr lang="it-IT" sz="3600" i="1" dirty="0">
                <a:solidFill>
                  <a:srgbClr val="10CF9B">
                    <a:tint val="90000"/>
                    <a:satMod val="125000"/>
                  </a:srgbClr>
                </a:solidFill>
              </a:rPr>
            </a:br>
            <a:r>
              <a:rPr lang="it-IT" sz="3600" i="1" dirty="0" smtClean="0">
                <a:solidFill>
                  <a:srgbClr val="10CF9B">
                    <a:tint val="90000"/>
                    <a:satMod val="125000"/>
                  </a:srgbClr>
                </a:solidFill>
              </a:rPr>
              <a:t/>
            </a:r>
            <a:br>
              <a:rPr lang="it-IT" sz="3600" i="1" dirty="0" smtClean="0">
                <a:solidFill>
                  <a:srgbClr val="10CF9B">
                    <a:tint val="90000"/>
                    <a:satMod val="125000"/>
                  </a:srgbClr>
                </a:solidFill>
              </a:rPr>
            </a:br>
            <a:r>
              <a:rPr lang="it-IT" sz="3600" i="1" dirty="0">
                <a:solidFill>
                  <a:srgbClr val="10CF9B">
                    <a:tint val="90000"/>
                    <a:satMod val="125000"/>
                  </a:srgbClr>
                </a:solidFill>
              </a:rPr>
              <a:t/>
            </a:r>
            <a:br>
              <a:rPr lang="it-IT" sz="3600" i="1" dirty="0">
                <a:solidFill>
                  <a:srgbClr val="10CF9B">
                    <a:tint val="90000"/>
                    <a:satMod val="125000"/>
                  </a:srgbClr>
                </a:solidFill>
              </a:rPr>
            </a:br>
            <a:r>
              <a:rPr lang="it-IT" sz="3600" i="1" smtClean="0">
                <a:solidFill>
                  <a:srgbClr val="10CF9B">
                    <a:tint val="90000"/>
                    <a:satMod val="125000"/>
                  </a:srgbClr>
                </a:solidFill>
              </a:rPr>
              <a:t/>
            </a:r>
            <a:br>
              <a:rPr lang="it-IT" sz="3600" i="1" smtClean="0">
                <a:solidFill>
                  <a:srgbClr val="10CF9B">
                    <a:tint val="90000"/>
                    <a:satMod val="125000"/>
                  </a:srgbClr>
                </a:solidFill>
              </a:rPr>
            </a:br>
            <a:r>
              <a:rPr lang="it-IT" sz="3600" i="1" smtClean="0">
                <a:solidFill>
                  <a:srgbClr val="10CF9B">
                    <a:tint val="90000"/>
                    <a:satMod val="125000"/>
                  </a:srgbClr>
                </a:solidFill>
              </a:rPr>
              <a:t/>
            </a:r>
            <a:br>
              <a:rPr lang="it-IT" sz="3600" i="1" smtClean="0">
                <a:solidFill>
                  <a:srgbClr val="10CF9B">
                    <a:tint val="90000"/>
                    <a:satMod val="125000"/>
                  </a:srgbClr>
                </a:solidFill>
              </a:rPr>
            </a:br>
            <a:r>
              <a:rPr lang="it-IT" sz="2200" b="0" dirty="0">
                <a:ln>
                  <a:noFill/>
                </a:ln>
                <a:solidFill>
                  <a:prstClr val="white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it-IT" sz="2200" b="0" dirty="0">
                <a:ln>
                  <a:noFill/>
                </a:ln>
                <a:solidFill>
                  <a:prstClr val="whit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it-IT" sz="2200" b="0" dirty="0">
                <a:ln>
                  <a:noFill/>
                </a:ln>
                <a:solidFill>
                  <a:prstClr val="white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it-IT" sz="2200" b="0" dirty="0">
                <a:ln>
                  <a:noFill/>
                </a:ln>
                <a:solidFill>
                  <a:prstClr val="white"/>
                </a:solidFill>
                <a:effectLst/>
                <a:latin typeface="Constantia"/>
                <a:ea typeface="+mn-ea"/>
                <a:cs typeface="+mn-cs"/>
              </a:rPr>
            </a:br>
            <a:endParaRPr lang="it-IT" sz="3600" b="1" i="1" dirty="0"/>
          </a:p>
        </p:txBody>
      </p:sp>
      <p:sp>
        <p:nvSpPr>
          <p:cNvPr id="8" name="Segnaposto contenu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" y="2996952"/>
            <a:ext cx="2922865" cy="17191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57" y="1124744"/>
            <a:ext cx="2896989" cy="16166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32" y="4936841"/>
            <a:ext cx="2846623" cy="16012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46" y="2996952"/>
            <a:ext cx="2823426" cy="17191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32" y="1124743"/>
            <a:ext cx="2818995" cy="161669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062" y="4941168"/>
            <a:ext cx="2922865" cy="16322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" y="1124744"/>
            <a:ext cx="2957400" cy="161669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58" y="2996952"/>
            <a:ext cx="2896989" cy="171914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56" y="4941168"/>
            <a:ext cx="2896986" cy="16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878088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Paesaggio rosa 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Pink </a:t>
            </a:r>
            <a:r>
              <a:rPr lang="it-IT" sz="2400" b="1" i="1" dirty="0" err="1" smtClean="0">
                <a:solidFill>
                  <a:schemeClr val="tx1"/>
                </a:solidFill>
              </a:rPr>
              <a:t>landscape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as</a:t>
            </a:r>
            <a:r>
              <a:rPr lang="it-IT" sz="2400" b="1" i="1" dirty="0" smtClean="0">
                <a:solidFill>
                  <a:schemeClr val="tx1"/>
                </a:solidFill>
              </a:rPr>
              <a:t> a V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9552" y="1700808"/>
            <a:ext cx="2743200" cy="4572000"/>
          </a:xfrm>
        </p:spPr>
        <p:txBody>
          <a:bodyPr>
            <a:normAutofit/>
          </a:bodyPr>
          <a:lstStyle/>
          <a:p>
            <a:endParaRPr lang="it-IT" sz="2800" dirty="0" smtClean="0">
              <a:latin typeface="Algerian" panose="04020705040A02060702" pitchFamily="82" charset="0"/>
            </a:endParaRPr>
          </a:p>
          <a:p>
            <a:endParaRPr lang="it-IT" sz="2800" dirty="0">
              <a:latin typeface="Algerian" panose="04020705040A02060702" pitchFamily="82" charset="0"/>
            </a:endParaRPr>
          </a:p>
          <a:p>
            <a:r>
              <a:rPr lang="it-IT" sz="2800" dirty="0" smtClean="0">
                <a:latin typeface="Algerian" panose="04020705040A02060702" pitchFamily="82" charset="0"/>
              </a:rPr>
              <a:t>IRENE LA BARBERA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3J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5111750" cy="3830322"/>
          </a:xfrm>
        </p:spPr>
      </p:pic>
    </p:spTree>
    <p:extLst>
      <p:ext uri="{BB962C8B-B14F-4D97-AF65-F5344CB8AC3E}">
        <p14:creationId xmlns:p14="http://schemas.microsoft.com/office/powerpoint/2010/main" val="24232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2743200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Il rumore del mare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sound of 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sea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2492896"/>
            <a:ext cx="2743200" cy="3755504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sz="2800" dirty="0" smtClean="0">
                <a:latin typeface="Algerian" panose="04020705040A02060702" pitchFamily="82" charset="0"/>
              </a:rPr>
              <a:t>ALIDA DI MARCO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3G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323272" cy="4572000"/>
          </a:xfrm>
        </p:spPr>
      </p:pic>
    </p:spTree>
    <p:extLst>
      <p:ext uri="{BB962C8B-B14F-4D97-AF65-F5344CB8AC3E}">
        <p14:creationId xmlns:p14="http://schemas.microsoft.com/office/powerpoint/2010/main" val="5544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2753544" cy="116205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Dipingi il mare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Painting 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sea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395536" y="2420888"/>
            <a:ext cx="2304256" cy="3827512"/>
          </a:xfrm>
        </p:spPr>
        <p:txBody>
          <a:bodyPr/>
          <a:lstStyle/>
          <a:p>
            <a:endParaRPr lang="it-IT" sz="2800" dirty="0" smtClean="0"/>
          </a:p>
          <a:p>
            <a:r>
              <a:rPr lang="it-IT" sz="2800" dirty="0" smtClean="0">
                <a:latin typeface="Algerian" panose="04020705040A02060702" pitchFamily="82" charset="0"/>
                <a:cs typeface="Arial" panose="020B0604020202020204" pitchFamily="34" charset="0"/>
              </a:rPr>
              <a:t>JENNIFER              CARLOTTA SALERNO        3G</a:t>
            </a:r>
            <a:endParaRPr lang="it-IT" sz="28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14696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2743200" cy="108012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Il vento suo padrone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wind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is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its</a:t>
            </a:r>
            <a:r>
              <a:rPr lang="it-IT" sz="2400" b="1" i="1" dirty="0" smtClean="0">
                <a:solidFill>
                  <a:schemeClr val="tx1"/>
                </a:solidFill>
              </a:rPr>
              <a:t> master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395536" y="2276872"/>
            <a:ext cx="2743200" cy="3456384"/>
          </a:xfrm>
        </p:spPr>
        <p:txBody>
          <a:bodyPr>
            <a:normAutofit/>
          </a:bodyPr>
          <a:lstStyle/>
          <a:p>
            <a:endParaRPr lang="it-IT" sz="2800" dirty="0"/>
          </a:p>
          <a:p>
            <a:r>
              <a:rPr lang="it-IT" sz="2800" dirty="0" smtClean="0">
                <a:latin typeface="Algerian" panose="04020705040A02060702" pitchFamily="82" charset="0"/>
              </a:rPr>
              <a:t>FRANCESCA MERCANTE      3Q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5111750" cy="3552629"/>
          </a:xfrm>
        </p:spPr>
      </p:pic>
    </p:spTree>
    <p:extLst>
      <p:ext uri="{BB962C8B-B14F-4D97-AF65-F5344CB8AC3E}">
        <p14:creationId xmlns:p14="http://schemas.microsoft.com/office/powerpoint/2010/main" val="26994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2743200" cy="1512168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Il mare usa le onde per parlarci</a:t>
            </a:r>
            <a:r>
              <a:rPr lang="it-IT" sz="2400" b="1" i="1" dirty="0">
                <a:solidFill>
                  <a:schemeClr val="tx1"/>
                </a:solidFill>
              </a:rPr>
              <a:t/>
            </a:r>
            <a:br>
              <a:rPr lang="it-IT" sz="2400" b="1" i="1" dirty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sea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talks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through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err="1" smtClean="0">
                <a:solidFill>
                  <a:schemeClr val="tx1"/>
                </a:solidFill>
              </a:rPr>
              <a:t>waves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251520" y="2564904"/>
            <a:ext cx="3031232" cy="3635896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sz="2800" dirty="0" smtClean="0">
                <a:latin typeface="Algerian" panose="04020705040A02060702" pitchFamily="82" charset="0"/>
              </a:rPr>
              <a:t>Fabiana </a:t>
            </a:r>
            <a:r>
              <a:rPr lang="it-IT" sz="2800" dirty="0" err="1" smtClean="0">
                <a:latin typeface="Algerian" panose="04020705040A02060702" pitchFamily="82" charset="0"/>
              </a:rPr>
              <a:t>Garruzzo</a:t>
            </a:r>
            <a:r>
              <a:rPr lang="it-IT" sz="2800" dirty="0" smtClean="0">
                <a:latin typeface="Algerian" panose="04020705040A02060702" pitchFamily="82" charset="0"/>
              </a:rPr>
              <a:t> 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3J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5111750" cy="3397183"/>
          </a:xfrm>
        </p:spPr>
      </p:pic>
    </p:spTree>
    <p:extLst>
      <p:ext uri="{BB962C8B-B14F-4D97-AF65-F5344CB8AC3E}">
        <p14:creationId xmlns:p14="http://schemas.microsoft.com/office/powerpoint/2010/main" val="1680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2671192" cy="792088"/>
          </a:xfrm>
        </p:spPr>
        <p:txBody>
          <a:bodyPr/>
          <a:lstStyle/>
          <a:p>
            <a:r>
              <a:rPr lang="it-IT" sz="2400" b="1" i="1" dirty="0" err="1" smtClean="0">
                <a:solidFill>
                  <a:schemeClr val="tx1"/>
                </a:solidFill>
              </a:rPr>
              <a:t>Breathe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51520" y="2420888"/>
            <a:ext cx="2815208" cy="3240360"/>
          </a:xfrm>
        </p:spPr>
        <p:txBody>
          <a:bodyPr/>
          <a:lstStyle/>
          <a:p>
            <a:endParaRPr lang="it-IT" dirty="0" smtClean="0">
              <a:latin typeface="Algerian" panose="04020705040A02060702" pitchFamily="82" charset="0"/>
            </a:endParaRPr>
          </a:p>
          <a:p>
            <a:endParaRPr lang="it-IT" dirty="0">
              <a:latin typeface="Algerian" panose="04020705040A02060702" pitchFamily="82" charset="0"/>
            </a:endParaRPr>
          </a:p>
          <a:p>
            <a:r>
              <a:rPr lang="it-IT" sz="2800" dirty="0" smtClean="0">
                <a:latin typeface="Algerian" panose="04020705040A02060702" pitchFamily="82" charset="0"/>
              </a:rPr>
              <a:t>ANGELA GIORGIA FICANO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3J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0848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4864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2743200" cy="1800200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Mare e Luna: riflesso dell’anima</a:t>
            </a:r>
            <a:br>
              <a:rPr lang="it-IT" sz="2400" b="1" i="1" dirty="0" smtClean="0">
                <a:solidFill>
                  <a:schemeClr val="tx1"/>
                </a:solidFill>
              </a:rPr>
            </a:br>
            <a:r>
              <a:rPr lang="it-IT" sz="2400" b="1" i="1" dirty="0" smtClean="0">
                <a:solidFill>
                  <a:schemeClr val="tx1"/>
                </a:solidFill>
              </a:rPr>
              <a:t>The Sea and the Moon: the </a:t>
            </a:r>
            <a:r>
              <a:rPr lang="it-IT" sz="2400" b="1" i="1" dirty="0" err="1" smtClean="0">
                <a:solidFill>
                  <a:schemeClr val="tx1"/>
                </a:solidFill>
              </a:rPr>
              <a:t>inner</a:t>
            </a:r>
            <a:r>
              <a:rPr lang="it-IT" sz="2400" b="1" i="1" dirty="0" smtClean="0">
                <a:solidFill>
                  <a:schemeClr val="tx1"/>
                </a:solidFill>
              </a:rPr>
              <a:t> life of the soul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9552" y="2636912"/>
            <a:ext cx="2889448" cy="3611488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800" dirty="0" smtClean="0">
                <a:latin typeface="Algerian" panose="04020705040A02060702" pitchFamily="82" charset="0"/>
              </a:rPr>
              <a:t>Caterina Di Carlo</a:t>
            </a:r>
          </a:p>
          <a:p>
            <a:r>
              <a:rPr lang="it-IT" sz="2800" dirty="0" smtClean="0">
                <a:latin typeface="Algerian" panose="04020705040A02060702" pitchFamily="82" charset="0"/>
              </a:rPr>
              <a:t>4E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274785" cy="4572000"/>
          </a:xfrm>
        </p:spPr>
      </p:pic>
    </p:spTree>
    <p:extLst>
      <p:ext uri="{BB962C8B-B14F-4D97-AF65-F5344CB8AC3E}">
        <p14:creationId xmlns:p14="http://schemas.microsoft.com/office/powerpoint/2010/main" val="31081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RING_PPT2VIDEO_PRESENTATION_TITLE" val="UABoAG8AdABvACAAQwBvAG4AdABlAHMAdAAAAA=="/>
  <p:tag name="ISRING_PPT2VIDEO_YOUTUBE_VIDEO_CATEGORY_ID" val="MgA3AAAA"/>
  <p:tag name="ISRING_PPT2VIDEO_YOUTUBE_VIDEO_PRIVACY" val="VQBuAGwAaQBzAHQAZQBkAAA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359</TotalTime>
  <Words>229</Words>
  <Application>Microsoft Office PowerPoint</Application>
  <PresentationFormat>Presentazione su schermo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Equinozio</vt:lpstr>
      <vt:lpstr>                                                     ERASMUS+ SMILE            </vt:lpstr>
      <vt:lpstr>Presentazione standard di PowerPoint</vt:lpstr>
      <vt:lpstr>Paesaggio rosa  Pink landscape as a V</vt:lpstr>
      <vt:lpstr>Il rumore del mare The sound of the sea</vt:lpstr>
      <vt:lpstr>Dipingi il mare Painting the sea</vt:lpstr>
      <vt:lpstr>Il vento suo padrone The wind is its master</vt:lpstr>
      <vt:lpstr>Il mare usa le onde per parlarci The sea talks through waves</vt:lpstr>
      <vt:lpstr>Breathe</vt:lpstr>
      <vt:lpstr>Mare e Luna: riflesso dell’anima The Sea and the Moon: the inner life of the soul</vt:lpstr>
      <vt:lpstr>Tramonto sulle saline Sunset over the salt pants</vt:lpstr>
      <vt:lpstr>Chi vale vola Who’s worth can fly</vt:lpstr>
      <vt:lpstr>La cala The bay</vt:lpstr>
      <vt:lpstr>Lo stato d’animo The mood</vt:lpstr>
      <vt:lpstr>Sea Colors</vt:lpstr>
      <vt:lpstr>Il piccolo borgo di Aspra The tiny hamlet of Aspra</vt:lpstr>
      <vt:lpstr>Stesso posto al sole Our place in the sun</vt:lpstr>
      <vt:lpstr>Riflessi e riflessioni Glares and thoughts</vt:lpstr>
      <vt:lpstr>Shell</vt:lpstr>
      <vt:lpstr>L’isola nell’isola The isle in the isle</vt:lpstr>
      <vt:lpstr>Sustainable fishing</vt:lpstr>
      <vt:lpstr>    THE CERTIFICATE OF PARTICIPATION</vt:lpstr>
      <vt:lpstr>….…….and the winner is</vt:lpstr>
      <vt:lpstr>  EVALUATION COMMITTEE MICHELE BELLANTI GERLANDO DALLI CARDILLO RENATO BELVEDERE</vt:lpstr>
      <vt:lpstr>                 First place                                Runner-up</vt:lpstr>
      <vt:lpstr>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SMILE</dc:title>
  <dc:creator>utente</dc:creator>
  <cp:lastModifiedBy>utente</cp:lastModifiedBy>
  <cp:revision>36</cp:revision>
  <dcterms:created xsi:type="dcterms:W3CDTF">2019-06-02T16:42:23Z</dcterms:created>
  <dcterms:modified xsi:type="dcterms:W3CDTF">2019-06-12T18:35:03Z</dcterms:modified>
</cp:coreProperties>
</file>