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0"/>
  </p:notesMasterIdLst>
  <p:sldIdLst>
    <p:sldId id="258" r:id="rId2"/>
    <p:sldId id="260" r:id="rId3"/>
    <p:sldId id="259" r:id="rId4"/>
    <p:sldId id="256" r:id="rId5"/>
    <p:sldId id="262" r:id="rId6"/>
    <p:sldId id="295" r:id="rId7"/>
    <p:sldId id="257" r:id="rId8"/>
    <p:sldId id="281" r:id="rId9"/>
    <p:sldId id="296" r:id="rId10"/>
    <p:sldId id="267" r:id="rId11"/>
    <p:sldId id="263" r:id="rId12"/>
    <p:sldId id="282" r:id="rId13"/>
    <p:sldId id="264" r:id="rId14"/>
    <p:sldId id="266" r:id="rId15"/>
    <p:sldId id="283" r:id="rId16"/>
    <p:sldId id="301" r:id="rId17"/>
    <p:sldId id="284" r:id="rId18"/>
    <p:sldId id="268" r:id="rId19"/>
    <p:sldId id="271" r:id="rId20"/>
    <p:sldId id="269" r:id="rId21"/>
    <p:sldId id="285" r:id="rId22"/>
    <p:sldId id="272" r:id="rId23"/>
    <p:sldId id="276" r:id="rId24"/>
    <p:sldId id="289" r:id="rId25"/>
    <p:sldId id="286" r:id="rId26"/>
    <p:sldId id="287" r:id="rId27"/>
    <p:sldId id="270" r:id="rId28"/>
    <p:sldId id="288" r:id="rId29"/>
    <p:sldId id="300" r:id="rId30"/>
    <p:sldId id="299" r:id="rId31"/>
    <p:sldId id="278" r:id="rId32"/>
    <p:sldId id="279" r:id="rId33"/>
    <p:sldId id="280" r:id="rId34"/>
    <p:sldId id="277" r:id="rId35"/>
    <p:sldId id="297" r:id="rId36"/>
    <p:sldId id="291" r:id="rId37"/>
    <p:sldId id="292" r:id="rId38"/>
    <p:sldId id="294" r:id="rId3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9" autoAdjust="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79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8F448-9354-4073-8613-63C233213C5E}" type="datetimeFigureOut">
              <a:rPr lang="de-DE" smtClean="0"/>
              <a:t>16.08.2018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F6B52-4C11-4BD7-A2C3-2E3AE07665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9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F6B52-4C11-4BD7-A2C3-2E3AE07665B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910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77D8-7C6D-407A-9256-CB949FDD2715}" type="datetimeFigureOut">
              <a:rPr lang="de-DE" smtClean="0"/>
              <a:t>16.08.2018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7025-8BFF-4CB6-A61A-78EC5C4D2043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77D8-7C6D-407A-9256-CB949FDD2715}" type="datetimeFigureOut">
              <a:rPr lang="de-DE" smtClean="0"/>
              <a:t>16.08.2018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7025-8BFF-4CB6-A61A-78EC5C4D20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77D8-7C6D-407A-9256-CB949FDD2715}" type="datetimeFigureOut">
              <a:rPr lang="de-DE" smtClean="0"/>
              <a:t>16.08.2018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7025-8BFF-4CB6-A61A-78EC5C4D20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77D8-7C6D-407A-9256-CB949FDD2715}" type="datetimeFigureOut">
              <a:rPr lang="de-DE" smtClean="0"/>
              <a:t>16.08.2018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7025-8BFF-4CB6-A61A-78EC5C4D20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77D8-7C6D-407A-9256-CB949FDD2715}" type="datetimeFigureOut">
              <a:rPr lang="de-DE" smtClean="0"/>
              <a:t>16.08.2018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F697025-8BFF-4CB6-A61A-78EC5C4D2043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77D8-7C6D-407A-9256-CB949FDD2715}" type="datetimeFigureOut">
              <a:rPr lang="de-DE" smtClean="0"/>
              <a:t>16.08.2018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7025-8BFF-4CB6-A61A-78EC5C4D20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77D8-7C6D-407A-9256-CB949FDD2715}" type="datetimeFigureOut">
              <a:rPr lang="de-DE" smtClean="0"/>
              <a:t>16.08.2018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7025-8BFF-4CB6-A61A-78EC5C4D20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77D8-7C6D-407A-9256-CB949FDD2715}" type="datetimeFigureOut">
              <a:rPr lang="de-DE" smtClean="0"/>
              <a:t>16.08.2018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7025-8BFF-4CB6-A61A-78EC5C4D20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77D8-7C6D-407A-9256-CB949FDD2715}" type="datetimeFigureOut">
              <a:rPr lang="de-DE" smtClean="0"/>
              <a:t>16.08.2018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7025-8BFF-4CB6-A61A-78EC5C4D20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77D8-7C6D-407A-9256-CB949FDD2715}" type="datetimeFigureOut">
              <a:rPr lang="de-DE" smtClean="0"/>
              <a:t>16.08.2018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7025-8BFF-4CB6-A61A-78EC5C4D20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e-DE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Bild durch Klicken auf Symbol hinzufügen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77D8-7C6D-407A-9256-CB949FDD2715}" type="datetimeFigureOut">
              <a:rPr lang="de-DE" smtClean="0"/>
              <a:t>16.08.2018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97025-8BFF-4CB6-A61A-78EC5C4D20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57177D8-7C6D-407A-9256-CB949FDD2715}" type="datetimeFigureOut">
              <a:rPr lang="de-DE" smtClean="0"/>
              <a:t>16.08.2018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F697025-8BFF-4CB6-A61A-78EC5C4D2043}" type="slidenum">
              <a:rPr lang="de-DE" smtClean="0"/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gebnis für actiling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8" y="2060848"/>
            <a:ext cx="190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frx5-1.xx.fbcdn.net/v/t1.0-1/p200x200/10245463_10152553306016418_5800173336365839545_n.jpg?_nc_cat=0&amp;oh=68a5b8ea26cf71716a92ab5cd3b27135&amp;oe=5BD962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54907"/>
            <a:ext cx="2576605" cy="144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ldergebnis für actiling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079" y="1982034"/>
            <a:ext cx="5569768" cy="44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/>
          <p:cNvSpPr/>
          <p:nvPr/>
        </p:nvSpPr>
        <p:spPr>
          <a:xfrm>
            <a:off x="203896" y="742008"/>
            <a:ext cx="2207864" cy="914400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Erasmus-</a:t>
            </a:r>
          </a:p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projekt</a:t>
            </a:r>
            <a:endParaRPr lang="de-DE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Pfeil nach rechts 3"/>
          <p:cNvSpPr/>
          <p:nvPr/>
        </p:nvSpPr>
        <p:spPr>
          <a:xfrm flipV="1">
            <a:off x="2627784" y="1006246"/>
            <a:ext cx="648072" cy="3743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3443301" y="725259"/>
            <a:ext cx="1656184" cy="914400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accent5">
                    <a:lumMod val="50000"/>
                  </a:schemeClr>
                </a:solidFill>
              </a:rPr>
              <a:t>Wien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de-DE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Pfeil nach rechts 6"/>
          <p:cNvSpPr/>
          <p:nvPr/>
        </p:nvSpPr>
        <p:spPr>
          <a:xfrm>
            <a:off x="5182963" y="1006246"/>
            <a:ext cx="685181" cy="3743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2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Im</a:t>
            </a:r>
            <a:r>
              <a:rPr lang="de-DE" sz="4000" dirty="0">
                <a:solidFill>
                  <a:srgbClr val="FFC000"/>
                </a:solidFill>
              </a:rPr>
              <a:t> </a:t>
            </a:r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Unterricht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Olga\Pictures\wien1\wien\20180710_154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3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09.07.-13.07.18 </a:t>
            </a:r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Kennenlernen; </a:t>
            </a:r>
            <a:r>
              <a:rPr lang="de-DE" dirty="0" err="1" smtClean="0">
                <a:solidFill>
                  <a:schemeClr val="accent5">
                    <a:lumMod val="50000"/>
                  </a:schemeClr>
                </a:solidFill>
              </a:rPr>
              <a:t>Plurizentrik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 im </a:t>
            </a:r>
            <a:r>
              <a:rPr lang="de-DE" dirty="0" err="1" smtClean="0">
                <a:solidFill>
                  <a:schemeClr val="accent5">
                    <a:lumMod val="50000"/>
                  </a:schemeClr>
                </a:solidFill>
              </a:rPr>
              <a:t>DaF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-Unterricht; Landeskunde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Grammatik kreativ und Kommunikativ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Musik im </a:t>
            </a:r>
            <a:r>
              <a:rPr lang="de-DE" dirty="0" err="1" smtClean="0">
                <a:solidFill>
                  <a:schemeClr val="accent5">
                    <a:lumMod val="50000"/>
                  </a:schemeClr>
                </a:solidFill>
              </a:rPr>
              <a:t>DaF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 - Unterricht; Emotionen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Film im </a:t>
            </a:r>
            <a:r>
              <a:rPr lang="de-DE" dirty="0" err="1" smtClean="0">
                <a:solidFill>
                  <a:schemeClr val="accent5">
                    <a:lumMod val="50000"/>
                  </a:schemeClr>
                </a:solidFill>
              </a:rPr>
              <a:t>DaF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 – Unterricht; Zeitungen; Graphik </a:t>
            </a:r>
            <a:r>
              <a:rPr lang="de-DE" dirty="0" err="1" smtClean="0">
                <a:solidFill>
                  <a:schemeClr val="accent5">
                    <a:lumMod val="50000"/>
                  </a:schemeClr>
                </a:solidFill>
              </a:rPr>
              <a:t>Novels</a:t>
            </a:r>
            <a:endParaRPr lang="de-DE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Spiele im </a:t>
            </a:r>
            <a:r>
              <a:rPr lang="de-DE" dirty="0" err="1" smtClean="0">
                <a:solidFill>
                  <a:schemeClr val="accent5">
                    <a:lumMod val="50000"/>
                  </a:schemeClr>
                </a:solidFill>
              </a:rPr>
              <a:t>DaF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 – Unterricht; Unser Mini- Filmprojekt; Wunschthemen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Kreativlernen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1506" name="Picture 2" descr="C:\Users\Olga\Pictures\Wien2\Camera\20180713_141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4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lga\Pictures\wien1\wien\20180709_143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7544" y="1556793"/>
            <a:ext cx="793688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Im Unterricht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70916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092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55576" y="260649"/>
            <a:ext cx="6336704" cy="868958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Im</a:t>
            </a:r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Unterricht. Material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4" name="Picture 4" descr="C:\Users\Olga\Pictures\wien1\wien\20180709_14454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 r="10738" b="10307"/>
          <a:stretch/>
        </p:blipFill>
        <p:spPr bwMode="auto">
          <a:xfrm rot="16200000">
            <a:off x="-681212" y="2345507"/>
            <a:ext cx="4896544" cy="25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Olga\Pictures\wien1\wien\20180709_14461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5" r="20855"/>
          <a:stretch/>
        </p:blipFill>
        <p:spPr bwMode="auto">
          <a:xfrm rot="16200000">
            <a:off x="2172396" y="2444231"/>
            <a:ext cx="4889145" cy="253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Olga\Pictures\wien1\wien\20180709_1446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t="28340" r="35588" b="7337"/>
          <a:stretch/>
        </p:blipFill>
        <p:spPr bwMode="auto">
          <a:xfrm rot="16200000">
            <a:off x="5285479" y="2067453"/>
            <a:ext cx="4374232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2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Storyboard mit Isabella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2530" name="Picture 2" descr="C:\Users\Olga\Pictures\Wien2\Camera\20180713_165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5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„Tangram“ im Unterricht. </a:t>
            </a:r>
            <a:endParaRPr lang="de-DE" dirty="0"/>
          </a:p>
        </p:txBody>
      </p:sp>
      <p:pic>
        <p:nvPicPr>
          <p:cNvPr id="5" name="Picture 2" descr="C:\Users\Olga\Pictures\wien1\wien\20180710_1649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421650" y="1890718"/>
            <a:ext cx="4038600" cy="351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Olga\Pictures\wien1\wien\20180710_16490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r="12479" b="7759"/>
          <a:stretch/>
        </p:blipFill>
        <p:spPr bwMode="auto">
          <a:xfrm rot="10800000">
            <a:off x="4427984" y="1916832"/>
            <a:ext cx="4388439" cy="353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7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Gemeinsam </a:t>
            </a:r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ufgabe lösen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3554" name="Picture 2" descr="C:\Users\Olga\Pictures\Wien2\Camera\20180713_172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78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Im </a:t>
            </a:r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Unterricht. Neue lernen 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Olga\Pictures\wien1\wien\20180710_154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2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Interessant Unterricht gestalten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42" name="Picture 2" descr="C:\Users\Olga\Pictures\wien1\wien\20180710_162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82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ctiLingua Sprechbl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9698"/>
            <a:ext cx="3096344" cy="238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395538" y="2673270"/>
            <a:ext cx="295465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 </a:t>
            </a:r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Ganzjährig Deutschkurse</a:t>
            </a:r>
          </a:p>
          <a:p>
            <a:r>
              <a:rPr lang="de-DE" sz="1600" b="1" dirty="0" smtClean="0">
                <a:solidFill>
                  <a:schemeClr val="accent5">
                    <a:lumMod val="50000"/>
                  </a:schemeClr>
                </a:solidFill>
              </a:rPr>
              <a:t>Für 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</a:rPr>
              <a:t>Erwachsene 16+ </a:t>
            </a:r>
            <a:r>
              <a:rPr lang="de-DE" sz="1600" b="1" dirty="0" smtClean="0">
                <a:solidFill>
                  <a:schemeClr val="accent5">
                    <a:lumMod val="50000"/>
                  </a:schemeClr>
                </a:solidFill>
              </a:rPr>
              <a:t>Jahre</a:t>
            </a:r>
            <a:endParaRPr lang="de-DE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7" name="Picture 3" descr="ActiLingua La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19" y="16947"/>
            <a:ext cx="1309795" cy="27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tudent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408380"/>
            <a:ext cx="377334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ader holiday 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65" y="5193414"/>
            <a:ext cx="3836019" cy="10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4834465" y="2673269"/>
            <a:ext cx="340509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Sommerkurse</a:t>
            </a:r>
          </a:p>
          <a:p>
            <a:r>
              <a:rPr lang="de-DE" sz="1600" b="1" dirty="0" smtClean="0">
                <a:solidFill>
                  <a:schemeClr val="accent5">
                    <a:lumMod val="50000"/>
                  </a:schemeClr>
                </a:solidFill>
              </a:rPr>
              <a:t>Für 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</a:rPr>
              <a:t>Kinder und Jugendliche </a:t>
            </a:r>
            <a:r>
              <a:rPr lang="de-DE" sz="1600" b="1" dirty="0" smtClean="0">
                <a:solidFill>
                  <a:schemeClr val="accent5">
                    <a:lumMod val="50000"/>
                  </a:schemeClr>
                </a:solidFill>
              </a:rPr>
              <a:t>12-17 </a:t>
            </a:r>
            <a:endParaRPr lang="de-DE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35" name="Picture 11" descr="header juniors 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465" y="3390440"/>
            <a:ext cx="3836019" cy="10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tudents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11" y="5193415"/>
            <a:ext cx="4032472" cy="115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311861" y="4601692"/>
            <a:ext cx="354005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altLang="de-DE" sz="1600" b="1" dirty="0" smtClean="0">
                <a:solidFill>
                  <a:schemeClr val="accent5">
                    <a:lumMod val="50000"/>
                  </a:schemeClr>
                </a:solidFill>
              </a:rPr>
              <a:t>Deutschkurs </a:t>
            </a:r>
            <a:r>
              <a:rPr lang="de-DE" altLang="de-DE" sz="1600" b="1" dirty="0">
                <a:solidFill>
                  <a:schemeClr val="accent5">
                    <a:lumMod val="50000"/>
                  </a:schemeClr>
                </a:solidFill>
              </a:rPr>
              <a:t>A1, A2, B1, B2, C1, C2</a:t>
            </a:r>
          </a:p>
          <a:p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6397249" y="4619210"/>
            <a:ext cx="1632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accent5">
                    <a:lumMod val="50000"/>
                  </a:schemeClr>
                </a:solidFill>
              </a:rPr>
              <a:t>und </a:t>
            </a:r>
            <a:r>
              <a:rPr lang="de-DE" sz="1600" b="1" dirty="0" smtClean="0">
                <a:solidFill>
                  <a:schemeClr val="accent5">
                    <a:lumMod val="50000"/>
                  </a:schemeClr>
                </a:solidFill>
              </a:rPr>
              <a:t>16-19 Jahre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05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Im </a:t>
            </a:r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Unterricht war immer lustig und freundlich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Olga\Pictures\wien1\wien\20180710_1541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Neue ausprobieren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4579" name="Picture 3" descr="C:\Users\Olga\Pictures\Wien2\Camera\20180713_173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34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Gegenwart? Vergangenheit?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314" name="Picture 2" descr="C:\Users\Olga\Pictures\wien1\wien\20180710_1656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3" r="13061" b="-770"/>
          <a:stretch/>
        </p:blipFill>
        <p:spPr bwMode="auto">
          <a:xfrm rot="10800000">
            <a:off x="251520" y="2132857"/>
            <a:ext cx="3888432" cy="408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Olga\Pictures\wien1\wien\20180710_1658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r="10278"/>
          <a:stretch/>
        </p:blipFill>
        <p:spPr bwMode="auto">
          <a:xfrm rot="5400000">
            <a:off x="4098232" y="1958552"/>
            <a:ext cx="526801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8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 err="1" smtClean="0">
                <a:solidFill>
                  <a:schemeClr val="accent5">
                    <a:lumMod val="50000"/>
                  </a:schemeClr>
                </a:solidFill>
              </a:rPr>
              <a:t>Arbeitsaterial</a:t>
            </a:r>
            <a:r>
              <a:rPr lang="de-DE" sz="4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Im </a:t>
            </a:r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Unterricht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38" name="Picture 2" descr="C:\Users\Olga\Pictures\wien1\wien\20180710_16570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r="19371"/>
          <a:stretch/>
        </p:blipFill>
        <p:spPr bwMode="auto">
          <a:xfrm rot="5400000">
            <a:off x="-545798" y="1922062"/>
            <a:ext cx="5400600" cy="394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Olga\Pictures\wien1\wien\20180710_165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2420" y="2348380"/>
            <a:ext cx="5264585" cy="296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7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Spiele gehören zum Unterricht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7650" name="Picture 2" descr="C:\Users\Olga\Pictures\Wien2\Camera\20180713_1752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7200" y="1640665"/>
            <a:ext cx="8229600" cy="462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68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Spielend Grammatik zu verstehen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5602" name="Picture 2" descr="C:\Users\Olga\Pictures\Wien2\Camera\20180713_173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3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Mit Isabella im Unterricht war lustig und freundlich 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626" name="Picture 2" descr="C:\Users\Olga\Pictures\Wien2\Camera\20180713_173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6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Im Unterricht</a:t>
            </a:r>
          </a:p>
        </p:txBody>
      </p:sp>
      <p:pic>
        <p:nvPicPr>
          <p:cNvPr id="9218" name="Picture 2" descr="C:\Users\Olga\Pictures\wien1\wien\20180710_1542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8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Letzter Tag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8674" name="Picture 2" descr="C:\Users\Olga\Pictures\Wien2\Camera\20180713_174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08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ach </a:t>
            </a:r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dem </a:t>
            </a:r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Unterricht.</a:t>
            </a:r>
            <a:b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Führung durch Wien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63" name="Picture 3" descr="C:\Users\Olga\Pictures\Wien\DSC005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3587" y="1600200"/>
            <a:ext cx="6276825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2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de-DE" sz="3100" dirty="0" smtClean="0">
                <a:solidFill>
                  <a:schemeClr val="accent5">
                    <a:lumMod val="50000"/>
                  </a:schemeClr>
                </a:solidFill>
              </a:rPr>
              <a:t>Kultur- und Freizeitprogramm</a:t>
            </a:r>
            <a:br>
              <a:rPr lang="de-DE" sz="31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3100" dirty="0" err="1" smtClean="0">
                <a:solidFill>
                  <a:schemeClr val="accent5">
                    <a:lumMod val="50000"/>
                  </a:schemeClr>
                </a:solidFill>
              </a:rPr>
              <a:t>DeutschlehrerInnenkurs</a:t>
            </a:r>
            <a:r>
              <a:rPr lang="de-DE" sz="3100" dirty="0" smtClean="0">
                <a:solidFill>
                  <a:schemeClr val="accent5">
                    <a:lumMod val="50000"/>
                  </a:schemeClr>
                </a:solidFill>
              </a:rPr>
              <a:t> I </a:t>
            </a:r>
            <a:br>
              <a:rPr lang="de-DE" sz="31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3100" dirty="0" smtClean="0">
                <a:solidFill>
                  <a:schemeClr val="accent5">
                    <a:lumMod val="50000"/>
                  </a:schemeClr>
                </a:solidFill>
              </a:rPr>
              <a:t>von 02.07.- 13.07. 2018</a:t>
            </a:r>
            <a:br>
              <a:rPr lang="de-DE" sz="31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3100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de-DE" sz="2400" dirty="0" smtClean="0">
                <a:solidFill>
                  <a:schemeClr val="accent5">
                    <a:lumMod val="50000"/>
                  </a:schemeClr>
                </a:solidFill>
              </a:rPr>
              <a:t>Inhalt)</a:t>
            </a:r>
            <a:endParaRPr lang="de-DE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55576" y="2636913"/>
            <a:ext cx="7128792" cy="3672407"/>
          </a:xfrm>
        </p:spPr>
        <p:txBody>
          <a:bodyPr/>
          <a:lstStyle/>
          <a:p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Sprachliche Aspekte</a:t>
            </a:r>
          </a:p>
          <a:p>
            <a:endParaRPr lang="de-DE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Didaktisch-Methodische  Aspekte</a:t>
            </a:r>
          </a:p>
          <a:p>
            <a:pPr marL="137160" indent="0">
              <a:buNone/>
            </a:pP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Kulturelle Aspekte</a:t>
            </a:r>
          </a:p>
          <a:p>
            <a:endParaRPr lang="de-DE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Zusammenfassung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Beim Sport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9938" name="Picture 2" descr="C:\Users\Olga\Pictures\Wien\DSC006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3593" y="1600200"/>
            <a:ext cx="6276814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Olga\Pictures\Wien2\Camera\20180713_135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80950" y="1627046"/>
            <a:ext cx="6420462" cy="36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Olga\Pictures\Wien2\Camera\20180713_135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03892" y="1622725"/>
            <a:ext cx="640071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81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de-DE" dirty="0" err="1" smtClean="0">
                <a:solidFill>
                  <a:schemeClr val="accent5">
                    <a:lumMod val="50000"/>
                  </a:schemeClr>
                </a:solidFill>
              </a:rPr>
              <a:t>Herlitschka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“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9458" name="Picture 2" descr="C:\Users\Olga\Pictures\Wien2\Camera\20180713_134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278" y="2924944"/>
            <a:ext cx="5943285" cy="334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Olga\Pictures\Wien\DSC01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15" y="1412776"/>
            <a:ext cx="3455591" cy="259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13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„</a:t>
            </a:r>
            <a:r>
              <a:rPr lang="de-DE" dirty="0" err="1" smtClean="0">
                <a:solidFill>
                  <a:schemeClr val="accent5">
                    <a:lumMod val="50000"/>
                  </a:schemeClr>
                </a:solidFill>
              </a:rPr>
              <a:t>Herlitschka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“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434" name="Picture 2" descr="C:\Users\Olga\Pictures\Wien2\Camera\20180713_134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66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Olga\Pictures\Wien2\Camera\20180713_135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59116" y="1759315"/>
            <a:ext cx="6192690" cy="348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Olga\Pictures\Wien2\Camera\20180713_135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19872" y="1772816"/>
            <a:ext cx="6419545" cy="361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6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Olga\Pictures\Wien\DSC01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526172" cy="564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9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 fontScale="90000"/>
          </a:bodyPr>
          <a:lstStyle/>
          <a:p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Frühstuck im </a:t>
            </a:r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Studentenhaus.</a:t>
            </a:r>
            <a:b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Buffet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22" name="Picture 2" descr="C:\Users\Olga\Pictures\Wien2\Camera\20180714_0935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9569" y="4183082"/>
            <a:ext cx="4320483" cy="243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Olga\Pictures\Wien2\Camera\20180714_093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88001" y="2578004"/>
            <a:ext cx="486454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Olga\Pictures\Wien2\Camera\20180714_093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755575" y="1556792"/>
            <a:ext cx="4248472" cy="238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83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Sportraum und </a:t>
            </a:r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ie </a:t>
            </a:r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>Küche</a:t>
            </a:r>
          </a:p>
        </p:txBody>
      </p:sp>
      <p:pic>
        <p:nvPicPr>
          <p:cNvPr id="31748" name="Picture 4" descr="C:\Users\Olga\Pictures\Wien2\Camera\20180714_1006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395536" y="1700808"/>
            <a:ext cx="4982588" cy="281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Olga\Pictures\Wien2\Camera\20180714_093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3707904" y="3933056"/>
            <a:ext cx="4918999" cy="276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2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Mein Zimmer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3794" name="Picture 2" descr="C:\Users\Olga\Pictures\Wien2\Camera\20180714_0949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91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123729" y="2708920"/>
            <a:ext cx="4301793" cy="1143000"/>
          </a:xfrm>
        </p:spPr>
        <p:txBody>
          <a:bodyPr>
            <a:no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Deutsch lernen </a:t>
            </a:r>
            <a:br>
              <a:rPr lang="de-DE" sz="4000" dirty="0" smtClean="0">
                <a:solidFill>
                  <a:schemeClr val="accent5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4000" dirty="0">
                <a:solidFill>
                  <a:schemeClr val="accent5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Wien erleben</a:t>
            </a:r>
          </a:p>
        </p:txBody>
      </p:sp>
      <p:pic>
        <p:nvPicPr>
          <p:cNvPr id="1026" name="Picture 2" descr="https://lh5.googleusercontent.com/-yI_ryeKHqmc/Wf2hluCElPI/AAAAAAACVwA/-z6SKQs4yIkBtLjqVSGc-NAh4koawO9RgCLIBGAYYCw/w100-h134-n-k-no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1023"/>
            <a:ext cx="1224136" cy="164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251521" y="1987227"/>
            <a:ext cx="2345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Schloss Schönbrunn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8" name="Picture 4" descr="https://lh4.googleusercontent.com/-6pTcvU1uwUs/Wxu24e3EbiI/AAAAAAAAp_8/QbrWzWIh_XYtjP5Ewvz_cwkGIhRI45qYgCLIBGAYYCw/w100-h134-n-k-no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522793"/>
            <a:ext cx="1200803" cy="160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490878" y="4135977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Hofburg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30" name="Picture 6" descr="https://lh3.googleusercontent.com/proxy/EhG_AzW18pDgwMnsw38MucRUUT3FkuPGSoipzEmUDx4OhQbHmhkkIK6sXAnNT9xfbJPXp_ysQVgEb2hIEmkpOQtRozRekt3T2NZbA25tosKgxe8EGaAKRj0lJLbjHo7DzGfU_bzfH3mwcjatFwQ-P247OwZbpg=w100-h134-n-k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01023"/>
            <a:ext cx="1224136" cy="164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2631729" y="1948230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Schloss Belvedere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32" name="Picture 8" descr="https://lh4.googleusercontent.com/proxy/crlnvx1KJJcP64D4wudk2U2LiKPJXvJVSinkO6UVpNDc4uRYvIzES3iAAzScXm7pttZxuCFpK40AoQaTplxXE8SXai3R2D7o3EELYaILYmVSc-BirPJIo37Uoj01LgaBJ1QzNjITjg6kseJTZmuwoT_5rNv0qQ=w100-h134-n-k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01023"/>
            <a:ext cx="1153047" cy="164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4932041" y="1987227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Stephansdom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34" name="Picture 10" descr="https://lh6.googleusercontent.com/proxy/4veVTdYPsYf9MKMSE-H10DdzSTlz8z8iOmeWuzqowsoZlWgR3iJhEzTmXqNEJEPeoka_LRgotMeeQDvuzkHJSYm8wUcpRNUXEqZq7yjsdzo8h1cUROcfrbTvV-TgZ_twhwjKchImkOo2IkHGL8dBpqbL7P-f7eE=w100-h134-n-k-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301022"/>
            <a:ext cx="1096516" cy="164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7164289" y="2002560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Wiener Prater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36" name="Picture 12" descr="https://lh5.googleusercontent.com/-xjZP-ifs38Q/WtKJEtj2myI/AAAAAAAAuHQ/c0XlY4yueYUtXJpJ0wp9HpiBHmzR2hofgCLIBGAYYCw/w100-h134-n-k-no/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92" y="2522793"/>
            <a:ext cx="1079744" cy="157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>
          <a:xfrm>
            <a:off x="5999125" y="4221088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Wiener Staatsoper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38" name="Picture 14" descr="https://lh5.googleusercontent.com/proxy/McwiTY7_9o2n5Gtl5dVg3jzG2QAZ6H6O_kA1HshEYOOL7ZVQYDir14F0Wv5HYtpi2Z39iaQLcKAyqyr9_i7WhCHgP4WFgmKsC2_JvPvc1pCQNLBHzzsetOn5PcuBf9rlxhfZKMgThws0pAUMyaucZPSP69hL3w=w100-h134-n-k-n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" y="4725143"/>
            <a:ext cx="1203871" cy="16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453150" y="6421978"/>
            <a:ext cx="3076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Kunsthistorisches Museum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40" name="Picture 16" descr="https://lh3.googleusercontent.com/proxy/fR0zZB8g1dFtvvTVgQ_FCjIIAiqMJDjJaLJJpADTVhh85gSwW-5ypFld7fBloOR-POV37dHC4A0lmNu7hSb-Hl709VGBaSnWESgrvT6E2LHR_2GWlIxnISUNFhgcVk_lWRyySrOP5rcBQUoDmRgs3ewaxyvZSKU=w100-h134-n-k-n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01" y="4099015"/>
            <a:ext cx="1285487" cy="172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2195736" y="5895590"/>
            <a:ext cx="1871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Wiener Rathaus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42" name="Picture 18" descr="https://lh4.googleusercontent.com/-EJYGbCrp73A/WIcohUSvICI/AAAAAAAAMBg/Tg_TMGxZ3EQ0aMSkKbgCToKq67K3SbNFgCLIB/w100-h134-n-k-no/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58756"/>
            <a:ext cx="1296145" cy="173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4934771" y="5948863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Hundertwasserhaus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44" name="Picture 20" descr="https://lh4.googleusercontent.com/proxy/byJWxUzf_pS3pbl6SDCgqa0ktKUDXkccB1JEH2b3GxJA_c_jNLGdKWbFhpZWKdfOw3US_YAwI_w1gcd13ZVSAbAKQ46xTXosu_l0N1jM1rxsvEm_0wbTCbjqEFKHwsNIBx6xFzx0AvihgSnEo1fn6ujMNZtS6fo=w100-h134-n-k-n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28" y="4621827"/>
            <a:ext cx="1133152" cy="151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6862923" y="6237312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accent5">
                    <a:lumMod val="50000"/>
                  </a:schemeClr>
                </a:solidFill>
              </a:rPr>
              <a:t>Wiener Karlskirche</a:t>
            </a:r>
            <a:endParaRPr lang="de-DE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01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>
                <a:solidFill>
                  <a:schemeClr val="accent5">
                    <a:lumMod val="50000"/>
                  </a:schemeClr>
                </a:solidFill>
              </a:rPr>
              <a:t>02.07.18 – 06.07.18</a:t>
            </a:r>
            <a:endParaRPr lang="de-DE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7091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Kennenlernen ;Landeskunde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Wien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Redewendungen und Zwillingsformeln; Jugendsprache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Grammatik anhand von Gedichten;</a:t>
            </a:r>
          </a:p>
          <a:p>
            <a:pPr marL="137160" indent="0">
              <a:buNone/>
            </a:pP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Das Musical Elisabeth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Wiener Etikette und interkultureller Austausch; 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Wirtschaftsdeutsch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accent5">
                    <a:lumMod val="50000"/>
                  </a:schemeClr>
                </a:solidFill>
              </a:rPr>
              <a:t>Wirtschaftsdeutsch</a:t>
            </a:r>
          </a:p>
          <a:p>
            <a:pPr marL="137160" indent="0">
              <a:buNone/>
            </a:pPr>
            <a:endParaRPr lang="de-DE" dirty="0"/>
          </a:p>
          <a:p>
            <a:endParaRPr lang="de-DE" dirty="0" smtClean="0"/>
          </a:p>
          <a:p>
            <a:pPr marL="137160" indent="0">
              <a:buNone/>
            </a:pPr>
            <a:endParaRPr lang="de-DE" dirty="0" smtClean="0"/>
          </a:p>
          <a:p>
            <a:pPr marL="13716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202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Wir kennen uns lernen</a:t>
            </a:r>
            <a:r>
              <a:rPr lang="de-DE" sz="40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de-DE" sz="4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mit Andrea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5842" name="Picture 2" descr="C:\Users\Olga\Pictures\Wien\DSC005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1650" y="1600200"/>
            <a:ext cx="6280700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14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9752" y="404664"/>
            <a:ext cx="3096344" cy="4752528"/>
          </a:xfrm>
        </p:spPr>
        <p:txBody>
          <a:bodyPr vert="vert">
            <a:normAutofit fontScale="90000"/>
          </a:bodyPr>
          <a:lstStyle/>
          <a:p>
            <a:pPr lvl="0"/>
            <a:r>
              <a:rPr lang="de-DE" sz="44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Deutsch</a:t>
            </a:r>
            <a:r>
              <a:rPr lang="de-DE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DE" sz="44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lernen</a:t>
            </a:r>
            <a:r>
              <a:rPr lang="de-DE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br>
              <a:rPr lang="de-DE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44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Wien</a:t>
            </a:r>
            <a:r>
              <a:rPr lang="de-DE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de-DE" sz="44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erleben</a:t>
            </a:r>
            <a:r>
              <a:rPr lang="de-DE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de-DE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DE" sz="3100" dirty="0" smtClean="0">
                <a:solidFill>
                  <a:srgbClr val="FFFF00"/>
                </a:solidFill>
              </a:rPr>
              <a:t>österreichisch</a:t>
            </a:r>
            <a:br>
              <a:rPr lang="de-DE" sz="3100" dirty="0" smtClean="0">
                <a:solidFill>
                  <a:srgbClr val="FFFF00"/>
                </a:solidFill>
              </a:rPr>
            </a:br>
            <a:r>
              <a:rPr lang="de-DE" sz="4400" dirty="0" smtClean="0">
                <a:solidFill>
                  <a:prstClr val="white"/>
                </a:solidFill>
              </a:rPr>
              <a:t> </a:t>
            </a:r>
            <a:r>
              <a:rPr lang="de-DE" sz="4400" dirty="0">
                <a:solidFill>
                  <a:srgbClr val="FFFF00"/>
                </a:solidFill>
              </a:rPr>
              <a:t>– </a:t>
            </a:r>
            <a:r>
              <a:rPr lang="de-DE" sz="3100" dirty="0">
                <a:solidFill>
                  <a:srgbClr val="FFFF00"/>
                </a:solidFill>
              </a:rPr>
              <a:t>deutsch</a:t>
            </a:r>
            <a:r>
              <a:rPr lang="de-DE" sz="4400" dirty="0">
                <a:solidFill>
                  <a:prstClr val="white"/>
                </a:solidFill>
              </a:rPr>
              <a:t/>
            </a:r>
            <a:br>
              <a:rPr lang="de-DE" sz="4400" dirty="0">
                <a:solidFill>
                  <a:prstClr val="white"/>
                </a:solidFill>
              </a:rPr>
            </a:b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5580112" y="188641"/>
            <a:ext cx="3456384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dirty="0" smtClean="0"/>
          </a:p>
          <a:p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Orange 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= Apfelsine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Polenta = Maisgrieß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Rote Rübe = Rote Beete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Sauerrahm = saure Sahne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Schlagobers = Schlagsahne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Rahm = Sahne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Semmel = Brötchen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Semmelbrösel = Paniermehl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Topfen = Quark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Paradeiser = Tomaten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Marmelade = Konfitüre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Palatschinke = Pfannkuchen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Ribisel = rote Johannisbeere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Knödel = Kloß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Nöcker 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= Klößchen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Erdäpfel = Kartoffel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Eidotter = Eigelb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Biskotte = Löffelbiskuit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Fleischlaberl bzw. </a:t>
            </a: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faschierte Laibchen = Frikadellen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79512" y="188640"/>
            <a:ext cx="88569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Zwetschke = Pflaume     Melanzani = Aubergine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Fisolen = grüne Bohnen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Karfiol = Blumenkohl</a:t>
            </a:r>
          </a:p>
          <a:p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Karotten = Möhren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Kohlsprossen = Rosenkohl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Kraut = Kohl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Kren = Meerrettich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Lauch = Porree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Marille = Aprikose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Maroni = Kastanien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Melanzani = Aubergine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Orange = Apfelsine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Polenta = Maisgrieß</a:t>
            </a:r>
          </a:p>
          <a:p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Schwammerl = Pilze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Eierschwammerl = Pfifferlinge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Staubzucker = Puderzucker</a:t>
            </a:r>
          </a:p>
          <a:p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Kipferl = Hörnchen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Kracherl = Limonade</a:t>
            </a:r>
            <a:b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Radi = Rettich             Gselchtes = Geräuchertes</a:t>
            </a:r>
          </a:p>
          <a:p>
            <a:r>
              <a:rPr lang="de-DE" sz="2000" dirty="0" smtClean="0">
                <a:solidFill>
                  <a:schemeClr val="accent5">
                    <a:lumMod val="50000"/>
                  </a:schemeClr>
                </a:solidFill>
              </a:rPr>
              <a:t>Maroni = Kastanien        Marille = Aprikose</a:t>
            </a:r>
            <a:endParaRPr lang="de-DE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3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Unterrichtszimmer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482" name="Picture 2" descr="C:\Users\Olga\Pictures\Wien2\Camera\20180713_141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59278" y="1641446"/>
            <a:ext cx="8225444" cy="46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5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solidFill>
                  <a:schemeClr val="accent5">
                    <a:lumMod val="50000"/>
                  </a:schemeClr>
                </a:solidFill>
              </a:rPr>
              <a:t>Neue über Wien</a:t>
            </a: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6866" name="Picture 2" descr="C:\Users\Olga\Pictures\Wien\DSC005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4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anke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Anank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nank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240</Words>
  <Application>Microsoft Office PowerPoint</Application>
  <PresentationFormat>Bildschirmpräsentation (4:3)</PresentationFormat>
  <Paragraphs>81</Paragraphs>
  <Slides>38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6" baseType="lpstr">
      <vt:lpstr>Arial Unicode MS</vt:lpstr>
      <vt:lpstr>Book Antiqua</vt:lpstr>
      <vt:lpstr>Calibri</vt:lpstr>
      <vt:lpstr>Lucida Sans</vt:lpstr>
      <vt:lpstr>Wingdings</vt:lpstr>
      <vt:lpstr>Wingdings 2</vt:lpstr>
      <vt:lpstr>Wingdings 3</vt:lpstr>
      <vt:lpstr>Ananke</vt:lpstr>
      <vt:lpstr>PowerPoint-Präsentation</vt:lpstr>
      <vt:lpstr>PowerPoint-Präsentation</vt:lpstr>
      <vt:lpstr>Kultur- und Freizeitprogramm DeutschlehrerInnenkurs I  von 02.07.- 13.07. 2018 (Inhalt)</vt:lpstr>
      <vt:lpstr>Deutsch lernen  Wien erleben</vt:lpstr>
      <vt:lpstr>02.07.18 – 06.07.18</vt:lpstr>
      <vt:lpstr>Wir kennen uns lernen mit Andrea</vt:lpstr>
      <vt:lpstr>Deutsch lernen  Wien erleben österreichisch  – deutsch </vt:lpstr>
      <vt:lpstr>Unterrichtszimmer</vt:lpstr>
      <vt:lpstr>Neue über Wien</vt:lpstr>
      <vt:lpstr>Im Unterricht</vt:lpstr>
      <vt:lpstr>09.07.-13.07.18 </vt:lpstr>
      <vt:lpstr>Kreativlernen</vt:lpstr>
      <vt:lpstr>Im Unterricht</vt:lpstr>
      <vt:lpstr>Im Unterricht. Material</vt:lpstr>
      <vt:lpstr>Storyboard mit Isabella</vt:lpstr>
      <vt:lpstr>„Tangram“ im Unterricht. </vt:lpstr>
      <vt:lpstr>Gemeinsam Aufgabe lösen</vt:lpstr>
      <vt:lpstr>Im Unterricht. Neue lernen </vt:lpstr>
      <vt:lpstr>Interessant Unterricht gestalten</vt:lpstr>
      <vt:lpstr>Im Unterricht war immer lustig und freundlich</vt:lpstr>
      <vt:lpstr>Neue ausprobieren</vt:lpstr>
      <vt:lpstr>Gegenwart? Vergangenheit?</vt:lpstr>
      <vt:lpstr>Arbeitsaterial Im Unterricht</vt:lpstr>
      <vt:lpstr>Spiele gehören zum Unterricht</vt:lpstr>
      <vt:lpstr>Spielend Grammatik zu verstehen</vt:lpstr>
      <vt:lpstr>Mit Isabella im Unterricht war lustig und freundlich </vt:lpstr>
      <vt:lpstr>Im Unterricht</vt:lpstr>
      <vt:lpstr>Letzter Tag</vt:lpstr>
      <vt:lpstr>Nach dem Unterricht. Führung durch Wien</vt:lpstr>
      <vt:lpstr>Beim Sport</vt:lpstr>
      <vt:lpstr>PowerPoint-Präsentation</vt:lpstr>
      <vt:lpstr>„Herlitschka“</vt:lpstr>
      <vt:lpstr>„Herlitschka“</vt:lpstr>
      <vt:lpstr>PowerPoint-Präsentation</vt:lpstr>
      <vt:lpstr>PowerPoint-Präsentation</vt:lpstr>
      <vt:lpstr>Frühstuck im Studentenhaus. Buffet</vt:lpstr>
      <vt:lpstr>Sportraum und die Küche</vt:lpstr>
      <vt:lpstr>Mein Zimmer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 lernen  Wien erleben</dc:title>
  <dc:creator>Olga</dc:creator>
  <cp:lastModifiedBy>Yelp</cp:lastModifiedBy>
  <cp:revision>80</cp:revision>
  <dcterms:created xsi:type="dcterms:W3CDTF">2018-07-16T21:30:55Z</dcterms:created>
  <dcterms:modified xsi:type="dcterms:W3CDTF">2018-08-16T12:40:02Z</dcterms:modified>
</cp:coreProperties>
</file>