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Playfair Display"/>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842665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7340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33874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23036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4485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069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881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3293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556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70020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6777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8490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7902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800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2444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sv" sz="1000">
                <a:solidFill>
                  <a:schemeClr val="dk2"/>
                </a:solidFill>
              </a:rPr>
              <a:t>‹#›</a:t>
            </a:fld>
            <a:endParaRPr lang="sv"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youtube.com/v/n3Hgj0KqgQ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sv">
                <a:solidFill>
                  <a:srgbClr val="FFFFFF"/>
                </a:solidFill>
                <a:latin typeface="Playfair Display"/>
                <a:ea typeface="Playfair Display"/>
                <a:cs typeface="Playfair Display"/>
                <a:sym typeface="Playfair Display"/>
              </a:rPr>
              <a:t>The Viking Age</a:t>
            </a:r>
          </a:p>
          <a:p>
            <a:pPr lvl="0" rtl="0">
              <a:spcBef>
                <a:spcPts val="0"/>
              </a:spcBef>
              <a:buNone/>
            </a:pPr>
            <a:r>
              <a:rPr lang="sv">
                <a:solidFill>
                  <a:srgbClr val="FFFFFF"/>
                </a:solidFill>
                <a:latin typeface="Playfair Display"/>
                <a:ea typeface="Playfair Display"/>
                <a:cs typeface="Playfair Display"/>
                <a:sym typeface="Playfair Display"/>
              </a:rPr>
              <a:t>Die Wikingerzeit</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sv">
                <a:solidFill>
                  <a:srgbClr val="FFFFFF"/>
                </a:solidFill>
                <a:latin typeface="Playfair Display"/>
                <a:ea typeface="Playfair Display"/>
                <a:cs typeface="Playfair Display"/>
                <a:sym typeface="Playfair Display"/>
              </a:rPr>
              <a:t>By Alfred and Sonja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311700" y="4230575"/>
            <a:ext cx="5998800" cy="605100"/>
          </a:xfrm>
          <a:prstGeom prst="rect">
            <a:avLst/>
          </a:prstGeom>
        </p:spPr>
        <p:txBody>
          <a:bodyPr lIns="91425" tIns="91425" rIns="91425" bIns="91425" anchor="ctr" anchorCtr="0">
            <a:noAutofit/>
          </a:bodyPr>
          <a:lstStyle/>
          <a:p>
            <a:pPr lvl="0" rtl="0">
              <a:spcBef>
                <a:spcPts val="0"/>
              </a:spcBef>
              <a:buNone/>
            </a:pPr>
            <a:r>
              <a:rPr lang="sv">
                <a:latin typeface="Playfair Display"/>
                <a:ea typeface="Playfair Display"/>
                <a:cs typeface="Playfair Display"/>
                <a:sym typeface="Playfair Display"/>
              </a:rPr>
              <a:t>Norse mythology</a:t>
            </a:r>
          </a:p>
        </p:txBody>
      </p:sp>
      <p:pic>
        <p:nvPicPr>
          <p:cNvPr id="117" name="Shape 117" descr="Bildresultat för norse mythology art"/>
          <p:cNvPicPr preferRelativeResize="0"/>
          <p:nvPr/>
        </p:nvPicPr>
        <p:blipFill>
          <a:blip r:embed="rId3">
            <a:alphaModFix/>
          </a:blip>
          <a:stretch>
            <a:fillRect/>
          </a:stretch>
        </p:blipFill>
        <p:spPr>
          <a:xfrm>
            <a:off x="0" y="0"/>
            <a:ext cx="9144000" cy="42305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sv">
                <a:latin typeface="Playfair Display"/>
                <a:ea typeface="Playfair Display"/>
                <a:cs typeface="Playfair Display"/>
                <a:sym typeface="Playfair Display"/>
              </a:rPr>
              <a:t>What is Norse Mythology</a:t>
            </a:r>
          </a:p>
          <a:p>
            <a:pPr lvl="0" rtl="0">
              <a:spcBef>
                <a:spcPts val="0"/>
              </a:spcBef>
              <a:buNone/>
            </a:pPr>
            <a:endParaRPr>
              <a:latin typeface="Playfair Display"/>
              <a:ea typeface="Playfair Display"/>
              <a:cs typeface="Playfair Display"/>
              <a:sym typeface="Playfair Display"/>
            </a:endParaRPr>
          </a:p>
        </p:txBody>
      </p:sp>
      <p:sp>
        <p:nvSpPr>
          <p:cNvPr id="123" name="Shape 12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Font typeface="Playfair Display"/>
              <a:buChar char="❖"/>
            </a:pPr>
            <a:r>
              <a:rPr lang="sv">
                <a:latin typeface="Playfair Display"/>
                <a:ea typeface="Playfair Display"/>
                <a:cs typeface="Playfair Display"/>
                <a:sym typeface="Playfair Display"/>
              </a:rPr>
              <a:t>Before converted to christianity, had their own religion</a:t>
            </a:r>
          </a:p>
          <a:p>
            <a:pPr marL="457200" lvl="0" indent="-228600" rtl="0">
              <a:spcBef>
                <a:spcPts val="0"/>
              </a:spcBef>
              <a:buFont typeface="Playfair Display"/>
              <a:buChar char="❖"/>
            </a:pPr>
            <a:r>
              <a:rPr lang="sv">
                <a:latin typeface="Playfair Display"/>
                <a:ea typeface="Playfair Display"/>
                <a:cs typeface="Playfair Display"/>
                <a:sym typeface="Playfair Display"/>
              </a:rPr>
              <a:t>Norse mythology, set of religious stories the Vikings told</a:t>
            </a:r>
          </a:p>
          <a:p>
            <a:pPr marL="457200" lvl="0" indent="-228600" rtl="0">
              <a:spcBef>
                <a:spcPts val="0"/>
              </a:spcBef>
              <a:buFont typeface="Playfair Display"/>
              <a:buChar char="❖"/>
            </a:pPr>
            <a:r>
              <a:rPr lang="sv">
                <a:latin typeface="Playfair Display"/>
                <a:ea typeface="Playfair Display"/>
                <a:cs typeface="Playfair Display"/>
                <a:sym typeface="Playfair Display"/>
              </a:rPr>
              <a:t>These myths revolved around deities </a:t>
            </a:r>
          </a:p>
          <a:p>
            <a:pPr marL="457200" lvl="0" indent="-228600" rtl="0">
              <a:spcBef>
                <a:spcPts val="0"/>
              </a:spcBef>
              <a:buFont typeface="Playfair Display"/>
              <a:buChar char="❖"/>
            </a:pPr>
            <a:r>
              <a:rPr lang="sv">
                <a:latin typeface="Playfair Display"/>
                <a:ea typeface="Playfair Display"/>
                <a:cs typeface="Playfair Display"/>
                <a:sym typeface="Playfair Display"/>
              </a:rPr>
              <a:t>Oden</a:t>
            </a:r>
          </a:p>
          <a:p>
            <a:pPr marL="914400" lvl="1" indent="-342900" rtl="0">
              <a:spcBef>
                <a:spcPts val="0"/>
              </a:spcBef>
              <a:buSzPct val="100000"/>
              <a:buFont typeface="Playfair Display"/>
              <a:buChar char="➢"/>
            </a:pPr>
            <a:r>
              <a:rPr lang="sv" sz="1800">
                <a:latin typeface="Playfair Display"/>
                <a:ea typeface="Playfair Display"/>
                <a:cs typeface="Playfair Display"/>
                <a:sym typeface="Playfair Display"/>
              </a:rPr>
              <a:t>God of wisdom</a:t>
            </a:r>
          </a:p>
          <a:p>
            <a:pPr marL="457200" lvl="0" indent="-228600" rtl="0">
              <a:spcBef>
                <a:spcPts val="0"/>
              </a:spcBef>
              <a:buFont typeface="Playfair Display"/>
              <a:buChar char="❖"/>
            </a:pPr>
            <a:r>
              <a:rPr lang="sv">
                <a:latin typeface="Playfair Display"/>
                <a:ea typeface="Playfair Display"/>
                <a:cs typeface="Playfair Display"/>
                <a:sym typeface="Playfair Display"/>
              </a:rPr>
              <a:t>Thor</a:t>
            </a:r>
          </a:p>
          <a:p>
            <a:pPr marL="914400" lvl="1" indent="-342900" rtl="0">
              <a:spcBef>
                <a:spcPts val="0"/>
              </a:spcBef>
              <a:buSzPct val="100000"/>
              <a:buFont typeface="Playfair Display"/>
              <a:buChar char="➢"/>
            </a:pPr>
            <a:r>
              <a:rPr lang="sv" sz="1800">
                <a:latin typeface="Playfair Display"/>
                <a:ea typeface="Playfair Display"/>
                <a:cs typeface="Playfair Display"/>
                <a:sym typeface="Playfair Display"/>
              </a:rPr>
              <a:t>God of thunder and war</a:t>
            </a:r>
          </a:p>
          <a:p>
            <a:pPr marL="457200" lvl="0" indent="-228600" rtl="0">
              <a:spcBef>
                <a:spcPts val="0"/>
              </a:spcBef>
              <a:buFont typeface="Playfair Display"/>
              <a:buChar char="❖"/>
            </a:pPr>
            <a:r>
              <a:rPr lang="sv">
                <a:latin typeface="Playfair Display"/>
                <a:ea typeface="Playfair Display"/>
                <a:cs typeface="Playfair Display"/>
                <a:sym typeface="Playfair Display"/>
              </a:rPr>
              <a:t>Loki</a:t>
            </a:r>
          </a:p>
          <a:p>
            <a:pPr marL="914400" lvl="1" indent="-342900" rtl="0">
              <a:spcBef>
                <a:spcPts val="0"/>
              </a:spcBef>
              <a:buSzPct val="100000"/>
              <a:buFont typeface="Playfair Display"/>
              <a:buChar char="➢"/>
            </a:pPr>
            <a:r>
              <a:rPr lang="sv" sz="1800">
                <a:latin typeface="Playfair Display"/>
                <a:ea typeface="Playfair Display"/>
                <a:cs typeface="Playfair Display"/>
                <a:sym typeface="Playfair Display"/>
              </a:rPr>
              <a:t>troublemaker</a:t>
            </a:r>
          </a:p>
          <a:p>
            <a:pPr lvl="0" rtl="0">
              <a:spcBef>
                <a:spcPts val="0"/>
              </a:spcBef>
              <a:buNone/>
            </a:pPr>
            <a:endParaRPr>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sv">
                <a:latin typeface="Playfair Display"/>
                <a:ea typeface="Playfair Display"/>
                <a:cs typeface="Playfair Display"/>
                <a:sym typeface="Playfair Display"/>
              </a:rPr>
              <a:t>Worldview</a:t>
            </a:r>
          </a:p>
        </p:txBody>
      </p:sp>
      <p:sp>
        <p:nvSpPr>
          <p:cNvPr id="129" name="Shape 129"/>
          <p:cNvSpPr txBox="1">
            <a:spLocks noGrp="1"/>
          </p:cNvSpPr>
          <p:nvPr>
            <p:ph type="body" idx="1"/>
          </p:nvPr>
        </p:nvSpPr>
        <p:spPr>
          <a:xfrm>
            <a:off x="382250" y="1131325"/>
            <a:ext cx="8520600" cy="3416400"/>
          </a:xfrm>
          <a:prstGeom prst="rect">
            <a:avLst/>
          </a:prstGeom>
        </p:spPr>
        <p:txBody>
          <a:bodyPr lIns="91425" tIns="91425" rIns="91425" bIns="91425" anchor="t" anchorCtr="0">
            <a:noAutofit/>
          </a:bodyPr>
          <a:lstStyle/>
          <a:p>
            <a:pPr marL="457200" lvl="0" indent="-228600" rtl="0">
              <a:spcBef>
                <a:spcPts val="0"/>
              </a:spcBef>
              <a:buFont typeface="Playfair Display"/>
              <a:buChar char="❖"/>
            </a:pPr>
            <a:r>
              <a:rPr lang="sv">
                <a:latin typeface="Playfair Display"/>
                <a:ea typeface="Playfair Display"/>
                <a:cs typeface="Playfair Display"/>
                <a:sym typeface="Playfair Display"/>
              </a:rPr>
              <a:t>The Nine Worlds held in the branches and roots of the world-tree Yggdrasil.</a:t>
            </a:r>
          </a:p>
          <a:p>
            <a:pPr marL="457200" lvl="0" indent="-228600" rtl="0">
              <a:spcBef>
                <a:spcPts val="0"/>
              </a:spcBef>
              <a:buFont typeface="Playfair Display"/>
              <a:buChar char="❖"/>
            </a:pPr>
            <a:r>
              <a:rPr lang="sv">
                <a:latin typeface="Playfair Display"/>
                <a:ea typeface="Playfair Display"/>
                <a:cs typeface="Playfair Display"/>
                <a:sym typeface="Playfair Display"/>
              </a:rPr>
              <a:t>Asgard is located in the sky and is connected to Midgard, the world of humanity, by the rainbow bridge Bifrost.</a:t>
            </a:r>
          </a:p>
          <a:p>
            <a:pPr lvl="0">
              <a:spcBef>
                <a:spcPts val="0"/>
              </a:spcBef>
              <a:buNone/>
            </a:pPr>
            <a:endParaRPr/>
          </a:p>
        </p:txBody>
      </p:sp>
      <p:pic>
        <p:nvPicPr>
          <p:cNvPr id="130" name="Shape 130"/>
          <p:cNvPicPr preferRelativeResize="0"/>
          <p:nvPr/>
        </p:nvPicPr>
        <p:blipFill>
          <a:blip r:embed="rId3">
            <a:alphaModFix/>
          </a:blip>
          <a:stretch>
            <a:fillRect/>
          </a:stretch>
        </p:blipFill>
        <p:spPr>
          <a:xfrm>
            <a:off x="6286500" y="3228962"/>
            <a:ext cx="2857500" cy="1914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descr="Hier DVD bestellen:  http://www.filmsortiment.de  Wie aus dem Nichts tauchten sie in ihren Langbooten vor der Küste auf, raubten alles, dessen sie habhaft werden konnten, und verschwanden so schnell, wie sie gekommen waren. 400 Jahre lang versetzten die Wikinger halb Europa mit ihren grausamen Überfällen auf reiche Städte und Klöster in Angst und Schrecken. Doch waren diese Nordmänner wirklich nur Räuber und Plünderer? Eine Zeitreise zu den Bewohnern von Haithabu, einem wichtigen Handelszentrum der Wikinger, zeigt uns: Sie waren auch gute Handwerker und geschickte Händler. Vor allem aber waren sie hervorragende Schiffsbauer und mutige Seefahrer, die auf ihren Fahrten, lange vor Kolumbus, bis nach Nordamerika gelangten.  Wissenswertes: Dieses Medium ist für den bilingualen Unterricht (Englisch und Deutsch) geeignet.  Laufzeit: 25 Min  Diese und weitere DVDs zum Thema: http://www.filmsortiment.de/Filmdetails/Didaktik-B_/Grundschule-B_002/L%E4nder-der-Welt-B_002_009/53239/Was-ist-Was-_-Wikinger.html   http://www.filmsortiment.de/0/Didaktik-B_/Grundschule-B_002/Sachkunde-B_002_003/" title="Schulfilm: WAS IST WAS - WIKINGER (DVD / Vorschau)">
            <a:hlinkClick r:id="rId3"/>
          </p:cNvPr>
          <p:cNvSpPr/>
          <p:nvPr/>
        </p:nvSpPr>
        <p:spPr>
          <a:xfrm>
            <a:off x="0" y="-857237"/>
            <a:ext cx="9144000" cy="6857974"/>
          </a:xfrm>
          <a:prstGeom prst="rect">
            <a:avLst/>
          </a:prstGeom>
          <a:blipFill>
            <a:blip r:embed="rId4">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sv">
                <a:latin typeface="Playfair Display"/>
                <a:ea typeface="Playfair Display"/>
                <a:cs typeface="Playfair Display"/>
                <a:sym typeface="Playfair Display"/>
              </a:rPr>
              <a:t>When?</a:t>
            </a:r>
          </a:p>
        </p:txBody>
      </p:sp>
      <p:sp>
        <p:nvSpPr>
          <p:cNvPr id="61" name="Shape 6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Font typeface="Playfair Display"/>
              <a:buChar char="❖"/>
            </a:pPr>
            <a:r>
              <a:rPr lang="sv">
                <a:latin typeface="Playfair Display"/>
                <a:ea typeface="Playfair Display"/>
                <a:cs typeface="Playfair Display"/>
                <a:sym typeface="Playfair Display"/>
              </a:rPr>
              <a:t>790-1100 A.D.</a:t>
            </a:r>
          </a:p>
          <a:p>
            <a:pPr marL="457200" lvl="0" indent="-228600" rtl="0">
              <a:spcBef>
                <a:spcPts val="0"/>
              </a:spcBef>
              <a:buFont typeface="Playfair Display"/>
              <a:buChar char="❖"/>
            </a:pPr>
            <a:r>
              <a:rPr lang="sv">
                <a:latin typeface="Playfair Display"/>
                <a:ea typeface="Playfair Display"/>
                <a:cs typeface="Playfair Display"/>
                <a:sym typeface="Playfair Display"/>
              </a:rPr>
              <a:t>793: The attack on Lindisfarne</a:t>
            </a:r>
          </a:p>
          <a:p>
            <a:pPr marL="457200" lvl="0" indent="-228600" rtl="0">
              <a:spcBef>
                <a:spcPts val="0"/>
              </a:spcBef>
              <a:buFont typeface="Playfair Display"/>
              <a:buChar char="❖"/>
            </a:pPr>
            <a:r>
              <a:rPr lang="sv">
                <a:latin typeface="Playfair Display"/>
                <a:ea typeface="Playfair Display"/>
                <a:cs typeface="Playfair Display"/>
                <a:sym typeface="Playfair Display"/>
              </a:rPr>
              <a:t>Ended in 1103/1104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sv">
                <a:latin typeface="Playfair Display"/>
                <a:ea typeface="Playfair Display"/>
                <a:cs typeface="Playfair Display"/>
                <a:sym typeface="Playfair Display"/>
              </a:rPr>
              <a:t>Who were the vikings?</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a:spcBef>
                <a:spcPts val="0"/>
              </a:spcBef>
              <a:buFont typeface="Playfair Display"/>
              <a:buChar char="❖"/>
            </a:pPr>
            <a:r>
              <a:rPr lang="sv">
                <a:latin typeface="Playfair Display"/>
                <a:ea typeface="Playfair Display"/>
                <a:cs typeface="Playfair Display"/>
                <a:sym typeface="Playfair Display"/>
              </a:rPr>
              <a:t>Seafaring warriors, raiders</a:t>
            </a:r>
          </a:p>
          <a:p>
            <a:pPr marL="457200" lvl="0" indent="-228600">
              <a:spcBef>
                <a:spcPts val="0"/>
              </a:spcBef>
              <a:buFont typeface="Playfair Display"/>
              <a:buChar char="❖"/>
            </a:pPr>
            <a:r>
              <a:rPr lang="sv">
                <a:latin typeface="Playfair Display"/>
                <a:ea typeface="Playfair Display"/>
                <a:cs typeface="Playfair Display"/>
                <a:sym typeface="Playfair Display"/>
              </a:rPr>
              <a:t>Modern day Sweden, Norway, Denmark and Iceland</a:t>
            </a:r>
          </a:p>
          <a:p>
            <a:pPr marL="457200" lvl="0" indent="-228600">
              <a:spcBef>
                <a:spcPts val="0"/>
              </a:spcBef>
              <a:buFont typeface="Playfair Display"/>
              <a:buChar char="❖"/>
            </a:pPr>
            <a:r>
              <a:rPr lang="sv">
                <a:latin typeface="Playfair Display"/>
                <a:ea typeface="Playfair Display"/>
                <a:cs typeface="Playfair Display"/>
                <a:sym typeface="Playfair Display"/>
              </a:rPr>
              <a:t>Spoke old norse</a:t>
            </a:r>
          </a:p>
          <a:p>
            <a:pPr marL="457200" lvl="0" indent="-228600">
              <a:spcBef>
                <a:spcPts val="0"/>
              </a:spcBef>
              <a:buFont typeface="Playfair Display"/>
              <a:buChar char="❖"/>
            </a:pPr>
            <a:r>
              <a:rPr lang="sv">
                <a:latin typeface="Playfair Display"/>
                <a:ea typeface="Playfair Display"/>
                <a:cs typeface="Playfair Display"/>
                <a:sym typeface="Playfair Display"/>
              </a:rPr>
              <a:t>Wrote runes</a:t>
            </a:r>
          </a:p>
          <a:p>
            <a:pPr marL="457200" lvl="0" indent="-228600">
              <a:spcBef>
                <a:spcPts val="0"/>
              </a:spcBef>
              <a:buFont typeface="Playfair Display"/>
              <a:buChar char="❖"/>
            </a:pPr>
            <a:r>
              <a:rPr lang="sv">
                <a:latin typeface="Playfair Display"/>
                <a:ea typeface="Playfair Display"/>
                <a:cs typeface="Playfair Display"/>
                <a:sym typeface="Playfair Display"/>
              </a:rPr>
              <a:t>Poems, sagas and treatises</a:t>
            </a:r>
          </a:p>
          <a:p>
            <a:pPr lvl="0">
              <a:spcBef>
                <a:spcPts val="0"/>
              </a:spcBef>
              <a:buNone/>
            </a:pPr>
            <a:endParaRPr>
              <a:latin typeface="Playfair Display"/>
              <a:ea typeface="Playfair Display"/>
              <a:cs typeface="Playfair Display"/>
              <a:sym typeface="Playfair Display"/>
            </a:endParaRPr>
          </a:p>
          <a:p>
            <a:pPr lvl="0">
              <a:spcBef>
                <a:spcPts val="0"/>
              </a:spcBef>
              <a:buNone/>
            </a:pPr>
            <a:endParaRPr/>
          </a:p>
          <a:p>
            <a:pPr lvl="0">
              <a:spcBef>
                <a:spcPts val="0"/>
              </a:spcBef>
              <a:buNone/>
            </a:pPr>
            <a:endParaRPr/>
          </a:p>
        </p:txBody>
      </p:sp>
      <p:pic>
        <p:nvPicPr>
          <p:cNvPr id="68" name="Shape 68"/>
          <p:cNvPicPr preferRelativeResize="0"/>
          <p:nvPr/>
        </p:nvPicPr>
        <p:blipFill>
          <a:blip r:embed="rId3">
            <a:alphaModFix/>
          </a:blip>
          <a:stretch>
            <a:fillRect/>
          </a:stretch>
        </p:blipFill>
        <p:spPr>
          <a:xfrm>
            <a:off x="6377426" y="909725"/>
            <a:ext cx="2766574" cy="4233775"/>
          </a:xfrm>
          <a:prstGeom prst="rect">
            <a:avLst/>
          </a:prstGeom>
          <a:noFill/>
          <a:ln>
            <a:noFill/>
          </a:ln>
        </p:spPr>
      </p:pic>
      <p:pic>
        <p:nvPicPr>
          <p:cNvPr id="69" name="Shape 69"/>
          <p:cNvPicPr preferRelativeResize="0"/>
          <p:nvPr/>
        </p:nvPicPr>
        <p:blipFill>
          <a:blip r:embed="rId4">
            <a:alphaModFix/>
          </a:blip>
          <a:stretch>
            <a:fillRect/>
          </a:stretch>
        </p:blipFill>
        <p:spPr>
          <a:xfrm>
            <a:off x="0" y="3598775"/>
            <a:ext cx="3286650" cy="1544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311700" y="4230575"/>
            <a:ext cx="5998800" cy="605100"/>
          </a:xfrm>
          <a:prstGeom prst="rect">
            <a:avLst/>
          </a:prstGeom>
        </p:spPr>
        <p:txBody>
          <a:bodyPr lIns="91425" tIns="91425" rIns="91425" bIns="91425" anchor="ctr" anchorCtr="0">
            <a:noAutofit/>
          </a:bodyPr>
          <a:lstStyle/>
          <a:p>
            <a:pPr lvl="0" rtl="0">
              <a:spcBef>
                <a:spcPts val="0"/>
              </a:spcBef>
              <a:buNone/>
            </a:pPr>
            <a:r>
              <a:rPr lang="sv" sz="2400">
                <a:latin typeface="Playfair Display"/>
                <a:ea typeface="Playfair Display"/>
                <a:cs typeface="Playfair Display"/>
                <a:sym typeface="Playfair Display"/>
              </a:rPr>
              <a:t>Viking travels and exploration</a:t>
            </a:r>
          </a:p>
        </p:txBody>
      </p:sp>
      <p:pic>
        <p:nvPicPr>
          <p:cNvPr id="75" name="Shape 75" descr="Bildresultat för viking longship"/>
          <p:cNvPicPr preferRelativeResize="0"/>
          <p:nvPr/>
        </p:nvPicPr>
        <p:blipFill rotWithShape="1">
          <a:blip r:embed="rId3">
            <a:alphaModFix/>
          </a:blip>
          <a:srcRect t="22856" b="7987"/>
          <a:stretch/>
        </p:blipFill>
        <p:spPr>
          <a:xfrm>
            <a:off x="0" y="0"/>
            <a:ext cx="9143999" cy="4230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sv">
                <a:latin typeface="Playfair Display"/>
                <a:ea typeface="Playfair Display"/>
                <a:cs typeface="Playfair Display"/>
                <a:sym typeface="Playfair Display"/>
              </a:rPr>
              <a:t>Travels </a:t>
            </a:r>
          </a:p>
        </p:txBody>
      </p:sp>
      <p:sp>
        <p:nvSpPr>
          <p:cNvPr id="81" name="Shape 8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Font typeface="Playfair Display"/>
              <a:buChar char="❖"/>
            </a:pPr>
            <a:r>
              <a:rPr lang="sv">
                <a:latin typeface="Playfair Display"/>
                <a:ea typeface="Playfair Display"/>
                <a:cs typeface="Playfair Display"/>
                <a:sym typeface="Playfair Display"/>
              </a:rPr>
              <a:t>Good ships</a:t>
            </a:r>
          </a:p>
          <a:p>
            <a:pPr marL="457200" lvl="0" indent="-228600" rtl="0">
              <a:spcBef>
                <a:spcPts val="0"/>
              </a:spcBef>
              <a:buFont typeface="Playfair Display"/>
              <a:buChar char="❖"/>
            </a:pPr>
            <a:r>
              <a:rPr lang="sv">
                <a:latin typeface="Playfair Display"/>
                <a:ea typeface="Playfair Display"/>
                <a:cs typeface="Playfair Display"/>
                <a:sym typeface="Playfair Display"/>
              </a:rPr>
              <a:t>Plundered</a:t>
            </a:r>
          </a:p>
          <a:p>
            <a:pPr marL="457200" lvl="0" indent="-228600" rtl="0">
              <a:spcBef>
                <a:spcPts val="0"/>
              </a:spcBef>
              <a:buFont typeface="Playfair Display"/>
              <a:buChar char="❖"/>
            </a:pPr>
            <a:r>
              <a:rPr lang="sv">
                <a:latin typeface="Playfair Display"/>
                <a:ea typeface="Playfair Display"/>
                <a:cs typeface="Playfair Display"/>
                <a:sym typeface="Playfair Display"/>
              </a:rPr>
              <a:t>Explored, traded, colonized</a:t>
            </a:r>
          </a:p>
        </p:txBody>
      </p:sp>
      <p:pic>
        <p:nvPicPr>
          <p:cNvPr id="82" name="Shape 82"/>
          <p:cNvPicPr preferRelativeResize="0"/>
          <p:nvPr/>
        </p:nvPicPr>
        <p:blipFill>
          <a:blip r:embed="rId3">
            <a:alphaModFix/>
          </a:blip>
          <a:stretch>
            <a:fillRect/>
          </a:stretch>
        </p:blipFill>
        <p:spPr>
          <a:xfrm>
            <a:off x="5621700" y="2233749"/>
            <a:ext cx="3522299" cy="2909750"/>
          </a:xfrm>
          <a:prstGeom prst="rect">
            <a:avLst/>
          </a:prstGeom>
          <a:noFill/>
          <a:ln>
            <a:noFill/>
          </a:ln>
        </p:spPr>
      </p:pic>
      <p:pic>
        <p:nvPicPr>
          <p:cNvPr id="83" name="Shape 83" descr="Bildresultat för viking longboat"/>
          <p:cNvPicPr preferRelativeResize="0"/>
          <p:nvPr/>
        </p:nvPicPr>
        <p:blipFill>
          <a:blip r:embed="rId4">
            <a:alphaModFix/>
          </a:blip>
          <a:stretch>
            <a:fillRect/>
          </a:stretch>
        </p:blipFill>
        <p:spPr>
          <a:xfrm>
            <a:off x="5621699" y="0"/>
            <a:ext cx="3522300" cy="25023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sv">
                <a:latin typeface="Playfair Display"/>
                <a:ea typeface="Playfair Display"/>
                <a:cs typeface="Playfair Display"/>
                <a:sym typeface="Playfair Display"/>
              </a:rPr>
              <a:t>Leif Eriksson</a:t>
            </a:r>
          </a:p>
        </p:txBody>
      </p:sp>
      <p:sp>
        <p:nvSpPr>
          <p:cNvPr id="89" name="Shape 8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Font typeface="Playfair Display"/>
              <a:buChar char="❖"/>
            </a:pPr>
            <a:r>
              <a:rPr lang="sv">
                <a:latin typeface="Playfair Display"/>
                <a:ea typeface="Playfair Display"/>
                <a:cs typeface="Playfair Display"/>
                <a:sym typeface="Playfair Display"/>
              </a:rPr>
              <a:t>“Discovered” north america nearly 500 years before Columbus</a:t>
            </a:r>
          </a:p>
          <a:p>
            <a:pPr marL="457200" lvl="0" indent="-228600" rtl="0">
              <a:spcBef>
                <a:spcPts val="0"/>
              </a:spcBef>
              <a:buFont typeface="Playfair Display"/>
              <a:buChar char="❖"/>
            </a:pPr>
            <a:r>
              <a:rPr lang="sv">
                <a:latin typeface="Playfair Display"/>
                <a:ea typeface="Playfair Display"/>
                <a:cs typeface="Playfair Display"/>
                <a:sym typeface="Playfair Display"/>
              </a:rPr>
              <a:t>Went to north america from Greenland</a:t>
            </a:r>
          </a:p>
          <a:p>
            <a:pPr marL="457200" lvl="0" indent="-228600" rtl="0">
              <a:spcBef>
                <a:spcPts val="0"/>
              </a:spcBef>
              <a:buFont typeface="Playfair Display"/>
              <a:buChar char="❖"/>
            </a:pPr>
            <a:r>
              <a:rPr lang="sv">
                <a:latin typeface="Playfair Display"/>
                <a:ea typeface="Playfair Display"/>
                <a:cs typeface="Playfair Display"/>
                <a:sym typeface="Playfair Display"/>
              </a:rPr>
              <a:t>Called it “Vinland” (“Land of wine”)</a:t>
            </a:r>
          </a:p>
          <a:p>
            <a:pPr marL="457200" lvl="0" indent="-228600" rtl="0">
              <a:spcBef>
                <a:spcPts val="0"/>
              </a:spcBef>
              <a:buFont typeface="Playfair Display"/>
              <a:buChar char="❖"/>
            </a:pPr>
            <a:r>
              <a:rPr lang="sv">
                <a:latin typeface="Playfair Display"/>
                <a:ea typeface="Playfair Display"/>
                <a:cs typeface="Playfair Display"/>
                <a:sym typeface="Playfair Display"/>
              </a:rPr>
              <a:t>Started a settlement</a:t>
            </a:r>
          </a:p>
          <a:p>
            <a:pPr marL="457200" lvl="0" indent="-228600" rtl="0">
              <a:spcBef>
                <a:spcPts val="0"/>
              </a:spcBef>
              <a:buFont typeface="Playfair Display"/>
              <a:buChar char="❖"/>
            </a:pPr>
            <a:r>
              <a:rPr lang="sv">
                <a:latin typeface="Playfair Display"/>
                <a:ea typeface="Playfair Display"/>
                <a:cs typeface="Playfair Display"/>
                <a:sym typeface="Playfair Display"/>
              </a:rPr>
              <a:t>Leif Erikson Day</a:t>
            </a:r>
          </a:p>
          <a:p>
            <a:pPr lvl="0" rtl="0">
              <a:spcBef>
                <a:spcPts val="0"/>
              </a:spcBef>
              <a:buNone/>
            </a:pPr>
            <a:endParaRPr/>
          </a:p>
          <a:p>
            <a:pPr lvl="0" rtl="0">
              <a:spcBef>
                <a:spcPts val="0"/>
              </a:spcBef>
              <a:buNone/>
            </a:pPr>
            <a:endParaRPr/>
          </a:p>
        </p:txBody>
      </p:sp>
      <p:pic>
        <p:nvPicPr>
          <p:cNvPr id="90" name="Shape 90" descr="Bildresultat för leif eriksson vinland"/>
          <p:cNvPicPr preferRelativeResize="0"/>
          <p:nvPr/>
        </p:nvPicPr>
        <p:blipFill>
          <a:blip r:embed="rId3">
            <a:alphaModFix/>
          </a:blip>
          <a:stretch>
            <a:fillRect/>
          </a:stretch>
        </p:blipFill>
        <p:spPr>
          <a:xfrm>
            <a:off x="5826014" y="1727100"/>
            <a:ext cx="3317985" cy="3416400"/>
          </a:xfrm>
          <a:prstGeom prst="rect">
            <a:avLst/>
          </a:prstGeom>
          <a:noFill/>
          <a:ln>
            <a:noFill/>
          </a:ln>
        </p:spPr>
      </p:pic>
      <p:pic>
        <p:nvPicPr>
          <p:cNvPr id="91" name="Shape 91" descr="Bildresultat för leif eriksson"/>
          <p:cNvPicPr preferRelativeResize="0"/>
          <p:nvPr/>
        </p:nvPicPr>
        <p:blipFill>
          <a:blip r:embed="rId4">
            <a:alphaModFix/>
          </a:blip>
          <a:stretch>
            <a:fillRect/>
          </a:stretch>
        </p:blipFill>
        <p:spPr>
          <a:xfrm>
            <a:off x="2640399" y="2974124"/>
            <a:ext cx="3185624" cy="2169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sv">
                <a:latin typeface="Playfair Display"/>
                <a:ea typeface="Playfair Display"/>
                <a:cs typeface="Playfair Display"/>
                <a:sym typeface="Playfair Display"/>
              </a:rPr>
              <a:t>Cnut the great</a:t>
            </a:r>
          </a:p>
        </p:txBody>
      </p:sp>
      <p:sp>
        <p:nvSpPr>
          <p:cNvPr id="97" name="Shape 9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Font typeface="Playfair Display"/>
              <a:buChar char="❖"/>
            </a:pPr>
            <a:r>
              <a:rPr lang="sv">
                <a:latin typeface="Playfair Display"/>
                <a:ea typeface="Playfair Display"/>
                <a:cs typeface="Playfair Display"/>
                <a:sym typeface="Playfair Display"/>
              </a:rPr>
              <a:t>King of England, Denmark and Norway (1016-1035)</a:t>
            </a:r>
          </a:p>
          <a:p>
            <a:pPr marL="457200" lvl="0" indent="-228600" rtl="0">
              <a:spcBef>
                <a:spcPts val="0"/>
              </a:spcBef>
              <a:buFont typeface="Playfair Display"/>
              <a:buChar char="❖"/>
            </a:pPr>
            <a:r>
              <a:rPr lang="sv">
                <a:latin typeface="Playfair Display"/>
                <a:ea typeface="Playfair Display"/>
                <a:cs typeface="Playfair Display"/>
                <a:sym typeface="Playfair Display"/>
              </a:rPr>
              <a:t>Conquered half of England</a:t>
            </a:r>
          </a:p>
          <a:p>
            <a:pPr marL="457200" lvl="0" indent="-228600" rtl="0">
              <a:spcBef>
                <a:spcPts val="0"/>
              </a:spcBef>
              <a:buFont typeface="Playfair Display"/>
              <a:buChar char="❖"/>
            </a:pPr>
            <a:r>
              <a:rPr lang="sv">
                <a:latin typeface="Playfair Display"/>
                <a:ea typeface="Playfair Display"/>
                <a:cs typeface="Playfair Display"/>
                <a:sym typeface="Playfair Display"/>
              </a:rPr>
              <a:t>The other king died so he got the whole of England</a:t>
            </a:r>
          </a:p>
          <a:p>
            <a:pPr marL="457200" lvl="0" indent="-228600" rtl="0">
              <a:spcBef>
                <a:spcPts val="0"/>
              </a:spcBef>
              <a:buFont typeface="Playfair Display"/>
              <a:buChar char="❖"/>
            </a:pPr>
            <a:r>
              <a:rPr lang="sv">
                <a:latin typeface="Playfair Display"/>
                <a:ea typeface="Playfair Display"/>
                <a:cs typeface="Playfair Display"/>
                <a:sym typeface="Playfair Display"/>
              </a:rPr>
              <a:t>His brother, king of Denmark died. He inherited Denmark.</a:t>
            </a:r>
          </a:p>
          <a:p>
            <a:pPr marL="457200" lvl="0" indent="-228600" rtl="0">
              <a:spcBef>
                <a:spcPts val="0"/>
              </a:spcBef>
              <a:buFont typeface="Playfair Display"/>
              <a:buChar char="❖"/>
            </a:pPr>
            <a:r>
              <a:rPr lang="sv">
                <a:latin typeface="Playfair Display"/>
                <a:ea typeface="Playfair Display"/>
                <a:cs typeface="Playfair Display"/>
                <a:sym typeface="Playfair Display"/>
              </a:rPr>
              <a:t>Declared himself king of Norway</a:t>
            </a:r>
          </a:p>
          <a:p>
            <a:pPr lvl="0" rtl="0">
              <a:spcBef>
                <a:spcPts val="0"/>
              </a:spcBef>
              <a:buNone/>
            </a:pPr>
            <a:endParaRPr>
              <a:latin typeface="Playfair Display"/>
              <a:ea typeface="Playfair Display"/>
              <a:cs typeface="Playfair Display"/>
              <a:sym typeface="Playfair Display"/>
            </a:endParaRPr>
          </a:p>
          <a:p>
            <a:pPr lvl="0" rtl="0">
              <a:spcBef>
                <a:spcPts val="0"/>
              </a:spcBef>
              <a:buNone/>
            </a:pPr>
            <a:endParaRPr/>
          </a:p>
          <a:p>
            <a:pPr lvl="0" rt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311700" y="4230575"/>
            <a:ext cx="5998800" cy="605100"/>
          </a:xfrm>
          <a:prstGeom prst="rect">
            <a:avLst/>
          </a:prstGeom>
        </p:spPr>
        <p:txBody>
          <a:bodyPr lIns="91425" tIns="91425" rIns="91425" bIns="91425" anchor="ctr" anchorCtr="0">
            <a:noAutofit/>
          </a:bodyPr>
          <a:lstStyle/>
          <a:p>
            <a:pPr lvl="0">
              <a:spcBef>
                <a:spcPts val="0"/>
              </a:spcBef>
              <a:buNone/>
            </a:pPr>
            <a:r>
              <a:rPr lang="sv">
                <a:latin typeface="Playfair Display"/>
                <a:ea typeface="Playfair Display"/>
                <a:cs typeface="Playfair Display"/>
                <a:sym typeface="Playfair Display"/>
              </a:rPr>
              <a:t>Viking architecture</a:t>
            </a:r>
          </a:p>
        </p:txBody>
      </p:sp>
      <p:pic>
        <p:nvPicPr>
          <p:cNvPr id="103" name="Shape 103" descr="Bildresultat för viking architecture"/>
          <p:cNvPicPr preferRelativeResize="0"/>
          <p:nvPr/>
        </p:nvPicPr>
        <p:blipFill rotWithShape="1">
          <a:blip r:embed="rId3">
            <a:alphaModFix/>
          </a:blip>
          <a:srcRect t="14202" b="17088"/>
          <a:stretch/>
        </p:blipFill>
        <p:spPr>
          <a:xfrm>
            <a:off x="0" y="0"/>
            <a:ext cx="9143999" cy="42305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sv">
                <a:latin typeface="Playfair Display"/>
                <a:ea typeface="Playfair Display"/>
                <a:cs typeface="Playfair Display"/>
                <a:sym typeface="Playfair Display"/>
              </a:rPr>
              <a:t>Building techniques</a:t>
            </a:r>
          </a:p>
        </p:txBody>
      </p:sp>
      <p:sp>
        <p:nvSpPr>
          <p:cNvPr id="109" name="Shape 10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Font typeface="Playfair Display"/>
              <a:buChar char="❖"/>
            </a:pPr>
            <a:r>
              <a:rPr lang="sv">
                <a:latin typeface="Playfair Display"/>
                <a:ea typeface="Playfair Display"/>
                <a:cs typeface="Playfair Display"/>
                <a:sym typeface="Playfair Display"/>
              </a:rPr>
              <a:t>Timber</a:t>
            </a:r>
          </a:p>
          <a:p>
            <a:pPr marL="457200" lvl="0" indent="-228600" rtl="0">
              <a:spcBef>
                <a:spcPts val="0"/>
              </a:spcBef>
              <a:buFont typeface="Playfair Display"/>
              <a:buChar char="❖"/>
            </a:pPr>
            <a:r>
              <a:rPr lang="sv">
                <a:latin typeface="Playfair Display"/>
                <a:ea typeface="Playfair Display"/>
                <a:cs typeface="Playfair Display"/>
                <a:sym typeface="Playfair Display"/>
              </a:rPr>
              <a:t>Practical</a:t>
            </a:r>
          </a:p>
          <a:p>
            <a:pPr marL="457200" lvl="0" indent="-228600" rtl="0">
              <a:spcBef>
                <a:spcPts val="0"/>
              </a:spcBef>
              <a:buFont typeface="Playfair Display"/>
              <a:buChar char="❖"/>
            </a:pPr>
            <a:r>
              <a:rPr lang="sv">
                <a:latin typeface="Playfair Display"/>
                <a:ea typeface="Playfair Display"/>
                <a:cs typeface="Playfair Display"/>
                <a:sym typeface="Playfair Display"/>
              </a:rPr>
              <a:t>Made with the materials at hand</a:t>
            </a:r>
          </a:p>
          <a:p>
            <a:pPr marL="457200" lvl="0" indent="-228600" rtl="0">
              <a:spcBef>
                <a:spcPts val="0"/>
              </a:spcBef>
              <a:buFont typeface="Playfair Display"/>
              <a:buChar char="❖"/>
            </a:pPr>
            <a:r>
              <a:rPr lang="sv">
                <a:latin typeface="Playfair Display"/>
                <a:ea typeface="Playfair Display"/>
                <a:cs typeface="Playfair Display"/>
                <a:sym typeface="Playfair Display"/>
              </a:rPr>
              <a:t>Turf rooves</a:t>
            </a:r>
          </a:p>
          <a:p>
            <a:pPr marL="457200" lvl="0" indent="-228600" rtl="0">
              <a:spcBef>
                <a:spcPts val="0"/>
              </a:spcBef>
              <a:buFont typeface="Playfair Display"/>
              <a:buChar char="❖"/>
            </a:pPr>
            <a:r>
              <a:rPr lang="sv">
                <a:latin typeface="Playfair Display"/>
                <a:ea typeface="Playfair Display"/>
                <a:cs typeface="Playfair Display"/>
                <a:sym typeface="Playfair Display"/>
              </a:rPr>
              <a:t>Longhouse</a:t>
            </a:r>
          </a:p>
          <a:p>
            <a:pPr marL="457200" lvl="0" indent="-228600" rtl="0">
              <a:spcBef>
                <a:spcPts val="0"/>
              </a:spcBef>
              <a:buFont typeface="Playfair Display"/>
              <a:buChar char="❖"/>
            </a:pPr>
            <a:r>
              <a:rPr lang="sv">
                <a:latin typeface="Playfair Display"/>
                <a:ea typeface="Playfair Display"/>
                <a:cs typeface="Playfair Display"/>
                <a:sym typeface="Playfair Display"/>
              </a:rPr>
              <a:t>Ring fortress</a:t>
            </a:r>
          </a:p>
        </p:txBody>
      </p:sp>
      <p:pic>
        <p:nvPicPr>
          <p:cNvPr id="110" name="Shape 110" descr="Bildresultat för Trelleborg (Slagelse)"/>
          <p:cNvPicPr preferRelativeResize="0"/>
          <p:nvPr/>
        </p:nvPicPr>
        <p:blipFill>
          <a:blip r:embed="rId3">
            <a:alphaModFix/>
          </a:blip>
          <a:stretch>
            <a:fillRect/>
          </a:stretch>
        </p:blipFill>
        <p:spPr>
          <a:xfrm>
            <a:off x="5323324" y="2413000"/>
            <a:ext cx="3820674" cy="2698194"/>
          </a:xfrm>
          <a:prstGeom prst="rect">
            <a:avLst/>
          </a:prstGeom>
          <a:noFill/>
          <a:ln>
            <a:noFill/>
          </a:ln>
        </p:spPr>
      </p:pic>
      <p:pic>
        <p:nvPicPr>
          <p:cNvPr id="111" name="Shape 111" descr="Bildresultat för viking longhouse"/>
          <p:cNvPicPr preferRelativeResize="0"/>
          <p:nvPr/>
        </p:nvPicPr>
        <p:blipFill>
          <a:blip r:embed="rId4">
            <a:alphaModFix/>
          </a:blip>
          <a:stretch>
            <a:fillRect/>
          </a:stretch>
        </p:blipFill>
        <p:spPr>
          <a:xfrm>
            <a:off x="5323331" y="0"/>
            <a:ext cx="3820668" cy="260185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240</Words>
  <Application>Microsoft Office PowerPoint</Application>
  <PresentationFormat>Bildspel på skärmen (16:9)</PresentationFormat>
  <Paragraphs>54</Paragraphs>
  <Slides>14</Slides>
  <Notes>14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14</vt:i4>
      </vt:variant>
    </vt:vector>
  </HeadingPairs>
  <TitlesOfParts>
    <vt:vector size="17" baseType="lpstr">
      <vt:lpstr>Playfair Display</vt:lpstr>
      <vt:lpstr>Arial</vt:lpstr>
      <vt:lpstr>simple-light-2</vt:lpstr>
      <vt:lpstr>The Viking Age Die Wikingerzeit</vt:lpstr>
      <vt:lpstr>When?</vt:lpstr>
      <vt:lpstr>Who were the vikings?</vt:lpstr>
      <vt:lpstr>PowerPoint-presentation</vt:lpstr>
      <vt:lpstr>Travels </vt:lpstr>
      <vt:lpstr>Leif Eriksson</vt:lpstr>
      <vt:lpstr>Cnut the great</vt:lpstr>
      <vt:lpstr>PowerPoint-presentation</vt:lpstr>
      <vt:lpstr>Building techniques</vt:lpstr>
      <vt:lpstr>PowerPoint-presentation</vt:lpstr>
      <vt:lpstr>What is Norse Mythology </vt:lpstr>
      <vt:lpstr>Worldview</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Viking Age Die Wikingerzeit</dc:title>
  <dc:creator>Kjällbring Fredrik</dc:creator>
  <cp:lastModifiedBy>Kjällbring Fredrik</cp:lastModifiedBy>
  <cp:revision>1</cp:revision>
  <dcterms:modified xsi:type="dcterms:W3CDTF">2017-03-24T09:44:34Z</dcterms:modified>
</cp:coreProperties>
</file>