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9"/>
  </p:notesMasterIdLst>
  <p:sldIdLst>
    <p:sldId id="272" r:id="rId2"/>
    <p:sldId id="273" r:id="rId3"/>
    <p:sldId id="257" r:id="rId4"/>
    <p:sldId id="260" r:id="rId5"/>
    <p:sldId id="259" r:id="rId6"/>
    <p:sldId id="261" r:id="rId7"/>
    <p:sldId id="262" r:id="rId8"/>
    <p:sldId id="263" r:id="rId9"/>
    <p:sldId id="264" r:id="rId10"/>
    <p:sldId id="265" r:id="rId11"/>
    <p:sldId id="266" r:id="rId12"/>
    <p:sldId id="267" r:id="rId13"/>
    <p:sldId id="268" r:id="rId14"/>
    <p:sldId id="270" r:id="rId15"/>
    <p:sldId id="269" r:id="rId16"/>
    <p:sldId id="271"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5" d="100"/>
          <a:sy n="115" d="100"/>
        </p:scale>
        <p:origin x="3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44F09-2FE2-4C0E-81B1-1A496D867B61}" type="datetimeFigureOut">
              <a:rPr lang="de-DE" smtClean="0"/>
              <a:t>01.02.2017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0BADA-67DD-4119-AE92-C88D10AC78B2}" type="slidenum">
              <a:rPr lang="de-DE" smtClean="0"/>
              <a:t>‹Nr.›</a:t>
            </a:fld>
            <a:endParaRPr lang="de-DE"/>
          </a:p>
        </p:txBody>
      </p:sp>
    </p:spTree>
    <p:extLst>
      <p:ext uri="{BB962C8B-B14F-4D97-AF65-F5344CB8AC3E}">
        <p14:creationId xmlns:p14="http://schemas.microsoft.com/office/powerpoint/2010/main" val="117136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Every school in Europe has hygiene laws given from the Health Departments. Being healthy is really important for students and staff. Therefore, many different hygiene rules exist.</a:t>
            </a:r>
          </a:p>
          <a:p>
            <a:r>
              <a:rPr lang="en-US" dirty="0" smtClean="0"/>
              <a:t>The first point is “hygiene organization“. It’s about management and behavior. For example: If somebody’s sick, they’re supposed to stay at home so they don’t infect others. The next point is “personal hygiene“. Many illnesses are spread by hand contact. That’s why it’s important to wash hands on a regular basis. The third point is “environmental health“. It’s important to throw trash away and check the drinking water often. The last point is about “nutrition hygiene“. Clean cafeteria food is important, so no one gets food poisoning.</a:t>
            </a:r>
          </a:p>
          <a:p>
            <a:endParaRPr lang="de-DE" dirty="0"/>
          </a:p>
        </p:txBody>
      </p:sp>
      <p:sp>
        <p:nvSpPr>
          <p:cNvPr id="4" name="Foliennummernplatzhalter 3"/>
          <p:cNvSpPr>
            <a:spLocks noGrp="1"/>
          </p:cNvSpPr>
          <p:nvPr>
            <p:ph type="sldNum" sz="quarter" idx="10"/>
          </p:nvPr>
        </p:nvSpPr>
        <p:spPr/>
        <p:txBody>
          <a:bodyPr/>
          <a:lstStyle/>
          <a:p>
            <a:fld id="{70225AC3-631B-4C16-8DDA-3C28FA8CF62F}" type="slidenum">
              <a:rPr lang="de-DE" smtClean="0"/>
              <a:t>6</a:t>
            </a:fld>
            <a:endParaRPr lang="de-DE"/>
          </a:p>
        </p:txBody>
      </p:sp>
    </p:spTree>
    <p:extLst>
      <p:ext uri="{BB962C8B-B14F-4D97-AF65-F5344CB8AC3E}">
        <p14:creationId xmlns:p14="http://schemas.microsoft.com/office/powerpoint/2010/main" val="4098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Global South is the complete opposite from Europe. The provision of basic supplies isn’t guaranteed in these countries. Neither, is it guaranteed in their schools. Charity organizations like </a:t>
            </a:r>
            <a:r>
              <a:rPr lang="en-US" dirty="0" err="1" smtClean="0"/>
              <a:t>Unicef</a:t>
            </a:r>
            <a:r>
              <a:rPr lang="en-US" dirty="0" smtClean="0"/>
              <a:t> support projects support projects like: Teachers showing students how to wash properly and separations of bathrooms. These projects only work if the school has an access to water </a:t>
            </a:r>
            <a:r>
              <a:rPr lang="en-US" dirty="0" err="1" smtClean="0"/>
              <a:t>tho</a:t>
            </a:r>
            <a:r>
              <a:rPr lang="en-US" dirty="0" smtClean="0"/>
              <a:t>. </a:t>
            </a:r>
            <a:r>
              <a:rPr lang="en-US" smtClean="0"/>
              <a:t>In the end, people care less for hygiene at school but rather appreciate having a school.</a:t>
            </a:r>
            <a:endParaRPr lang="de-DE"/>
          </a:p>
        </p:txBody>
      </p:sp>
      <p:sp>
        <p:nvSpPr>
          <p:cNvPr id="4" name="Foliennummernplatzhalter 3"/>
          <p:cNvSpPr>
            <a:spLocks noGrp="1"/>
          </p:cNvSpPr>
          <p:nvPr>
            <p:ph type="sldNum" sz="quarter" idx="10"/>
          </p:nvPr>
        </p:nvSpPr>
        <p:spPr/>
        <p:txBody>
          <a:bodyPr/>
          <a:lstStyle/>
          <a:p>
            <a:fld id="{70225AC3-631B-4C16-8DDA-3C28FA8CF62F}" type="slidenum">
              <a:rPr lang="de-DE" smtClean="0"/>
              <a:t>7</a:t>
            </a:fld>
            <a:endParaRPr lang="de-DE"/>
          </a:p>
        </p:txBody>
      </p:sp>
    </p:spTree>
    <p:extLst>
      <p:ext uri="{BB962C8B-B14F-4D97-AF65-F5344CB8AC3E}">
        <p14:creationId xmlns:p14="http://schemas.microsoft.com/office/powerpoint/2010/main" val="98845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7590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9628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5624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0816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782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595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2796776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6013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9091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9769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196806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83399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82507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4537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smtClean="0"/>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42A54C80-263E-416B-A8E0-580EDEADCBDC}" type="datetimeFigureOut">
              <a:rPr lang="en-US" smtClean="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327858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2/1/2017</a:t>
            </a:fld>
            <a:endParaRPr lang="en-US" dirty="0"/>
          </a:p>
        </p:txBody>
      </p:sp>
    </p:spTree>
    <p:extLst>
      <p:ext uri="{BB962C8B-B14F-4D97-AF65-F5344CB8AC3E}">
        <p14:creationId xmlns:p14="http://schemas.microsoft.com/office/powerpoint/2010/main" val="145142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83477076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11080" y="193964"/>
            <a:ext cx="8596668" cy="1320800"/>
          </a:xfrm>
        </p:spPr>
        <p:txBody>
          <a:bodyPr/>
          <a:lstStyle/>
          <a:p>
            <a:r>
              <a:rPr lang="de-DE" b="1" dirty="0" smtClean="0">
                <a:solidFill>
                  <a:schemeClr val="accent2"/>
                </a:solidFill>
              </a:rPr>
              <a:t>Hygiene – </a:t>
            </a:r>
            <a:r>
              <a:rPr lang="de-DE" b="1" dirty="0" err="1" smtClean="0">
                <a:solidFill>
                  <a:schemeClr val="accent2"/>
                </a:solidFill>
              </a:rPr>
              <a:t>the</a:t>
            </a:r>
            <a:r>
              <a:rPr lang="de-DE" b="1" dirty="0" smtClean="0">
                <a:solidFill>
                  <a:schemeClr val="accent2"/>
                </a:solidFill>
              </a:rPr>
              <a:t> </a:t>
            </a:r>
            <a:r>
              <a:rPr lang="de-DE" b="1" dirty="0" err="1" smtClean="0">
                <a:solidFill>
                  <a:schemeClr val="accent2"/>
                </a:solidFill>
              </a:rPr>
              <a:t>most</a:t>
            </a:r>
            <a:r>
              <a:rPr lang="de-DE" b="1" dirty="0" smtClean="0">
                <a:solidFill>
                  <a:schemeClr val="accent2"/>
                </a:solidFill>
              </a:rPr>
              <a:t> </a:t>
            </a:r>
            <a:r>
              <a:rPr lang="de-DE" b="1" dirty="0" err="1" smtClean="0">
                <a:solidFill>
                  <a:schemeClr val="accent2"/>
                </a:solidFill>
              </a:rPr>
              <a:t>important</a:t>
            </a:r>
            <a:r>
              <a:rPr lang="de-DE" b="1" dirty="0" smtClean="0">
                <a:solidFill>
                  <a:schemeClr val="accent2"/>
                </a:solidFill>
              </a:rPr>
              <a:t> </a:t>
            </a:r>
            <a:r>
              <a:rPr lang="de-DE" b="1" dirty="0" err="1" smtClean="0">
                <a:solidFill>
                  <a:schemeClr val="accent2"/>
                </a:solidFill>
              </a:rPr>
              <a:t>requirement</a:t>
            </a:r>
            <a:r>
              <a:rPr lang="de-DE" b="1" dirty="0" smtClean="0">
                <a:solidFill>
                  <a:schemeClr val="accent2"/>
                </a:solidFill>
              </a:rPr>
              <a:t> </a:t>
            </a:r>
            <a:r>
              <a:rPr lang="de-DE" b="1" dirty="0" err="1" smtClean="0">
                <a:solidFill>
                  <a:schemeClr val="accent2"/>
                </a:solidFill>
              </a:rPr>
              <a:t>for</a:t>
            </a:r>
            <a:r>
              <a:rPr lang="de-DE" b="1" dirty="0" smtClean="0">
                <a:solidFill>
                  <a:schemeClr val="accent2"/>
                </a:solidFill>
              </a:rPr>
              <a:t> </a:t>
            </a:r>
            <a:r>
              <a:rPr lang="de-DE" b="1" dirty="0" err="1" smtClean="0">
                <a:solidFill>
                  <a:schemeClr val="accent2"/>
                </a:solidFill>
              </a:rPr>
              <a:t>health</a:t>
            </a:r>
            <a:endParaRPr lang="de-DE" b="1" dirty="0">
              <a:solidFill>
                <a:schemeClr val="accent2"/>
              </a:solidFill>
            </a:endParaRPr>
          </a:p>
        </p:txBody>
      </p:sp>
      <p:pic>
        <p:nvPicPr>
          <p:cNvPr id="10" name="Grafik 6">
            <a:extLst>
              <a:ext uri="{FF2B5EF4-FFF2-40B4-BE49-F238E27FC236}">
                <a16:creationId xmlns:a16="http://schemas.microsoft.com/office/drawing/2014/main" id="{00000000-0000-0000-0000-000000000000}"/>
              </a:ext>
            </a:extLst>
          </p:cNvPr>
          <p:cNvPicPr>
            <a:picLocks noChangeAspect="1"/>
          </p:cNvPicPr>
          <p:nvPr/>
        </p:nvPicPr>
        <p:blipFill>
          <a:blip r:embed="rId2"/>
          <a:srcRect l="24789" r="23004"/>
          <a:stretch>
            <a:fillRect/>
          </a:stretch>
        </p:blipFill>
        <p:spPr>
          <a:xfrm>
            <a:off x="729150" y="2328257"/>
            <a:ext cx="2429631" cy="3489325"/>
          </a:xfrm>
          <a:prstGeom prst="rect">
            <a:avLst/>
          </a:prstGeom>
          <a:noFill/>
          <a:ln cap="flat">
            <a:noFill/>
          </a:ln>
        </p:spPr>
      </p:pic>
      <p:sp>
        <p:nvSpPr>
          <p:cNvPr id="12" name="Inhaltsplatzhalter 11"/>
          <p:cNvSpPr>
            <a:spLocks noGrp="1"/>
          </p:cNvSpPr>
          <p:nvPr>
            <p:ph idx="1"/>
          </p:nvPr>
        </p:nvSpPr>
        <p:spPr>
          <a:xfrm>
            <a:off x="3682482" y="2328257"/>
            <a:ext cx="4996005" cy="2243743"/>
          </a:xfrm>
        </p:spPr>
        <p:txBody>
          <a:bodyPr>
            <a:normAutofit/>
          </a:bodyPr>
          <a:lstStyle/>
          <a:p>
            <a:r>
              <a:rPr lang="de-DE" sz="2800" b="1" dirty="0" smtClean="0">
                <a:solidFill>
                  <a:schemeClr val="accent2"/>
                </a:solidFill>
                <a:latin typeface="Calibri" panose="020F0502020204030204" pitchFamily="34" charset="0"/>
              </a:rPr>
              <a:t>The </a:t>
            </a:r>
            <a:r>
              <a:rPr lang="de-DE" sz="2800" b="1" dirty="0" err="1" smtClean="0">
                <a:solidFill>
                  <a:schemeClr val="accent2"/>
                </a:solidFill>
                <a:latin typeface="Calibri" panose="020F0502020204030204" pitchFamily="34" charset="0"/>
              </a:rPr>
              <a:t>conditions</a:t>
            </a:r>
            <a:r>
              <a:rPr lang="de-DE" sz="2800" b="1" dirty="0" smtClean="0">
                <a:solidFill>
                  <a:schemeClr val="accent2"/>
                </a:solidFill>
                <a:latin typeface="Calibri" panose="020F0502020204030204" pitchFamily="34" charset="0"/>
              </a:rPr>
              <a:t> </a:t>
            </a:r>
            <a:r>
              <a:rPr lang="de-DE" sz="2800" b="1" dirty="0" err="1" smtClean="0">
                <a:solidFill>
                  <a:schemeClr val="accent2"/>
                </a:solidFill>
                <a:latin typeface="Calibri" panose="020F0502020204030204" pitchFamily="34" charset="0"/>
              </a:rPr>
              <a:t>of</a:t>
            </a:r>
            <a:r>
              <a:rPr lang="de-DE" sz="2800" b="1" dirty="0">
                <a:solidFill>
                  <a:schemeClr val="accent2"/>
                </a:solidFill>
                <a:latin typeface="Calibri" panose="020F0502020204030204" pitchFamily="34" charset="0"/>
              </a:rPr>
              <a:t> </a:t>
            </a:r>
            <a:r>
              <a:rPr lang="de-DE" sz="2800" b="1" dirty="0" err="1" smtClean="0">
                <a:solidFill>
                  <a:schemeClr val="accent2"/>
                </a:solidFill>
                <a:latin typeface="Calibri" panose="020F0502020204030204" pitchFamily="34" charset="0"/>
              </a:rPr>
              <a:t>cleanliness</a:t>
            </a:r>
            <a:r>
              <a:rPr lang="de-DE" sz="2800" b="1" dirty="0">
                <a:solidFill>
                  <a:schemeClr val="accent2"/>
                </a:solidFill>
                <a:latin typeface="Calibri" panose="020F0502020204030204" pitchFamily="34" charset="0"/>
              </a:rPr>
              <a:t> </a:t>
            </a:r>
            <a:r>
              <a:rPr lang="de-DE" sz="2800" b="1" dirty="0" err="1" smtClean="0">
                <a:solidFill>
                  <a:schemeClr val="accent2"/>
                </a:solidFill>
                <a:latin typeface="Calibri" panose="020F0502020204030204" pitchFamily="34" charset="0"/>
              </a:rPr>
              <a:t>and</a:t>
            </a:r>
            <a:r>
              <a:rPr lang="de-DE" sz="2800" b="1" dirty="0" smtClean="0">
                <a:solidFill>
                  <a:schemeClr val="accent2"/>
                </a:solidFill>
                <a:latin typeface="Calibri" panose="020F0502020204030204" pitchFamily="34" charset="0"/>
              </a:rPr>
              <a:t> Hygiene in </a:t>
            </a:r>
            <a:r>
              <a:rPr lang="de-DE" sz="2800" b="1" dirty="0" err="1" smtClean="0">
                <a:solidFill>
                  <a:schemeClr val="accent2"/>
                </a:solidFill>
                <a:latin typeface="Calibri" panose="020F0502020204030204" pitchFamily="34" charset="0"/>
              </a:rPr>
              <a:t>the</a:t>
            </a:r>
            <a:r>
              <a:rPr lang="de-DE" sz="2800" b="1" dirty="0" smtClean="0">
                <a:solidFill>
                  <a:schemeClr val="accent2"/>
                </a:solidFill>
                <a:latin typeface="Calibri" panose="020F0502020204030204" pitchFamily="34" charset="0"/>
              </a:rPr>
              <a:t> global </a:t>
            </a:r>
            <a:r>
              <a:rPr lang="de-DE" sz="2800" b="1" dirty="0" err="1" smtClean="0">
                <a:solidFill>
                  <a:schemeClr val="accent2"/>
                </a:solidFill>
                <a:latin typeface="Calibri" panose="020F0502020204030204" pitchFamily="34" charset="0"/>
              </a:rPr>
              <a:t>south</a:t>
            </a:r>
            <a:r>
              <a:rPr lang="de-DE" sz="2800" b="1" dirty="0" smtClean="0">
                <a:solidFill>
                  <a:schemeClr val="accent2"/>
                </a:solidFill>
                <a:latin typeface="Calibri" panose="020F0502020204030204" pitchFamily="34" charset="0"/>
              </a:rPr>
              <a:t> in </a:t>
            </a:r>
            <a:r>
              <a:rPr lang="de-DE" sz="2800" b="1" dirty="0" err="1" smtClean="0">
                <a:solidFill>
                  <a:schemeClr val="accent2"/>
                </a:solidFill>
                <a:latin typeface="Calibri" panose="020F0502020204030204" pitchFamily="34" charset="0"/>
              </a:rPr>
              <a:t>contrast</a:t>
            </a:r>
            <a:r>
              <a:rPr lang="de-DE" sz="2800" b="1" dirty="0" smtClean="0">
                <a:solidFill>
                  <a:schemeClr val="accent2"/>
                </a:solidFill>
                <a:latin typeface="Calibri" panose="020F0502020204030204" pitchFamily="34" charset="0"/>
              </a:rPr>
              <a:t> </a:t>
            </a:r>
            <a:r>
              <a:rPr lang="de-DE" sz="2800" b="1" dirty="0" err="1" smtClean="0">
                <a:solidFill>
                  <a:schemeClr val="accent2"/>
                </a:solidFill>
                <a:latin typeface="Calibri" panose="020F0502020204030204" pitchFamily="34" charset="0"/>
              </a:rPr>
              <a:t>to</a:t>
            </a:r>
            <a:r>
              <a:rPr lang="de-DE" sz="2800" b="1" dirty="0" smtClean="0">
                <a:solidFill>
                  <a:schemeClr val="accent2"/>
                </a:solidFill>
                <a:latin typeface="Calibri" panose="020F0502020204030204" pitchFamily="34" charset="0"/>
              </a:rPr>
              <a:t> Europe </a:t>
            </a:r>
            <a:endParaRPr lang="de-DE" sz="2800" b="1" dirty="0">
              <a:solidFill>
                <a:schemeClr val="accent2"/>
              </a:solidFill>
              <a:latin typeface="Calibri" panose="020F0502020204030204" pitchFamily="34" charset="0"/>
            </a:endParaRPr>
          </a:p>
        </p:txBody>
      </p:sp>
      <p:pic>
        <p:nvPicPr>
          <p:cNvPr id="13" name="Picture 2">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l="17800" t="11730" r="14613" b="11534"/>
          <a:stretch>
            <a:fillRect/>
          </a:stretch>
        </p:blipFill>
        <p:spPr>
          <a:xfrm>
            <a:off x="7442863" y="4969726"/>
            <a:ext cx="1396973" cy="1695712"/>
          </a:xfrm>
          <a:prstGeom prst="rect">
            <a:avLst/>
          </a:prstGeom>
          <a:noFill/>
          <a:ln cap="flat">
            <a:noFill/>
          </a:ln>
        </p:spPr>
      </p:pic>
    </p:spTree>
    <p:extLst>
      <p:ext uri="{BB962C8B-B14F-4D97-AF65-F5344CB8AC3E}">
        <p14:creationId xmlns:p14="http://schemas.microsoft.com/office/powerpoint/2010/main" val="224148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451658"/>
            <a:ext cx="8596668" cy="1320800"/>
          </a:xfrm>
        </p:spPr>
        <p:txBody>
          <a:bodyPr>
            <a:noAutofit/>
          </a:bodyPr>
          <a:lstStyle/>
          <a:p>
            <a:pPr algn="ctr"/>
            <a:r>
              <a:rPr lang="de-DE" sz="5400" b="1" dirty="0" smtClean="0">
                <a:solidFill>
                  <a:schemeClr val="accent2"/>
                </a:solidFill>
                <a:latin typeface="Calibri" panose="020F0502020204030204" pitchFamily="34" charset="0"/>
              </a:rPr>
              <a:t>Situation in </a:t>
            </a:r>
            <a:r>
              <a:rPr lang="de-DE" sz="5400" b="1" dirty="0">
                <a:solidFill>
                  <a:schemeClr val="accent2"/>
                </a:solidFill>
                <a:latin typeface="Calibri" panose="020F0502020204030204" pitchFamily="34" charset="0"/>
              </a:rPr>
              <a:t>g</a:t>
            </a:r>
            <a:r>
              <a:rPr lang="de-DE" sz="5400" b="1" dirty="0" smtClean="0">
                <a:solidFill>
                  <a:schemeClr val="accent2"/>
                </a:solidFill>
                <a:latin typeface="Calibri" panose="020F0502020204030204" pitchFamily="34" charset="0"/>
              </a:rPr>
              <a:t>lobal </a:t>
            </a:r>
            <a:r>
              <a:rPr lang="de-DE" sz="5400" b="1" dirty="0" err="1" smtClean="0">
                <a:solidFill>
                  <a:schemeClr val="accent2"/>
                </a:solidFill>
                <a:latin typeface="Calibri" panose="020F0502020204030204" pitchFamily="34" charset="0"/>
              </a:rPr>
              <a:t>south</a:t>
            </a:r>
            <a:r>
              <a:rPr lang="de-DE" sz="5400" b="1" dirty="0" smtClean="0">
                <a:solidFill>
                  <a:schemeClr val="accent2"/>
                </a:solidFill>
                <a:latin typeface="Calibri" panose="020F0502020204030204" pitchFamily="34" charset="0"/>
              </a:rPr>
              <a:t/>
            </a:r>
            <a:br>
              <a:rPr lang="de-DE" sz="5400" b="1" dirty="0" smtClean="0">
                <a:solidFill>
                  <a:schemeClr val="accent2"/>
                </a:solidFill>
                <a:latin typeface="Calibri" panose="020F0502020204030204" pitchFamily="34" charset="0"/>
              </a:rPr>
            </a:br>
            <a:r>
              <a:rPr lang="de-DE" sz="4400" b="1" dirty="0" smtClean="0">
                <a:solidFill>
                  <a:schemeClr val="accent2"/>
                </a:solidFill>
                <a:latin typeface="Calibri" panose="020F0502020204030204" pitchFamily="34" charset="0"/>
              </a:rPr>
              <a:t>Laws </a:t>
            </a:r>
            <a:r>
              <a:rPr lang="de-DE" sz="4400" b="1" dirty="0" err="1" smtClean="0">
                <a:solidFill>
                  <a:schemeClr val="accent2"/>
                </a:solidFill>
                <a:latin typeface="Calibri" panose="020F0502020204030204" pitchFamily="34" charset="0"/>
              </a:rPr>
              <a:t>and</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Regulations</a:t>
            </a:r>
            <a:endParaRPr lang="de-DE" sz="4400" b="1" dirty="0">
              <a:solidFill>
                <a:schemeClr val="accent2"/>
              </a:solidFill>
              <a:latin typeface="Calibri" panose="020F0502020204030204" pitchFamily="34" charset="0"/>
            </a:endParaRPr>
          </a:p>
        </p:txBody>
      </p:sp>
      <p:sp>
        <p:nvSpPr>
          <p:cNvPr id="3" name="Inhaltsplatzhalter 2"/>
          <p:cNvSpPr>
            <a:spLocks noGrp="1"/>
          </p:cNvSpPr>
          <p:nvPr>
            <p:ph idx="1"/>
          </p:nvPr>
        </p:nvSpPr>
        <p:spPr>
          <a:xfrm>
            <a:off x="677334" y="2418284"/>
            <a:ext cx="5066761" cy="3880773"/>
          </a:xfrm>
        </p:spPr>
        <p:txBody>
          <a:bodyPr>
            <a:normAutofit fontScale="92500"/>
          </a:bodyPr>
          <a:lstStyle/>
          <a:p>
            <a:r>
              <a:rPr lang="de-DE" sz="2800" dirty="0" err="1" smtClean="0">
                <a:latin typeface="Calibri" panose="020F0502020204030204" pitchFamily="34" charset="0"/>
              </a:rPr>
              <a:t>Many</a:t>
            </a:r>
            <a:r>
              <a:rPr lang="de-DE" sz="2800" dirty="0" smtClean="0">
                <a:latin typeface="Calibri" panose="020F0502020204030204" pitchFamily="34" charset="0"/>
              </a:rPr>
              <a:t> countries in Global South </a:t>
            </a:r>
            <a:r>
              <a:rPr lang="de-DE" sz="2800" dirty="0" err="1" smtClean="0">
                <a:latin typeface="Calibri" panose="020F0502020204030204" pitchFamily="34" charset="0"/>
              </a:rPr>
              <a:t>have</a:t>
            </a:r>
            <a:r>
              <a:rPr lang="de-DE" sz="2800" dirty="0" smtClean="0">
                <a:latin typeface="Calibri" panose="020F0502020204030204" pitchFamily="34" charset="0"/>
              </a:rPr>
              <a:t> </a:t>
            </a:r>
            <a:r>
              <a:rPr lang="de-DE" sz="2800" dirty="0" err="1" smtClean="0">
                <a:latin typeface="Calibri" panose="020F0502020204030204" pitchFamily="34" charset="0"/>
              </a:rPr>
              <a:t>health</a:t>
            </a:r>
            <a:r>
              <a:rPr lang="de-DE" sz="2800" dirty="0" smtClean="0">
                <a:latin typeface="Calibri" panose="020F0502020204030204" pitchFamily="34" charset="0"/>
              </a:rPr>
              <a:t> </a:t>
            </a:r>
            <a:r>
              <a:rPr lang="de-DE" sz="2800" dirty="0" err="1" smtClean="0">
                <a:latin typeface="Calibri" panose="020F0502020204030204" pitchFamily="34" charset="0"/>
              </a:rPr>
              <a:t>authorities</a:t>
            </a:r>
            <a:r>
              <a:rPr lang="de-DE" sz="2800" dirty="0" smtClean="0">
                <a:latin typeface="Calibri" panose="020F0502020204030204" pitchFamily="34" charset="0"/>
              </a:rPr>
              <a:t>, but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main</a:t>
            </a:r>
            <a:r>
              <a:rPr lang="de-DE" sz="2800" dirty="0" smtClean="0">
                <a:latin typeface="Calibri" panose="020F0502020204030204" pitchFamily="34" charset="0"/>
              </a:rPr>
              <a:t> </a:t>
            </a:r>
            <a:r>
              <a:rPr lang="de-DE" sz="2800" dirty="0" err="1" smtClean="0">
                <a:latin typeface="Calibri" panose="020F0502020204030204" pitchFamily="34" charset="0"/>
              </a:rPr>
              <a:t>priority</a:t>
            </a:r>
            <a:r>
              <a:rPr lang="de-DE" sz="2800" dirty="0" smtClean="0">
                <a:latin typeface="Calibri" panose="020F0502020204030204" pitchFamily="34" charset="0"/>
              </a:rPr>
              <a:t> </a:t>
            </a:r>
            <a:r>
              <a:rPr lang="de-DE" sz="2800" dirty="0" err="1" smtClean="0">
                <a:latin typeface="Calibri" panose="020F0502020204030204" pitchFamily="34" charset="0"/>
              </a:rPr>
              <a:t>is</a:t>
            </a:r>
            <a:r>
              <a:rPr lang="de-DE" sz="2800" dirty="0" smtClean="0">
                <a:latin typeface="Calibri" panose="020F0502020204030204" pitchFamily="34" charset="0"/>
              </a:rPr>
              <a:t> </a:t>
            </a:r>
            <a:r>
              <a:rPr lang="de-DE" sz="2800" dirty="0" err="1" smtClean="0">
                <a:latin typeface="Calibri" panose="020F0502020204030204" pitchFamily="34" charset="0"/>
              </a:rPr>
              <a:t>to</a:t>
            </a:r>
            <a:r>
              <a:rPr lang="de-DE" sz="2800" dirty="0" smtClean="0">
                <a:latin typeface="Calibri" panose="020F0502020204030204" pitchFamily="34" charset="0"/>
              </a:rPr>
              <a:t> </a:t>
            </a:r>
            <a:r>
              <a:rPr lang="de-DE" sz="2800" dirty="0" err="1" smtClean="0">
                <a:latin typeface="Calibri" panose="020F0502020204030204" pitchFamily="34" charset="0"/>
              </a:rPr>
              <a:t>inform</a:t>
            </a:r>
            <a:r>
              <a:rPr lang="de-DE" sz="2800" dirty="0" smtClean="0">
                <a:latin typeface="Calibri" panose="020F0502020204030204" pitchFamily="34" charset="0"/>
              </a:rPr>
              <a:t> </a:t>
            </a:r>
            <a:r>
              <a:rPr lang="de-DE" sz="2800" dirty="0" err="1" smtClean="0">
                <a:latin typeface="Calibri" panose="020F0502020204030204" pitchFamily="34" charset="0"/>
              </a:rPr>
              <a:t>tourists</a:t>
            </a:r>
            <a:r>
              <a:rPr lang="de-DE" sz="2800" dirty="0" smtClean="0">
                <a:latin typeface="Calibri" panose="020F0502020204030204" pitchFamily="34" charset="0"/>
              </a:rPr>
              <a:t> </a:t>
            </a:r>
            <a:r>
              <a:rPr lang="de-DE" sz="2800" dirty="0" err="1" smtClean="0">
                <a:latin typeface="Calibri" panose="020F0502020204030204" pitchFamily="34" charset="0"/>
              </a:rPr>
              <a:t>about</a:t>
            </a:r>
            <a:r>
              <a:rPr lang="de-DE" sz="2800" dirty="0" smtClean="0">
                <a:latin typeface="Calibri" panose="020F0502020204030204" pitchFamily="34" charset="0"/>
              </a:rPr>
              <a:t> </a:t>
            </a:r>
            <a:r>
              <a:rPr lang="de-DE" sz="2800" dirty="0" err="1" smtClean="0">
                <a:latin typeface="Calibri" panose="020F0502020204030204" pitchFamily="34" charset="0"/>
              </a:rPr>
              <a:t>quality</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food</a:t>
            </a:r>
            <a:endParaRPr lang="de-DE" sz="2800" dirty="0" smtClean="0">
              <a:latin typeface="Calibri" panose="020F0502020204030204" pitchFamily="34" charset="0"/>
            </a:endParaRPr>
          </a:p>
          <a:p>
            <a:r>
              <a:rPr lang="de-DE" sz="2800" dirty="0" err="1" smtClean="0">
                <a:latin typeface="Calibri" panose="020F0502020204030204" pitchFamily="34" charset="0"/>
              </a:rPr>
              <a:t>Those</a:t>
            </a:r>
            <a:r>
              <a:rPr lang="de-DE" sz="2800" dirty="0" smtClean="0">
                <a:latin typeface="Calibri" panose="020F0502020204030204" pitchFamily="34" charset="0"/>
              </a:rPr>
              <a:t> </a:t>
            </a:r>
            <a:r>
              <a:rPr lang="de-DE" sz="2800" dirty="0" err="1" smtClean="0">
                <a:latin typeface="Calibri" panose="020F0502020204030204" pitchFamily="34" charset="0"/>
              </a:rPr>
              <a:t>health</a:t>
            </a:r>
            <a:r>
              <a:rPr lang="de-DE" sz="2800" dirty="0" smtClean="0">
                <a:latin typeface="Calibri" panose="020F0502020204030204" pitchFamily="34" charset="0"/>
              </a:rPr>
              <a:t> </a:t>
            </a:r>
            <a:r>
              <a:rPr lang="de-DE" sz="2800" dirty="0" err="1" smtClean="0">
                <a:latin typeface="Calibri" panose="020F0502020204030204" pitchFamily="34" charset="0"/>
              </a:rPr>
              <a:t>authorities</a:t>
            </a:r>
            <a:r>
              <a:rPr lang="de-DE" sz="2800" dirty="0" smtClean="0">
                <a:latin typeface="Calibri" panose="020F0502020204030204" pitchFamily="34" charset="0"/>
              </a:rPr>
              <a:t> </a:t>
            </a:r>
            <a:r>
              <a:rPr lang="de-DE" sz="2800" dirty="0" err="1" smtClean="0">
                <a:latin typeface="Calibri" panose="020F0502020204030204" pitchFamily="34" charset="0"/>
              </a:rPr>
              <a:t>try</a:t>
            </a:r>
            <a:r>
              <a:rPr lang="de-DE" sz="2800" dirty="0" smtClean="0">
                <a:latin typeface="Calibri" panose="020F0502020204030204" pitchFamily="34" charset="0"/>
              </a:rPr>
              <a:t> </a:t>
            </a:r>
            <a:r>
              <a:rPr lang="de-DE" sz="2800" dirty="0" err="1" smtClean="0">
                <a:latin typeface="Calibri" panose="020F0502020204030204" pitchFamily="34" charset="0"/>
              </a:rPr>
              <a:t>to</a:t>
            </a:r>
            <a:r>
              <a:rPr lang="de-DE" sz="2800" dirty="0" smtClean="0">
                <a:latin typeface="Calibri" panose="020F0502020204030204" pitchFamily="34" charset="0"/>
              </a:rPr>
              <a:t> </a:t>
            </a:r>
            <a:r>
              <a:rPr lang="de-DE" sz="2800" dirty="0" err="1" smtClean="0">
                <a:latin typeface="Calibri" panose="020F0502020204030204" pitchFamily="34" charset="0"/>
              </a:rPr>
              <a:t>increase</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quality</a:t>
            </a:r>
            <a:r>
              <a:rPr lang="de-DE" sz="2800" dirty="0">
                <a:latin typeface="Calibri" panose="020F0502020204030204" pitchFamily="34" charset="0"/>
              </a:rPr>
              <a:t> </a:t>
            </a:r>
            <a:r>
              <a:rPr lang="de-DE" sz="2800" dirty="0" smtClean="0">
                <a:latin typeface="Calibri" panose="020F0502020204030204" pitchFamily="34" charset="0"/>
              </a:rPr>
              <a:t>but </a:t>
            </a:r>
            <a:r>
              <a:rPr lang="de-DE" sz="2800" dirty="0" err="1" smtClean="0">
                <a:latin typeface="Calibri" panose="020F0502020204030204" pitchFamily="34" charset="0"/>
              </a:rPr>
              <a:t>fail</a:t>
            </a:r>
            <a:r>
              <a:rPr lang="de-DE" sz="2800" dirty="0" smtClean="0">
                <a:latin typeface="Calibri" panose="020F0502020204030204" pitchFamily="34" charset="0"/>
              </a:rPr>
              <a:t> </a:t>
            </a:r>
            <a:r>
              <a:rPr lang="de-DE" sz="2800" dirty="0" err="1" smtClean="0">
                <a:latin typeface="Calibri" panose="020F0502020204030204" pitchFamily="34" charset="0"/>
              </a:rPr>
              <a:t>with</a:t>
            </a:r>
            <a:r>
              <a:rPr lang="de-DE" sz="2800" dirty="0" smtClean="0">
                <a:latin typeface="Calibri" panose="020F0502020204030204" pitchFamily="34" charset="0"/>
              </a:rPr>
              <a:t> </a:t>
            </a:r>
            <a:r>
              <a:rPr lang="de-DE" sz="2800" dirty="0" err="1" smtClean="0">
                <a:latin typeface="Calibri" panose="020F0502020204030204" pitchFamily="34" charset="0"/>
              </a:rPr>
              <a:t>their</a:t>
            </a:r>
            <a:r>
              <a:rPr lang="de-DE" sz="2800" dirty="0" smtClean="0">
                <a:latin typeface="Calibri" panose="020F0502020204030204" pitchFamily="34" charset="0"/>
              </a:rPr>
              <a:t> </a:t>
            </a:r>
            <a:r>
              <a:rPr lang="de-DE" sz="2800" dirty="0" err="1" smtClean="0">
                <a:latin typeface="Calibri" panose="020F0502020204030204" pitchFamily="34" charset="0"/>
              </a:rPr>
              <a:t>poor</a:t>
            </a:r>
            <a:r>
              <a:rPr lang="de-DE" sz="2800" dirty="0" smtClean="0">
                <a:latin typeface="Calibri" panose="020F0502020204030204" pitchFamily="34" charset="0"/>
              </a:rPr>
              <a:t> </a:t>
            </a:r>
            <a:r>
              <a:rPr lang="de-DE" sz="2800" dirty="0" err="1" smtClean="0">
                <a:latin typeface="Calibri" panose="020F0502020204030204" pitchFamily="34" charset="0"/>
              </a:rPr>
              <a:t>measures</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example</a:t>
            </a:r>
            <a:r>
              <a:rPr lang="de-DE" sz="2800" dirty="0" smtClean="0">
                <a:latin typeface="Calibri" panose="020F0502020204030204" pitchFamily="34" charset="0"/>
              </a:rPr>
              <a:t>: </a:t>
            </a:r>
            <a:r>
              <a:rPr lang="de-DE" sz="2800" dirty="0" err="1" smtClean="0">
                <a:latin typeface="Calibri" panose="020F0502020204030204" pitchFamily="34" charset="0"/>
              </a:rPr>
              <a:t>two</a:t>
            </a:r>
            <a:r>
              <a:rPr lang="de-DE" sz="2800" dirty="0" smtClean="0">
                <a:latin typeface="Calibri" panose="020F0502020204030204" pitchFamily="34" charset="0"/>
              </a:rPr>
              <a:t> </a:t>
            </a:r>
            <a:r>
              <a:rPr lang="de-DE" sz="2800" dirty="0" err="1" smtClean="0">
                <a:latin typeface="Calibri" panose="020F0502020204030204" pitchFamily="34" charset="0"/>
              </a:rPr>
              <a:t>weak</a:t>
            </a:r>
            <a:r>
              <a:rPr lang="de-DE" sz="2800" dirty="0" smtClean="0">
                <a:latin typeface="Calibri" panose="020F0502020204030204" pitchFamily="34" charset="0"/>
              </a:rPr>
              <a:t> </a:t>
            </a:r>
            <a:r>
              <a:rPr lang="de-DE" sz="2800" dirty="0" err="1" smtClean="0">
                <a:latin typeface="Calibri" panose="020F0502020204030204" pitchFamily="34" charset="0"/>
              </a:rPr>
              <a:t>punishments</a:t>
            </a:r>
            <a:r>
              <a:rPr lang="de-DE" sz="2800" dirty="0" smtClean="0">
                <a:latin typeface="Calibri" panose="020F0502020204030204" pitchFamily="34" charset="0"/>
              </a:rPr>
              <a:t> </a:t>
            </a:r>
            <a:r>
              <a:rPr lang="de-DE" sz="2800" dirty="0" err="1" smtClean="0">
                <a:latin typeface="Calibri" panose="020F0502020204030204" pitchFamily="34" charset="0"/>
              </a:rPr>
              <a:t>and</a:t>
            </a:r>
            <a:r>
              <a:rPr lang="de-DE" sz="2800" dirty="0" smtClean="0">
                <a:latin typeface="Calibri" panose="020F0502020204030204" pitchFamily="34" charset="0"/>
              </a:rPr>
              <a:t> </a:t>
            </a:r>
            <a:r>
              <a:rPr lang="de-DE" sz="2800" dirty="0" err="1" smtClean="0">
                <a:latin typeface="Calibri" panose="020F0502020204030204" pitchFamily="34" charset="0"/>
              </a:rPr>
              <a:t>hygiene</a:t>
            </a:r>
            <a:r>
              <a:rPr lang="de-DE" sz="2800" dirty="0" smtClean="0">
                <a:latin typeface="Calibri" panose="020F0502020204030204" pitchFamily="34" charset="0"/>
              </a:rPr>
              <a:t> </a:t>
            </a:r>
            <a:r>
              <a:rPr lang="de-DE" sz="2800" dirty="0" err="1" smtClean="0">
                <a:latin typeface="Calibri" panose="020F0502020204030204" pitchFamily="34" charset="0"/>
              </a:rPr>
              <a:t>standards</a:t>
            </a:r>
            <a:r>
              <a:rPr lang="de-DE" sz="2800" dirty="0" smtClean="0">
                <a:latin typeface="Calibri" panose="020F0502020204030204" pitchFamily="34" charset="0"/>
              </a:rPr>
              <a:t>) </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788" y="2418284"/>
            <a:ext cx="2852651" cy="160553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788" y="4156364"/>
            <a:ext cx="3095105" cy="2069868"/>
          </a:xfrm>
          <a:prstGeom prst="rect">
            <a:avLst/>
          </a:prstGeom>
        </p:spPr>
      </p:pic>
    </p:spTree>
    <p:extLst>
      <p:ext uri="{BB962C8B-B14F-4D97-AF65-F5344CB8AC3E}">
        <p14:creationId xmlns:p14="http://schemas.microsoft.com/office/powerpoint/2010/main" val="2666888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135774"/>
            <a:ext cx="8596668" cy="1584960"/>
          </a:xfrm>
        </p:spPr>
        <p:txBody>
          <a:bodyPr>
            <a:noAutofit/>
          </a:bodyPr>
          <a:lstStyle/>
          <a:p>
            <a:pPr algn="ctr"/>
            <a:r>
              <a:rPr lang="de-DE" sz="4400" b="1" dirty="0" err="1" smtClean="0">
                <a:solidFill>
                  <a:schemeClr val="accent2"/>
                </a:solidFill>
                <a:latin typeface="Calibri" panose="020F0502020204030204" pitchFamily="34" charset="0"/>
              </a:rPr>
              <a:t>Conditions</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of</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sale</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and</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storage</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of</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food</a:t>
            </a:r>
            <a:r>
              <a:rPr lang="de-DE" sz="4400" b="1" dirty="0" smtClean="0">
                <a:solidFill>
                  <a:schemeClr val="accent2"/>
                </a:solidFill>
                <a:latin typeface="Calibri" panose="020F0502020204030204" pitchFamily="34" charset="0"/>
              </a:rPr>
              <a:t> in </a:t>
            </a:r>
            <a:r>
              <a:rPr lang="de-DE" sz="4400" b="1" dirty="0" err="1" smtClean="0">
                <a:solidFill>
                  <a:schemeClr val="accent2"/>
                </a:solidFill>
                <a:latin typeface="Calibri" panose="020F0502020204030204" pitchFamily="34" charset="0"/>
              </a:rPr>
              <a:t>the</a:t>
            </a:r>
            <a:r>
              <a:rPr lang="de-DE" sz="4400" b="1" dirty="0" smtClean="0">
                <a:solidFill>
                  <a:schemeClr val="accent2"/>
                </a:solidFill>
                <a:latin typeface="Calibri" panose="020F0502020204030204" pitchFamily="34" charset="0"/>
              </a:rPr>
              <a:t> countries </a:t>
            </a:r>
            <a:r>
              <a:rPr lang="de-DE" sz="4400" b="1" dirty="0" err="1" smtClean="0">
                <a:solidFill>
                  <a:schemeClr val="accent2"/>
                </a:solidFill>
                <a:latin typeface="Calibri" panose="020F0502020204030204" pitchFamily="34" charset="0"/>
              </a:rPr>
              <a:t>of</a:t>
            </a:r>
            <a:r>
              <a:rPr lang="de-DE" sz="4400" b="1" dirty="0" smtClean="0">
                <a:solidFill>
                  <a:schemeClr val="accent2"/>
                </a:solidFill>
                <a:latin typeface="Calibri" panose="020F0502020204030204" pitchFamily="34" charset="0"/>
              </a:rPr>
              <a:t> global </a:t>
            </a:r>
            <a:r>
              <a:rPr lang="de-DE" sz="4400" b="1" dirty="0" err="1" smtClean="0">
                <a:solidFill>
                  <a:schemeClr val="accent2"/>
                </a:solidFill>
                <a:latin typeface="Calibri" panose="020F0502020204030204" pitchFamily="34" charset="0"/>
              </a:rPr>
              <a:t>south</a:t>
            </a:r>
            <a:endParaRPr lang="de-DE" sz="4400" b="1" dirty="0">
              <a:solidFill>
                <a:schemeClr val="accent2"/>
              </a:solidFill>
              <a:latin typeface="Calibri" panose="020F0502020204030204" pitchFamily="34" charset="0"/>
            </a:endParaRPr>
          </a:p>
        </p:txBody>
      </p:sp>
      <p:sp>
        <p:nvSpPr>
          <p:cNvPr id="3" name="Inhaltsplatzhalter 2"/>
          <p:cNvSpPr>
            <a:spLocks noGrp="1"/>
          </p:cNvSpPr>
          <p:nvPr>
            <p:ph idx="1"/>
          </p:nvPr>
        </p:nvSpPr>
        <p:spPr>
          <a:xfrm>
            <a:off x="677334" y="1969398"/>
            <a:ext cx="9090121" cy="2561040"/>
          </a:xfrm>
        </p:spPr>
        <p:txBody>
          <a:bodyPr>
            <a:normAutofit/>
          </a:bodyPr>
          <a:lstStyle/>
          <a:p>
            <a:r>
              <a:rPr lang="de-DE" sz="2800" dirty="0" err="1" smtClean="0">
                <a:latin typeface="Calibri" panose="020F0502020204030204" pitchFamily="34" charset="0"/>
              </a:rPr>
              <a:t>No</a:t>
            </a:r>
            <a:r>
              <a:rPr lang="de-DE" sz="2800" dirty="0" smtClean="0">
                <a:latin typeface="Calibri" panose="020F0502020204030204" pitchFamily="34" charset="0"/>
              </a:rPr>
              <a:t> ideal </a:t>
            </a:r>
            <a:r>
              <a:rPr lang="de-DE" sz="2800" dirty="0" err="1" smtClean="0">
                <a:latin typeface="Calibri" panose="020F0502020204030204" pitchFamily="34" charset="0"/>
              </a:rPr>
              <a:t>storage</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r>
              <a:rPr lang="de-DE" sz="2800" dirty="0" err="1" smtClean="0">
                <a:latin typeface="Calibri" panose="020F0502020204030204" pitchFamily="34" charset="0"/>
              </a:rPr>
              <a:t>neither</a:t>
            </a:r>
            <a:r>
              <a:rPr lang="de-DE" sz="2800" dirty="0" smtClean="0">
                <a:latin typeface="Calibri" panose="020F0502020204030204" pitchFamily="34" charset="0"/>
              </a:rPr>
              <a:t> </a:t>
            </a:r>
            <a:r>
              <a:rPr lang="de-DE" sz="2800" dirty="0" err="1" smtClean="0">
                <a:latin typeface="Calibri" panose="020F0502020204030204" pitchFamily="34" charset="0"/>
              </a:rPr>
              <a:t>cooled</a:t>
            </a:r>
            <a:r>
              <a:rPr lang="de-DE" sz="2800" dirty="0" smtClean="0">
                <a:latin typeface="Calibri" panose="020F0502020204030204" pitchFamily="34" charset="0"/>
              </a:rPr>
              <a:t> </a:t>
            </a:r>
            <a:r>
              <a:rPr lang="de-DE" sz="2800" dirty="0" err="1" smtClean="0">
                <a:latin typeface="Calibri" panose="020F0502020204030204" pitchFamily="34" charset="0"/>
              </a:rPr>
              <a:t>nor</a:t>
            </a:r>
            <a:r>
              <a:rPr lang="de-DE" sz="2800" dirty="0" smtClean="0">
                <a:latin typeface="Calibri" panose="020F0502020204030204" pitchFamily="34" charset="0"/>
              </a:rPr>
              <a:t> </a:t>
            </a:r>
            <a:r>
              <a:rPr lang="de-DE" sz="2800" dirty="0" err="1" smtClean="0">
                <a:latin typeface="Calibri" panose="020F0502020204030204" pitchFamily="34" charset="0"/>
              </a:rPr>
              <a:t>by</a:t>
            </a:r>
            <a:r>
              <a:rPr lang="de-DE" sz="2800" dirty="0" smtClean="0">
                <a:latin typeface="Calibri" panose="020F0502020204030204" pitchFamily="34" charset="0"/>
              </a:rPr>
              <a:t> </a:t>
            </a:r>
            <a:r>
              <a:rPr lang="de-DE" sz="2800" dirty="0" err="1" smtClean="0">
                <a:latin typeface="Calibri" panose="020F0502020204030204" pitchFamily="34" charset="0"/>
              </a:rPr>
              <a:t>good</a:t>
            </a:r>
            <a:r>
              <a:rPr lang="de-DE" sz="2800" dirty="0" smtClean="0">
                <a:latin typeface="Calibri" panose="020F0502020204030204" pitchFamily="34" charset="0"/>
              </a:rPr>
              <a:t> </a:t>
            </a:r>
            <a:r>
              <a:rPr lang="de-DE" sz="2800" dirty="0" err="1" smtClean="0">
                <a:latin typeface="Calibri" panose="020F0502020204030204" pitchFamily="34" charset="0"/>
              </a:rPr>
              <a:t>humidity</a:t>
            </a:r>
            <a:r>
              <a:rPr lang="de-DE" sz="2800" dirty="0" smtClean="0">
                <a:latin typeface="Calibri" panose="020F0502020204030204" pitchFamily="34" charset="0"/>
              </a:rPr>
              <a:t> </a:t>
            </a:r>
          </a:p>
          <a:p>
            <a:r>
              <a:rPr lang="de-DE" sz="2800" dirty="0" err="1" smtClean="0">
                <a:latin typeface="Calibri" panose="020F0502020204030204" pitchFamily="34" charset="0"/>
              </a:rPr>
              <a:t>Ignorance</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vermin in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area</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r>
              <a:rPr lang="de-DE" sz="2800" dirty="0" err="1" smtClean="0">
                <a:latin typeface="Calibri" panose="020F0502020204030204" pitchFamily="34" charset="0"/>
              </a:rPr>
              <a:t>or</a:t>
            </a:r>
            <a:r>
              <a:rPr lang="de-DE" sz="2800" dirty="0" smtClean="0">
                <a:latin typeface="Calibri" panose="020F0502020204030204" pitchFamily="34" charset="0"/>
              </a:rPr>
              <a:t> on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food</a:t>
            </a:r>
            <a:endParaRPr lang="de-DE" sz="2800" dirty="0" smtClean="0">
              <a:latin typeface="Calibri" panose="020F0502020204030204" pitchFamily="34" charset="0"/>
            </a:endParaRPr>
          </a:p>
          <a:p>
            <a:r>
              <a:rPr lang="de-DE" sz="2800" dirty="0" err="1" smtClean="0">
                <a:latin typeface="Calibri" panose="020F0502020204030204" pitchFamily="34" charset="0"/>
              </a:rPr>
              <a:t>Saling</a:t>
            </a:r>
            <a:r>
              <a:rPr lang="de-DE" sz="2800" dirty="0" smtClean="0">
                <a:latin typeface="Calibri" panose="020F0502020204030204" pitchFamily="34" charset="0"/>
              </a:rPr>
              <a:t> </a:t>
            </a:r>
            <a:r>
              <a:rPr lang="de-DE" sz="2800" dirty="0" err="1" smtClean="0">
                <a:latin typeface="Calibri" panose="020F0502020204030204" pitchFamily="34" charset="0"/>
              </a:rPr>
              <a:t>areas</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contaminated</a:t>
            </a:r>
            <a:r>
              <a:rPr lang="de-DE" sz="2800" dirty="0" smtClean="0">
                <a:latin typeface="Calibri" panose="020F0502020204030204" pitchFamily="34" charset="0"/>
              </a:rPr>
              <a:t> </a:t>
            </a:r>
            <a:r>
              <a:rPr lang="de-DE" sz="2800" dirty="0" err="1" smtClean="0">
                <a:latin typeface="Calibri" panose="020F0502020204030204" pitchFamily="34" charset="0"/>
              </a:rPr>
              <a:t>by</a:t>
            </a:r>
            <a:r>
              <a:rPr lang="de-DE" sz="2800" dirty="0" smtClean="0">
                <a:latin typeface="Calibri" panose="020F0502020204030204" pitchFamily="34" charset="0"/>
              </a:rPr>
              <a:t> </a:t>
            </a:r>
            <a:r>
              <a:rPr lang="de-DE" sz="2800" dirty="0" err="1" smtClean="0">
                <a:latin typeface="Calibri" panose="020F0502020204030204" pitchFamily="34" charset="0"/>
              </a:rPr>
              <a:t>harmful</a:t>
            </a:r>
            <a:r>
              <a:rPr lang="de-DE" sz="2800" dirty="0" smtClean="0">
                <a:latin typeface="Calibri" panose="020F0502020204030204" pitchFamily="34" charset="0"/>
              </a:rPr>
              <a:t> </a:t>
            </a:r>
            <a:r>
              <a:rPr lang="de-DE" sz="2800" dirty="0" err="1" smtClean="0">
                <a:latin typeface="Calibri" panose="020F0502020204030204" pitchFamily="34" charset="0"/>
              </a:rPr>
              <a:t>substances</a:t>
            </a:r>
            <a:r>
              <a:rPr lang="de-DE" sz="2800" dirty="0" smtClean="0">
                <a:latin typeface="Calibri" panose="020F0502020204030204" pitchFamily="34" charset="0"/>
              </a:rPr>
              <a:t> </a:t>
            </a:r>
            <a:r>
              <a:rPr lang="de-DE" sz="2800" dirty="0" err="1" smtClean="0">
                <a:latin typeface="Calibri" panose="020F0502020204030204" pitchFamily="34" charset="0"/>
              </a:rPr>
              <a:t>and</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full</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bacteria</a:t>
            </a:r>
            <a:endParaRPr lang="de-DE" sz="2800" dirty="0" smtClean="0">
              <a:latin typeface="Calibri" panose="020F0502020204030204" pitchFamily="34" charset="0"/>
            </a:endParaRPr>
          </a:p>
          <a:p>
            <a:endParaRPr lang="de-DE" sz="2800" dirty="0">
              <a:latin typeface="Calibri" panose="020F0502020204030204" pitchFamily="34" charset="0"/>
            </a:endParaRPr>
          </a:p>
        </p:txBody>
      </p:sp>
      <p:pic>
        <p:nvPicPr>
          <p:cNvPr id="4" name="Grafik2"/>
          <p:cNvPicPr/>
          <p:nvPr/>
        </p:nvPicPr>
        <p:blipFill>
          <a:blip r:embed="rId2">
            <a:lum/>
            <a:alphaModFix/>
          </a:blip>
          <a:srcRect/>
          <a:stretch>
            <a:fillRect/>
          </a:stretch>
        </p:blipFill>
        <p:spPr>
          <a:xfrm>
            <a:off x="1155469" y="4779102"/>
            <a:ext cx="3258618" cy="1824724"/>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694" y="4281055"/>
            <a:ext cx="3681153" cy="2239644"/>
          </a:xfrm>
          <a:prstGeom prst="rect">
            <a:avLst/>
          </a:prstGeom>
        </p:spPr>
      </p:pic>
    </p:spTree>
    <p:extLst>
      <p:ext uri="{BB962C8B-B14F-4D97-AF65-F5344CB8AC3E}">
        <p14:creationId xmlns:p14="http://schemas.microsoft.com/office/powerpoint/2010/main" val="64887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5400" b="1" dirty="0" smtClean="0">
                <a:solidFill>
                  <a:schemeClr val="accent2"/>
                </a:solidFill>
                <a:latin typeface="Calibri" panose="020F0502020204030204" pitchFamily="34" charset="0"/>
              </a:rPr>
              <a:t>Food </a:t>
            </a:r>
            <a:r>
              <a:rPr lang="de-DE" sz="6000" b="1" dirty="0" err="1" smtClean="0">
                <a:solidFill>
                  <a:schemeClr val="accent2"/>
                </a:solidFill>
                <a:latin typeface="Calibri" panose="020F0502020204030204" pitchFamily="34" charset="0"/>
              </a:rPr>
              <a:t>supply</a:t>
            </a:r>
            <a:r>
              <a:rPr lang="de-DE" sz="5400" b="1" dirty="0" smtClean="0">
                <a:solidFill>
                  <a:schemeClr val="accent2"/>
                </a:solidFill>
                <a:latin typeface="Calibri" panose="020F0502020204030204" pitchFamily="34" charset="0"/>
              </a:rPr>
              <a:t> in </a:t>
            </a:r>
            <a:r>
              <a:rPr lang="de-DE" sz="5400" b="1" dirty="0" err="1" smtClean="0">
                <a:solidFill>
                  <a:schemeClr val="accent2"/>
                </a:solidFill>
                <a:latin typeface="Calibri" panose="020F0502020204030204" pitchFamily="34" charset="0"/>
              </a:rPr>
              <a:t>the</a:t>
            </a:r>
            <a:r>
              <a:rPr lang="de-DE" sz="5400" b="1" dirty="0" smtClean="0">
                <a:solidFill>
                  <a:schemeClr val="accent2"/>
                </a:solidFill>
                <a:latin typeface="Calibri" panose="020F0502020204030204" pitchFamily="34" charset="0"/>
              </a:rPr>
              <a:t> global </a:t>
            </a:r>
            <a:r>
              <a:rPr lang="de-DE" sz="5400" b="1" dirty="0" err="1" smtClean="0">
                <a:solidFill>
                  <a:schemeClr val="accent2"/>
                </a:solidFill>
                <a:latin typeface="Calibri" panose="020F0502020204030204" pitchFamily="34" charset="0"/>
              </a:rPr>
              <a:t>south</a:t>
            </a:r>
            <a:endParaRPr lang="de-DE" sz="5400" b="1" dirty="0">
              <a:solidFill>
                <a:schemeClr val="accent2"/>
              </a:solidFill>
              <a:latin typeface="Calibri" panose="020F0502020204030204" pitchFamily="34" charset="0"/>
            </a:endParaRPr>
          </a:p>
        </p:txBody>
      </p:sp>
      <p:sp>
        <p:nvSpPr>
          <p:cNvPr id="3" name="Inhaltsplatzhalter 2"/>
          <p:cNvSpPr>
            <a:spLocks noGrp="1"/>
          </p:cNvSpPr>
          <p:nvPr>
            <p:ph idx="1"/>
          </p:nvPr>
        </p:nvSpPr>
        <p:spPr>
          <a:xfrm>
            <a:off x="677335" y="2160589"/>
            <a:ext cx="3819850" cy="3880773"/>
          </a:xfrm>
        </p:spPr>
        <p:txBody>
          <a:bodyPr>
            <a:normAutofit/>
          </a:bodyPr>
          <a:lstStyle/>
          <a:p>
            <a:r>
              <a:rPr lang="de-DE" sz="2800" dirty="0" err="1" smtClean="0">
                <a:latin typeface="Calibri" panose="020F0502020204030204" pitchFamily="34" charset="0"/>
              </a:rPr>
              <a:t>Eatinng</a:t>
            </a:r>
            <a:r>
              <a:rPr lang="de-DE" sz="2800" dirty="0">
                <a:latin typeface="Calibri" panose="020F0502020204030204" pitchFamily="34" charset="0"/>
              </a:rPr>
              <a:t> </a:t>
            </a:r>
            <a:r>
              <a:rPr lang="de-DE" sz="2800" dirty="0" err="1" smtClean="0">
                <a:latin typeface="Calibri" panose="020F0502020204030204" pitchFamily="34" charset="0"/>
              </a:rPr>
              <a:t>bad</a:t>
            </a:r>
            <a:r>
              <a:rPr lang="de-DE" sz="2800" dirty="0" smtClean="0">
                <a:latin typeface="Calibri" panose="020F0502020204030204" pitchFamily="34" charset="0"/>
              </a:rPr>
              <a:t> </a:t>
            </a:r>
            <a:r>
              <a:rPr lang="de-DE" sz="2800" dirty="0" err="1" smtClean="0">
                <a:latin typeface="Calibri" panose="020F0502020204030204" pitchFamily="34" charset="0"/>
              </a:rPr>
              <a:t>quality</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r>
              <a:rPr lang="de-DE" sz="2800" dirty="0" err="1" smtClean="0">
                <a:latin typeface="Calibri" panose="020F0502020204030204" pitchFamily="34" charset="0"/>
              </a:rPr>
              <a:t>because</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r>
              <a:rPr lang="de-DE" sz="2800" dirty="0" err="1" smtClean="0">
                <a:latin typeface="Calibri" panose="020F0502020204030204" pitchFamily="34" charset="0"/>
              </a:rPr>
              <a:t>shortage</a:t>
            </a:r>
            <a:r>
              <a:rPr lang="de-DE" sz="2800" dirty="0" smtClean="0">
                <a:latin typeface="Calibri" panose="020F0502020204030204" pitchFamily="34" charset="0"/>
              </a:rPr>
              <a:t> 						</a:t>
            </a:r>
          </a:p>
          <a:p>
            <a:r>
              <a:rPr lang="de-DE" sz="2800" dirty="0" err="1" smtClean="0">
                <a:latin typeface="Calibri" panose="020F0502020204030204" pitchFamily="34" charset="0"/>
              </a:rPr>
              <a:t>Eating</a:t>
            </a:r>
            <a:r>
              <a:rPr lang="de-DE" sz="2800" dirty="0" smtClean="0">
                <a:latin typeface="Calibri" panose="020F0502020204030204" pitchFamily="34" charset="0"/>
              </a:rPr>
              <a:t> </a:t>
            </a:r>
            <a:r>
              <a:rPr lang="de-DE" sz="2800" dirty="0" err="1" smtClean="0">
                <a:latin typeface="Calibri" panose="020F0502020204030204" pitchFamily="34" charset="0"/>
              </a:rPr>
              <a:t>rooten</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p>
          <a:p>
            <a:r>
              <a:rPr lang="de-DE" sz="2800" dirty="0" err="1" smtClean="0">
                <a:latin typeface="Calibri" panose="020F0502020204030204" pitchFamily="34" charset="0"/>
              </a:rPr>
              <a:t>Drinking</a:t>
            </a:r>
            <a:r>
              <a:rPr lang="de-DE" sz="2800" dirty="0" smtClean="0">
                <a:latin typeface="Calibri" panose="020F0502020204030204" pitchFamily="34" charset="0"/>
              </a:rPr>
              <a:t> </a:t>
            </a:r>
            <a:r>
              <a:rPr lang="de-DE" sz="2800" dirty="0" err="1" smtClean="0">
                <a:latin typeface="Calibri" panose="020F0502020204030204" pitchFamily="34" charset="0"/>
              </a:rPr>
              <a:t>water</a:t>
            </a:r>
            <a:r>
              <a:rPr lang="de-DE" sz="2800" dirty="0" smtClean="0">
                <a:latin typeface="Calibri" panose="020F0502020204030204" pitchFamily="34" charset="0"/>
              </a:rPr>
              <a:t> </a:t>
            </a:r>
            <a:r>
              <a:rPr lang="de-DE" sz="2800" dirty="0" err="1" smtClean="0">
                <a:latin typeface="Calibri" panose="020F0502020204030204" pitchFamily="34" charset="0"/>
              </a:rPr>
              <a:t>from</a:t>
            </a:r>
            <a:r>
              <a:rPr lang="de-DE" sz="2800" dirty="0" smtClean="0">
                <a:latin typeface="Calibri" panose="020F0502020204030204" pitchFamily="34" charset="0"/>
              </a:rPr>
              <a:t> </a:t>
            </a:r>
            <a:r>
              <a:rPr lang="de-DE" sz="2800" dirty="0" err="1" smtClean="0">
                <a:latin typeface="Calibri" panose="020F0502020204030204" pitchFamily="34" charset="0"/>
              </a:rPr>
              <a:t>polluted</a:t>
            </a:r>
            <a:r>
              <a:rPr lang="de-DE" sz="2800" dirty="0" smtClean="0">
                <a:latin typeface="Calibri" panose="020F0502020204030204" pitchFamily="34" charset="0"/>
              </a:rPr>
              <a:t> </a:t>
            </a:r>
            <a:r>
              <a:rPr lang="de-DE" sz="2800" dirty="0" err="1" smtClean="0">
                <a:latin typeface="Calibri" panose="020F0502020204030204" pitchFamily="34" charset="0"/>
              </a:rPr>
              <a:t>sources</a:t>
            </a:r>
            <a:r>
              <a:rPr lang="de-DE" sz="2800" dirty="0" smtClean="0">
                <a:latin typeface="Calibri" panose="020F0502020204030204" pitchFamily="34" charset="0"/>
              </a:rPr>
              <a:t> </a:t>
            </a:r>
          </a:p>
          <a:p>
            <a:pPr marL="0" indent="0">
              <a:buNone/>
            </a:pPr>
            <a:endParaRPr lang="de-DE" sz="2800" dirty="0">
              <a:latin typeface="Calibri" panose="020F0502020204030204"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574" y="2604828"/>
            <a:ext cx="2466975" cy="184785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68" y="4452678"/>
            <a:ext cx="2525217" cy="2342787"/>
          </a:xfrm>
          <a:prstGeom prst="rect">
            <a:avLst/>
          </a:prstGeom>
        </p:spPr>
      </p:pic>
    </p:spTree>
    <p:extLst>
      <p:ext uri="{BB962C8B-B14F-4D97-AF65-F5344CB8AC3E}">
        <p14:creationId xmlns:p14="http://schemas.microsoft.com/office/powerpoint/2010/main" val="1131009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5400" b="1" dirty="0">
                <a:solidFill>
                  <a:schemeClr val="accent2"/>
                </a:solidFill>
                <a:latin typeface="Calibri" panose="020F0502020204030204" pitchFamily="34" charset="0"/>
              </a:rPr>
              <a:t>Hygiene </a:t>
            </a:r>
            <a:r>
              <a:rPr lang="de-DE" sz="5400" b="1" dirty="0" smtClean="0">
                <a:solidFill>
                  <a:schemeClr val="accent2"/>
                </a:solidFill>
                <a:latin typeface="Calibri" panose="020F0502020204030204" pitchFamily="34" charset="0"/>
              </a:rPr>
              <a:t>in </a:t>
            </a:r>
            <a:r>
              <a:rPr lang="de-DE" sz="5400" b="1" dirty="0" err="1" smtClean="0">
                <a:solidFill>
                  <a:schemeClr val="accent2"/>
                </a:solidFill>
                <a:latin typeface="Calibri" panose="020F0502020204030204" pitchFamily="34" charset="0"/>
              </a:rPr>
              <a:t>hospitals</a:t>
            </a:r>
            <a:endParaRPr lang="de-DE" sz="5400" b="1" dirty="0">
              <a:solidFill>
                <a:schemeClr val="accent2"/>
              </a:solidFill>
              <a:latin typeface="Calibri" panose="020F0502020204030204" pitchFamily="34" charset="0"/>
            </a:endParaRPr>
          </a:p>
        </p:txBody>
      </p:sp>
      <p:sp>
        <p:nvSpPr>
          <p:cNvPr id="3" name="Inhaltsplatzhalter 2"/>
          <p:cNvSpPr>
            <a:spLocks noGrp="1"/>
          </p:cNvSpPr>
          <p:nvPr>
            <p:ph idx="1"/>
          </p:nvPr>
        </p:nvSpPr>
        <p:spPr/>
        <p:txBody>
          <a:bodyPr>
            <a:normAutofit/>
          </a:bodyPr>
          <a:lstStyle/>
          <a:p>
            <a:r>
              <a:rPr lang="de-DE" sz="2800" dirty="0">
                <a:latin typeface="Calibri" panose="020F0502020204030204" pitchFamily="34" charset="0"/>
              </a:rPr>
              <a:t>1 </a:t>
            </a:r>
            <a:r>
              <a:rPr lang="de-DE" sz="2800" dirty="0" smtClean="0">
                <a:latin typeface="Calibri" panose="020F0502020204030204" pitchFamily="34" charset="0"/>
              </a:rPr>
              <a:t>– </a:t>
            </a:r>
            <a:r>
              <a:rPr lang="de-DE" sz="2800" dirty="0" err="1" smtClean="0">
                <a:latin typeface="Calibri" panose="020F0502020204030204" pitchFamily="34" charset="0"/>
              </a:rPr>
              <a:t>tasks</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hygiene</a:t>
            </a:r>
            <a:r>
              <a:rPr lang="de-DE" sz="2800" dirty="0" smtClean="0">
                <a:latin typeface="Calibri" panose="020F0502020204030204" pitchFamily="34" charset="0"/>
              </a:rPr>
              <a:t> </a:t>
            </a:r>
          </a:p>
          <a:p>
            <a:r>
              <a:rPr lang="de-DE" sz="2800" dirty="0" smtClean="0">
                <a:latin typeface="Calibri" panose="020F0502020204030204" pitchFamily="34" charset="0"/>
              </a:rPr>
              <a:t>2 – </a:t>
            </a:r>
            <a:r>
              <a:rPr lang="de-DE" sz="2800" dirty="0" err="1" smtClean="0">
                <a:latin typeface="Calibri" panose="020F0502020204030204" pitchFamily="34" charset="0"/>
              </a:rPr>
              <a:t>laws</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hygiene</a:t>
            </a:r>
            <a:endParaRPr lang="de-DE" sz="2800" dirty="0">
              <a:latin typeface="Calibri" panose="020F0502020204030204" pitchFamily="34" charset="0"/>
            </a:endParaRPr>
          </a:p>
          <a:p>
            <a:r>
              <a:rPr lang="de-DE" sz="2800" dirty="0" smtClean="0">
                <a:latin typeface="Calibri" panose="020F0502020204030204" pitchFamily="34" charset="0"/>
              </a:rPr>
              <a:t>3 – lack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hygiene</a:t>
            </a:r>
            <a:endParaRPr lang="de-DE" sz="2800" dirty="0">
              <a:latin typeface="Calibri" panose="020F0502020204030204" pitchFamily="34" charset="0"/>
            </a:endParaRPr>
          </a:p>
          <a:p>
            <a:pPr marL="0" indent="0">
              <a:buNone/>
            </a:pPr>
            <a:r>
              <a:rPr lang="de-DE" sz="2800" dirty="0" smtClean="0">
                <a:latin typeface="Calibri" panose="020F0502020204030204" pitchFamily="34" charset="0"/>
              </a:rPr>
              <a:t>4 – Scientific </a:t>
            </a:r>
            <a:r>
              <a:rPr lang="de-DE" sz="2800" dirty="0" err="1" smtClean="0">
                <a:latin typeface="Calibri" panose="020F0502020204030204" pitchFamily="34" charset="0"/>
              </a:rPr>
              <a:t>work</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hygiene</a:t>
            </a:r>
            <a:r>
              <a:rPr lang="de-DE" sz="2800" dirty="0" smtClean="0">
                <a:latin typeface="Calibri" panose="020F0502020204030204" pitchFamily="34" charset="0"/>
              </a:rPr>
              <a:t> in </a:t>
            </a:r>
            <a:r>
              <a:rPr lang="de-DE" sz="2800" dirty="0" err="1" smtClean="0">
                <a:latin typeface="Calibri" panose="020F0502020204030204" pitchFamily="34" charset="0"/>
              </a:rPr>
              <a:t>hospitals</a:t>
            </a:r>
            <a:endParaRPr lang="de-DE" sz="2800" dirty="0">
              <a:latin typeface="Calibri" panose="020F0502020204030204" pitchFamily="34" charset="0"/>
            </a:endParaRPr>
          </a:p>
          <a:p>
            <a:pPr marL="0" indent="0">
              <a:buNone/>
            </a:pPr>
            <a:endParaRPr lang="de-DE" sz="4300" dirty="0" smtClean="0">
              <a:sym typeface="Wingdings" panose="05000000000000000000" pitchFamily="2" charset="2"/>
            </a:endParaRPr>
          </a:p>
          <a:p>
            <a:endParaRPr lang="de-DE" dirty="0"/>
          </a:p>
        </p:txBody>
      </p:sp>
    </p:spTree>
    <p:extLst>
      <p:ext uri="{BB962C8B-B14F-4D97-AF65-F5344CB8AC3E}">
        <p14:creationId xmlns:p14="http://schemas.microsoft.com/office/powerpoint/2010/main" val="1137125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5400" b="1" dirty="0" smtClean="0">
                <a:solidFill>
                  <a:schemeClr val="accent2"/>
                </a:solidFill>
                <a:latin typeface="Calibri" panose="020F0502020204030204" pitchFamily="34" charset="0"/>
              </a:rPr>
              <a:t>Germany &amp; Europe</a:t>
            </a:r>
            <a:endParaRPr lang="de-DE" sz="5400" b="1" dirty="0">
              <a:solidFill>
                <a:schemeClr val="accent2"/>
              </a:solidFill>
              <a:latin typeface="Calibri" panose="020F0502020204030204" pitchFamily="34" charset="0"/>
            </a:endParaRPr>
          </a:p>
        </p:txBody>
      </p:sp>
      <p:sp>
        <p:nvSpPr>
          <p:cNvPr id="3" name="Inhaltsplatzhalter 2"/>
          <p:cNvSpPr>
            <a:spLocks noGrp="1"/>
          </p:cNvSpPr>
          <p:nvPr>
            <p:ph idx="1"/>
          </p:nvPr>
        </p:nvSpPr>
        <p:spPr>
          <a:xfrm>
            <a:off x="486141" y="2085775"/>
            <a:ext cx="8596668" cy="3880773"/>
          </a:xfrm>
        </p:spPr>
        <p:txBody>
          <a:bodyPr>
            <a:normAutofit/>
          </a:bodyPr>
          <a:lstStyle/>
          <a:p>
            <a:r>
              <a:rPr lang="de-DE" sz="2800" dirty="0" err="1" smtClean="0">
                <a:latin typeface="Calibri" panose="020F0502020204030204" pitchFamily="34" charset="0"/>
              </a:rPr>
              <a:t>there</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specific</a:t>
            </a:r>
            <a:r>
              <a:rPr lang="de-DE" sz="2800" dirty="0" smtClean="0">
                <a:latin typeface="Calibri" panose="020F0502020204030204" pitchFamily="34" charset="0"/>
              </a:rPr>
              <a:t> </a:t>
            </a:r>
            <a:r>
              <a:rPr lang="de-DE" sz="2800" dirty="0" err="1" smtClean="0">
                <a:latin typeface="Calibri" panose="020F0502020204030204" pitchFamily="34" charset="0"/>
              </a:rPr>
              <a:t>tasks</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hygiene</a:t>
            </a:r>
            <a:endParaRPr lang="de-DE" sz="2800" dirty="0" smtClean="0">
              <a:latin typeface="Calibri" panose="020F0502020204030204" pitchFamily="34" charset="0"/>
            </a:endParaRPr>
          </a:p>
          <a:p>
            <a:r>
              <a:rPr lang="de-DE" sz="2800" dirty="0" smtClean="0">
                <a:latin typeface="Calibri" panose="020F0502020204030204" pitchFamily="34" charset="0"/>
              </a:rPr>
              <a:t>after </a:t>
            </a:r>
            <a:r>
              <a:rPr lang="de-DE" sz="2800" dirty="0" err="1" smtClean="0">
                <a:latin typeface="Calibri" panose="020F0502020204030204" pitchFamily="34" charset="0"/>
              </a:rPr>
              <a:t>every</a:t>
            </a:r>
            <a:r>
              <a:rPr lang="de-DE" sz="2800" dirty="0" smtClean="0">
                <a:latin typeface="Calibri" panose="020F0502020204030204" pitchFamily="34" charset="0"/>
              </a:rPr>
              <a:t> </a:t>
            </a:r>
            <a:r>
              <a:rPr lang="de-DE" sz="2800" dirty="0" err="1" smtClean="0">
                <a:latin typeface="Calibri" panose="020F0502020204030204" pitchFamily="34" charset="0"/>
              </a:rPr>
              <a:t>treatment</a:t>
            </a:r>
            <a:r>
              <a:rPr lang="de-DE" sz="2800" dirty="0" smtClean="0">
                <a:latin typeface="Calibri" panose="020F0502020204030204" pitchFamily="34" charset="0"/>
              </a:rPr>
              <a:t> </a:t>
            </a:r>
            <a:r>
              <a:rPr lang="de-DE" sz="2800" dirty="0" err="1" smtClean="0">
                <a:latin typeface="Calibri" panose="020F0502020204030204" pitchFamily="34" charset="0"/>
              </a:rPr>
              <a:t>there</a:t>
            </a:r>
            <a:r>
              <a:rPr lang="de-DE" sz="2800" dirty="0" smtClean="0">
                <a:latin typeface="Calibri" panose="020F0502020204030204" pitchFamily="34" charset="0"/>
              </a:rPr>
              <a:t> </a:t>
            </a:r>
            <a:r>
              <a:rPr lang="de-DE" sz="2800" dirty="0" err="1" smtClean="0">
                <a:latin typeface="Calibri" panose="020F0502020204030204" pitchFamily="34" charset="0"/>
              </a:rPr>
              <a:t>is</a:t>
            </a:r>
            <a:r>
              <a:rPr lang="de-DE" sz="2800" dirty="0" smtClean="0">
                <a:latin typeface="Calibri" panose="020F0502020204030204" pitchFamily="34" charset="0"/>
              </a:rPr>
              <a:t> a </a:t>
            </a:r>
            <a:r>
              <a:rPr lang="de-DE" sz="2800" dirty="0" err="1" smtClean="0">
                <a:latin typeface="Calibri" panose="020F0502020204030204" pitchFamily="34" charset="0"/>
              </a:rPr>
              <a:t>disinfection</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arms</a:t>
            </a:r>
            <a:r>
              <a:rPr lang="de-DE" sz="2800" dirty="0" smtClean="0">
                <a:latin typeface="Calibri" panose="020F0502020204030204" pitchFamily="34" charset="0"/>
              </a:rPr>
              <a:t> </a:t>
            </a:r>
            <a:r>
              <a:rPr lang="de-DE" sz="2800" dirty="0" err="1" smtClean="0">
                <a:latin typeface="Calibri" panose="020F0502020204030204" pitchFamily="34" charset="0"/>
              </a:rPr>
              <a:t>and</a:t>
            </a:r>
            <a:r>
              <a:rPr lang="de-DE" sz="2800" dirty="0" smtClean="0">
                <a:latin typeface="Calibri" panose="020F0502020204030204" pitchFamily="34" charset="0"/>
              </a:rPr>
              <a:t> </a:t>
            </a:r>
            <a:r>
              <a:rPr lang="de-DE" sz="2800" dirty="0" err="1" smtClean="0">
                <a:latin typeface="Calibri" panose="020F0502020204030204" pitchFamily="34" charset="0"/>
              </a:rPr>
              <a:t>hands</a:t>
            </a:r>
            <a:endParaRPr lang="de-DE" sz="2800" dirty="0" smtClean="0">
              <a:latin typeface="Calibri" panose="020F0502020204030204" pitchFamily="34" charset="0"/>
            </a:endParaRPr>
          </a:p>
          <a:p>
            <a:r>
              <a:rPr lang="de-DE" sz="2800" dirty="0" err="1" smtClean="0">
                <a:latin typeface="Calibri" panose="020F0502020204030204" pitchFamily="34" charset="0"/>
              </a:rPr>
              <a:t>there</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laws</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hygiene</a:t>
            </a:r>
            <a:r>
              <a:rPr lang="de-DE" sz="2800" dirty="0" smtClean="0">
                <a:latin typeface="Calibri" panose="020F0502020204030204" pitchFamily="34" charset="0"/>
              </a:rPr>
              <a:t> in </a:t>
            </a:r>
            <a:r>
              <a:rPr lang="de-DE" sz="2800" dirty="0" err="1" smtClean="0">
                <a:latin typeface="Calibri" panose="020F0502020204030204" pitchFamily="34" charset="0"/>
              </a:rPr>
              <a:t>hospital</a:t>
            </a:r>
            <a:endParaRPr lang="de-DE" sz="2800" dirty="0" smtClean="0">
              <a:latin typeface="Calibri" panose="020F0502020204030204" pitchFamily="34" charset="0"/>
            </a:endParaRPr>
          </a:p>
          <a:p>
            <a:r>
              <a:rPr lang="de-DE" sz="2800" dirty="0" err="1" smtClean="0">
                <a:latin typeface="Calibri" panose="020F0502020204030204" pitchFamily="34" charset="0"/>
              </a:rPr>
              <a:t>one</a:t>
            </a:r>
            <a:r>
              <a:rPr lang="de-DE" sz="2800" dirty="0" smtClean="0">
                <a:latin typeface="Calibri" panose="020F0502020204030204" pitchFamily="34" charset="0"/>
              </a:rPr>
              <a:t> </a:t>
            </a:r>
            <a:r>
              <a:rPr lang="de-DE" sz="2800" dirty="0" err="1" smtClean="0">
                <a:latin typeface="Calibri" panose="020F0502020204030204" pitchFamily="34" charset="0"/>
              </a:rPr>
              <a:t>third</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infections</a:t>
            </a:r>
            <a:r>
              <a:rPr lang="de-DE" sz="2800" dirty="0" smtClean="0">
                <a:latin typeface="Calibri" panose="020F0502020204030204" pitchFamily="34" charset="0"/>
              </a:rPr>
              <a:t> in </a:t>
            </a:r>
            <a:r>
              <a:rPr lang="de-DE" sz="2800" dirty="0" err="1" smtClean="0">
                <a:latin typeface="Calibri" panose="020F0502020204030204" pitchFamily="34" charset="0"/>
              </a:rPr>
              <a:t>hospitals</a:t>
            </a:r>
            <a:r>
              <a:rPr lang="de-DE" sz="2800" dirty="0" smtClean="0">
                <a:latin typeface="Calibri" panose="020F0502020204030204" pitchFamily="34" charset="0"/>
              </a:rPr>
              <a:t> </a:t>
            </a:r>
            <a:r>
              <a:rPr lang="de-DE" sz="2800" dirty="0" err="1" smtClean="0">
                <a:latin typeface="Calibri" panose="020F0502020204030204" pitchFamily="34" charset="0"/>
              </a:rPr>
              <a:t>could</a:t>
            </a:r>
            <a:r>
              <a:rPr lang="de-DE" sz="2800" dirty="0" smtClean="0">
                <a:latin typeface="Calibri" panose="020F0502020204030204" pitchFamily="34" charset="0"/>
              </a:rPr>
              <a:t> </a:t>
            </a:r>
            <a:r>
              <a:rPr lang="de-DE" sz="2800" dirty="0" err="1" smtClean="0">
                <a:latin typeface="Calibri" panose="020F0502020204030204" pitchFamily="34" charset="0"/>
              </a:rPr>
              <a:t>be</a:t>
            </a:r>
            <a:r>
              <a:rPr lang="de-DE" sz="2800" dirty="0" smtClean="0">
                <a:latin typeface="Calibri" panose="020F0502020204030204" pitchFamily="34" charset="0"/>
              </a:rPr>
              <a:t> </a:t>
            </a:r>
            <a:r>
              <a:rPr lang="de-DE" sz="2800" dirty="0" err="1" smtClean="0">
                <a:latin typeface="Calibri" panose="020F0502020204030204" pitchFamily="34" charset="0"/>
              </a:rPr>
              <a:t>stopped</a:t>
            </a:r>
            <a:endParaRPr lang="de-DE" sz="2800" dirty="0" smtClean="0">
              <a:latin typeface="Calibri" panose="020F0502020204030204" pitchFamily="34" charset="0"/>
            </a:endParaRPr>
          </a:p>
          <a:p>
            <a:endParaRPr lang="de-DE" sz="2800" dirty="0" smtClean="0">
              <a:latin typeface="Calibri" panose="020F0502020204030204" pitchFamily="34" charset="0"/>
            </a:endParaRPr>
          </a:p>
          <a:p>
            <a:endParaRPr lang="de-DE" sz="2800" dirty="0">
              <a:latin typeface="Calibri" panose="020F0502020204030204" pitchFamily="34" charset="0"/>
            </a:endParaRPr>
          </a:p>
        </p:txBody>
      </p:sp>
      <p:pic>
        <p:nvPicPr>
          <p:cNvPr id="4" name="Grafik 3"/>
          <p:cNvPicPr>
            <a:picLocks noChangeAspect="1"/>
          </p:cNvPicPr>
          <p:nvPr/>
        </p:nvPicPr>
        <p:blipFill>
          <a:blip r:embed="rId2"/>
          <a:stretch>
            <a:fillRect/>
          </a:stretch>
        </p:blipFill>
        <p:spPr>
          <a:xfrm>
            <a:off x="9082809" y="4674718"/>
            <a:ext cx="2871465" cy="1914310"/>
          </a:xfrm>
          <a:prstGeom prst="rect">
            <a:avLst/>
          </a:prstGeom>
        </p:spPr>
      </p:pic>
    </p:spTree>
    <p:extLst>
      <p:ext uri="{BB962C8B-B14F-4D97-AF65-F5344CB8AC3E}">
        <p14:creationId xmlns:p14="http://schemas.microsoft.com/office/powerpoint/2010/main" val="271153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5400" b="1" dirty="0" smtClean="0">
                <a:solidFill>
                  <a:schemeClr val="accent2"/>
                </a:solidFill>
                <a:latin typeface="Calibri" panose="020F0502020204030204" pitchFamily="34" charset="0"/>
              </a:rPr>
              <a:t>Global </a:t>
            </a:r>
            <a:r>
              <a:rPr lang="de-DE" sz="5400" b="1" dirty="0" err="1" smtClean="0">
                <a:solidFill>
                  <a:schemeClr val="accent2"/>
                </a:solidFill>
                <a:latin typeface="Calibri" panose="020F0502020204030204" pitchFamily="34" charset="0"/>
              </a:rPr>
              <a:t>south</a:t>
            </a:r>
            <a:endParaRPr lang="de-DE" sz="5400" b="1" dirty="0">
              <a:solidFill>
                <a:schemeClr val="accent2"/>
              </a:solidFill>
              <a:latin typeface="Calibri" panose="020F0502020204030204" pitchFamily="34" charset="0"/>
            </a:endParaRPr>
          </a:p>
        </p:txBody>
      </p:sp>
      <p:sp>
        <p:nvSpPr>
          <p:cNvPr id="3" name="Inhaltsplatzhalter 2"/>
          <p:cNvSpPr>
            <a:spLocks noGrp="1"/>
          </p:cNvSpPr>
          <p:nvPr>
            <p:ph idx="1"/>
          </p:nvPr>
        </p:nvSpPr>
        <p:spPr/>
        <p:txBody>
          <a:bodyPr>
            <a:normAutofit/>
          </a:bodyPr>
          <a:lstStyle/>
          <a:p>
            <a:r>
              <a:rPr lang="de-DE" sz="2800" dirty="0" err="1">
                <a:latin typeface="Calibri" panose="020F0502020204030204" pitchFamily="34" charset="0"/>
              </a:rPr>
              <a:t>t</a:t>
            </a:r>
            <a:r>
              <a:rPr lang="de-DE" sz="2800" dirty="0" err="1" smtClean="0">
                <a:latin typeface="Calibri" panose="020F0502020204030204" pitchFamily="34" charset="0"/>
              </a:rPr>
              <a:t>here</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no</a:t>
            </a:r>
            <a:r>
              <a:rPr lang="de-DE" sz="2800" dirty="0" smtClean="0">
                <a:latin typeface="Calibri" panose="020F0502020204030204" pitchFamily="34" charset="0"/>
              </a:rPr>
              <a:t> </a:t>
            </a:r>
            <a:r>
              <a:rPr lang="de-DE" sz="2800" dirty="0" err="1" smtClean="0">
                <a:latin typeface="Calibri" panose="020F0502020204030204" pitchFamily="34" charset="0"/>
              </a:rPr>
              <a:t>specific</a:t>
            </a:r>
            <a:r>
              <a:rPr lang="de-DE" sz="2800" dirty="0" smtClean="0">
                <a:latin typeface="Calibri" panose="020F0502020204030204" pitchFamily="34" charset="0"/>
              </a:rPr>
              <a:t> </a:t>
            </a:r>
            <a:r>
              <a:rPr lang="de-DE" sz="2800" dirty="0" err="1" smtClean="0">
                <a:latin typeface="Calibri" panose="020F0502020204030204" pitchFamily="34" charset="0"/>
              </a:rPr>
              <a:t>tasks</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hygiene</a:t>
            </a:r>
            <a:endParaRPr lang="de-DE" sz="2800" dirty="0" smtClean="0">
              <a:latin typeface="Calibri" panose="020F0502020204030204" pitchFamily="34" charset="0"/>
            </a:endParaRPr>
          </a:p>
          <a:p>
            <a:r>
              <a:rPr lang="de-DE" sz="2800" dirty="0" err="1" smtClean="0">
                <a:latin typeface="Calibri" panose="020F0502020204030204" pitchFamily="34" charset="0"/>
              </a:rPr>
              <a:t>There</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no</a:t>
            </a:r>
            <a:r>
              <a:rPr lang="de-DE" sz="2800" dirty="0" smtClean="0">
                <a:latin typeface="Calibri" panose="020F0502020204030204" pitchFamily="34" charset="0"/>
              </a:rPr>
              <a:t> </a:t>
            </a:r>
            <a:r>
              <a:rPr lang="de-DE" sz="2800" dirty="0" err="1" smtClean="0">
                <a:latin typeface="Calibri" panose="020F0502020204030204" pitchFamily="34" charset="0"/>
              </a:rPr>
              <a:t>future</a:t>
            </a:r>
            <a:r>
              <a:rPr lang="de-DE" sz="2800" dirty="0" smtClean="0">
                <a:latin typeface="Calibri" panose="020F0502020204030204" pitchFamily="34" charset="0"/>
              </a:rPr>
              <a:t> </a:t>
            </a:r>
            <a:r>
              <a:rPr lang="de-DE" sz="2800" dirty="0" err="1" smtClean="0">
                <a:latin typeface="Calibri" panose="020F0502020204030204" pitchFamily="34" charset="0"/>
              </a:rPr>
              <a:t>plans</a:t>
            </a:r>
            <a:endParaRPr lang="de-DE" sz="2800" dirty="0" smtClean="0">
              <a:latin typeface="Calibri" panose="020F0502020204030204" pitchFamily="34" charset="0"/>
            </a:endParaRPr>
          </a:p>
          <a:p>
            <a:r>
              <a:rPr lang="de-DE" sz="2800" dirty="0" err="1">
                <a:latin typeface="Calibri" panose="020F0502020204030204" pitchFamily="34" charset="0"/>
              </a:rPr>
              <a:t>t</a:t>
            </a:r>
            <a:r>
              <a:rPr lang="de-DE" sz="2800" dirty="0" err="1" smtClean="0">
                <a:latin typeface="Calibri" panose="020F0502020204030204" pitchFamily="34" charset="0"/>
              </a:rPr>
              <a:t>here</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no</a:t>
            </a:r>
            <a:r>
              <a:rPr lang="de-DE" sz="2800" dirty="0" smtClean="0">
                <a:latin typeface="Calibri" panose="020F0502020204030204" pitchFamily="34" charset="0"/>
              </a:rPr>
              <a:t> </a:t>
            </a:r>
            <a:r>
              <a:rPr lang="de-DE" sz="2800" dirty="0" err="1" smtClean="0">
                <a:latin typeface="Calibri" panose="020F0502020204030204" pitchFamily="34" charset="0"/>
              </a:rPr>
              <a:t>laws</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hygiene</a:t>
            </a:r>
            <a:r>
              <a:rPr lang="de-DE" sz="2800" dirty="0" smtClean="0">
                <a:latin typeface="Calibri" panose="020F0502020204030204" pitchFamily="34" charset="0"/>
              </a:rPr>
              <a:t> in </a:t>
            </a:r>
            <a:r>
              <a:rPr lang="de-DE" sz="2800" dirty="0" err="1" smtClean="0">
                <a:latin typeface="Calibri" panose="020F0502020204030204" pitchFamily="34" charset="0"/>
              </a:rPr>
              <a:t>hospitals</a:t>
            </a:r>
            <a:endParaRPr lang="de-DE" sz="2800" dirty="0" smtClean="0">
              <a:latin typeface="Calibri" panose="020F0502020204030204" pitchFamily="34" charset="0"/>
            </a:endParaRPr>
          </a:p>
          <a:p>
            <a:r>
              <a:rPr lang="de-DE" sz="2800" dirty="0" err="1">
                <a:latin typeface="Calibri" panose="020F0502020204030204" pitchFamily="34" charset="0"/>
              </a:rPr>
              <a:t>t</a:t>
            </a:r>
            <a:r>
              <a:rPr lang="de-DE" sz="2800" dirty="0" err="1" smtClean="0">
                <a:latin typeface="Calibri" panose="020F0502020204030204" pitchFamily="34" charset="0"/>
              </a:rPr>
              <a:t>here</a:t>
            </a:r>
            <a:r>
              <a:rPr lang="de-DE" sz="2800" dirty="0" smtClean="0">
                <a:latin typeface="Calibri" panose="020F0502020204030204" pitchFamily="34" charset="0"/>
              </a:rPr>
              <a:t> </a:t>
            </a:r>
            <a:r>
              <a:rPr lang="de-DE" sz="2800" dirty="0" err="1" smtClean="0">
                <a:latin typeface="Calibri" panose="020F0502020204030204" pitchFamily="34" charset="0"/>
              </a:rPr>
              <a:t>is</a:t>
            </a:r>
            <a:r>
              <a:rPr lang="de-DE" sz="2800" dirty="0" smtClean="0">
                <a:latin typeface="Calibri" panose="020F0502020204030204" pitchFamily="34" charset="0"/>
              </a:rPr>
              <a:t> a real lack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hygiene</a:t>
            </a:r>
            <a:endParaRPr lang="de-DE" sz="2800" dirty="0" smtClean="0">
              <a:latin typeface="Calibri" panose="020F0502020204030204" pitchFamily="34" charset="0"/>
            </a:endParaRPr>
          </a:p>
          <a:p>
            <a:endParaRPr lang="de-DE" sz="4000" dirty="0"/>
          </a:p>
        </p:txBody>
      </p:sp>
      <p:pic>
        <p:nvPicPr>
          <p:cNvPr id="4" name="Grafik 3"/>
          <p:cNvPicPr>
            <a:picLocks noChangeAspect="1"/>
          </p:cNvPicPr>
          <p:nvPr/>
        </p:nvPicPr>
        <p:blipFill>
          <a:blip r:embed="rId2"/>
          <a:stretch>
            <a:fillRect/>
          </a:stretch>
        </p:blipFill>
        <p:spPr>
          <a:xfrm>
            <a:off x="7764086" y="4148148"/>
            <a:ext cx="4305993" cy="2416740"/>
          </a:xfrm>
          <a:prstGeom prst="rect">
            <a:avLst/>
          </a:prstGeom>
        </p:spPr>
      </p:pic>
    </p:spTree>
    <p:extLst>
      <p:ext uri="{BB962C8B-B14F-4D97-AF65-F5344CB8AC3E}">
        <p14:creationId xmlns:p14="http://schemas.microsoft.com/office/powerpoint/2010/main" val="298842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5400" b="1" dirty="0" smtClean="0">
                <a:solidFill>
                  <a:schemeClr val="accent2"/>
                </a:solidFill>
              </a:rPr>
              <a:t>Scientific </a:t>
            </a:r>
            <a:r>
              <a:rPr lang="de-DE" sz="5400" b="1" dirty="0" err="1" smtClean="0">
                <a:solidFill>
                  <a:schemeClr val="accent2"/>
                </a:solidFill>
              </a:rPr>
              <a:t>work</a:t>
            </a:r>
            <a:endParaRPr lang="de-DE" sz="5400" b="1" dirty="0">
              <a:solidFill>
                <a:schemeClr val="accent2"/>
              </a:solidFill>
            </a:endParaRPr>
          </a:p>
        </p:txBody>
      </p:sp>
      <p:sp>
        <p:nvSpPr>
          <p:cNvPr id="3" name="Inhaltsplatzhalter 2"/>
          <p:cNvSpPr>
            <a:spLocks noGrp="1"/>
          </p:cNvSpPr>
          <p:nvPr>
            <p:ph idx="1"/>
          </p:nvPr>
        </p:nvSpPr>
        <p:spPr/>
        <p:txBody>
          <a:bodyPr/>
          <a:lstStyle/>
          <a:p>
            <a:r>
              <a:rPr lang="de-DE" sz="2800" dirty="0" smtClean="0">
                <a:latin typeface="Calibri" panose="020F0502020204030204" pitchFamily="34" charset="0"/>
              </a:rPr>
              <a:t>In </a:t>
            </a:r>
            <a:r>
              <a:rPr lang="de-DE" sz="2800" dirty="0" err="1" smtClean="0">
                <a:latin typeface="Calibri" panose="020F0502020204030204" pitchFamily="34" charset="0"/>
              </a:rPr>
              <a:t>the</a:t>
            </a:r>
            <a:r>
              <a:rPr lang="de-DE" sz="2800" dirty="0" smtClean="0">
                <a:latin typeface="Calibri" panose="020F0502020204030204" pitchFamily="34" charset="0"/>
              </a:rPr>
              <a:t> DGKH (Deutsche Gesellschaft für Krankenhaushygiene) </a:t>
            </a:r>
            <a:r>
              <a:rPr lang="de-DE" sz="2800" dirty="0" err="1" smtClean="0">
                <a:latin typeface="Calibri" panose="020F0502020204030204" pitchFamily="34" charset="0"/>
              </a:rPr>
              <a:t>scientists</a:t>
            </a:r>
            <a:r>
              <a:rPr lang="de-DE" sz="2800" dirty="0" smtClean="0">
                <a:latin typeface="Calibri" panose="020F0502020204030204" pitchFamily="34" charset="0"/>
              </a:rPr>
              <a:t> </a:t>
            </a:r>
            <a:r>
              <a:rPr lang="de-DE" sz="2800" dirty="0" err="1" smtClean="0">
                <a:latin typeface="Calibri" panose="020F0502020204030204" pitchFamily="34" charset="0"/>
              </a:rPr>
              <a:t>work</a:t>
            </a:r>
            <a:r>
              <a:rPr lang="de-DE" sz="2800" dirty="0" smtClean="0">
                <a:latin typeface="Calibri" panose="020F0502020204030204" pitchFamily="34" charset="0"/>
              </a:rPr>
              <a:t> on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problems</a:t>
            </a:r>
            <a:r>
              <a:rPr lang="de-DE" sz="2800" dirty="0" smtClean="0">
                <a:latin typeface="Calibri" panose="020F0502020204030204" pitchFamily="34" charset="0"/>
              </a:rPr>
              <a:t> in </a:t>
            </a:r>
            <a:r>
              <a:rPr lang="de-DE" sz="2800" dirty="0" err="1" smtClean="0">
                <a:latin typeface="Calibri" panose="020F0502020204030204" pitchFamily="34" charset="0"/>
              </a:rPr>
              <a:t>Germany´s</a:t>
            </a:r>
            <a:r>
              <a:rPr lang="de-DE" sz="2800" dirty="0" smtClean="0">
                <a:latin typeface="Calibri" panose="020F0502020204030204" pitchFamily="34" charset="0"/>
              </a:rPr>
              <a:t> </a:t>
            </a:r>
            <a:r>
              <a:rPr lang="de-DE" sz="2800" dirty="0" err="1" smtClean="0">
                <a:latin typeface="Calibri" panose="020F0502020204030204" pitchFamily="34" charset="0"/>
              </a:rPr>
              <a:t>hospitals</a:t>
            </a:r>
            <a:r>
              <a:rPr lang="de-DE" sz="2800" dirty="0" smtClean="0">
                <a:latin typeface="Calibri" panose="020F0502020204030204" pitchFamily="34" charset="0"/>
              </a:rPr>
              <a:t> </a:t>
            </a:r>
            <a:r>
              <a:rPr lang="de-DE" sz="2800" dirty="0" err="1" smtClean="0">
                <a:latin typeface="Calibri" panose="020F0502020204030204" pitchFamily="34" charset="0"/>
              </a:rPr>
              <a:t>to</a:t>
            </a:r>
            <a:r>
              <a:rPr lang="de-DE" sz="2800" dirty="0" smtClean="0">
                <a:latin typeface="Calibri" panose="020F0502020204030204" pitchFamily="34" charset="0"/>
              </a:rPr>
              <a:t> </a:t>
            </a:r>
            <a:r>
              <a:rPr lang="de-DE" sz="2800" dirty="0" err="1" smtClean="0">
                <a:latin typeface="Calibri" panose="020F0502020204030204" pitchFamily="34" charset="0"/>
              </a:rPr>
              <a:t>solve</a:t>
            </a:r>
            <a:r>
              <a:rPr lang="de-DE" sz="2800" dirty="0" smtClean="0">
                <a:latin typeface="Calibri" panose="020F0502020204030204" pitchFamily="34" charset="0"/>
              </a:rPr>
              <a:t> </a:t>
            </a:r>
            <a:r>
              <a:rPr lang="de-DE" sz="2800" dirty="0" err="1" smtClean="0">
                <a:latin typeface="Calibri" panose="020F0502020204030204" pitchFamily="34" charset="0"/>
              </a:rPr>
              <a:t>them</a:t>
            </a:r>
            <a:endParaRPr lang="de-DE" sz="2800" dirty="0" smtClean="0">
              <a:latin typeface="Calibri" panose="020F0502020204030204" pitchFamily="34" charset="0"/>
            </a:endParaRPr>
          </a:p>
          <a:p>
            <a:r>
              <a:rPr lang="de-DE" sz="2800" dirty="0" err="1" smtClean="0">
                <a:latin typeface="Calibri" panose="020F0502020204030204" pitchFamily="34" charset="0"/>
              </a:rPr>
              <a:t>there</a:t>
            </a:r>
            <a:r>
              <a:rPr lang="de-DE" sz="2800" dirty="0" smtClean="0">
                <a:latin typeface="Calibri" panose="020F0502020204030204" pitchFamily="34" charset="0"/>
              </a:rPr>
              <a:t> </a:t>
            </a:r>
            <a:r>
              <a:rPr lang="de-DE" sz="2800" dirty="0" err="1" smtClean="0">
                <a:latin typeface="Calibri" panose="020F0502020204030204" pitchFamily="34" charset="0"/>
              </a:rPr>
              <a:t>is</a:t>
            </a:r>
            <a:r>
              <a:rPr lang="de-DE" sz="2800" dirty="0" smtClean="0">
                <a:latin typeface="Calibri" panose="020F0502020204030204" pitchFamily="34" charset="0"/>
              </a:rPr>
              <a:t> </a:t>
            </a:r>
            <a:r>
              <a:rPr lang="de-DE" sz="2800" dirty="0" err="1" smtClean="0">
                <a:latin typeface="Calibri" panose="020F0502020204030204" pitchFamily="34" charset="0"/>
              </a:rPr>
              <a:t>no</a:t>
            </a:r>
            <a:r>
              <a:rPr lang="de-DE" sz="2800" dirty="0" smtClean="0">
                <a:latin typeface="Calibri" panose="020F0502020204030204" pitchFamily="34" charset="0"/>
              </a:rPr>
              <a:t> </a:t>
            </a:r>
            <a:r>
              <a:rPr lang="de-DE" sz="2800" dirty="0" err="1" smtClean="0">
                <a:latin typeface="Calibri" panose="020F0502020204030204" pitchFamily="34" charset="0"/>
              </a:rPr>
              <a:t>cooperation</a:t>
            </a:r>
            <a:r>
              <a:rPr lang="de-DE" sz="2800" dirty="0" smtClean="0">
                <a:latin typeface="Calibri" panose="020F0502020204030204" pitchFamily="34" charset="0"/>
              </a:rPr>
              <a:t> </a:t>
            </a:r>
            <a:r>
              <a:rPr lang="de-DE" sz="2800" dirty="0" err="1" smtClean="0">
                <a:latin typeface="Calibri" panose="020F0502020204030204" pitchFamily="34" charset="0"/>
              </a:rPr>
              <a:t>with</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global </a:t>
            </a:r>
            <a:r>
              <a:rPr lang="de-DE" sz="2800" dirty="0" err="1" smtClean="0">
                <a:latin typeface="Calibri" panose="020F0502020204030204" pitchFamily="34" charset="0"/>
              </a:rPr>
              <a:t>south</a:t>
            </a:r>
            <a:endParaRPr lang="de-DE" sz="2800" dirty="0">
              <a:latin typeface="Calibri" panose="020F0502020204030204" pitchFamily="34" charset="0"/>
            </a:endParaRPr>
          </a:p>
          <a:p>
            <a:endParaRPr lang="de-DE" dirty="0"/>
          </a:p>
        </p:txBody>
      </p:sp>
      <p:pic>
        <p:nvPicPr>
          <p:cNvPr id="4" name="Grafik 3"/>
          <p:cNvPicPr>
            <a:picLocks noChangeAspect="1"/>
          </p:cNvPicPr>
          <p:nvPr/>
        </p:nvPicPr>
        <p:blipFill>
          <a:blip r:embed="rId2"/>
          <a:stretch>
            <a:fillRect/>
          </a:stretch>
        </p:blipFill>
        <p:spPr>
          <a:xfrm>
            <a:off x="8689724" y="4363338"/>
            <a:ext cx="2859272" cy="1908213"/>
          </a:xfrm>
          <a:prstGeom prst="rect">
            <a:avLst/>
          </a:prstGeom>
        </p:spPr>
      </p:pic>
    </p:spTree>
    <p:extLst>
      <p:ext uri="{BB962C8B-B14F-4D97-AF65-F5344CB8AC3E}">
        <p14:creationId xmlns:p14="http://schemas.microsoft.com/office/powerpoint/2010/main" val="284134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5400" b="1" dirty="0" err="1" smtClean="0">
                <a:solidFill>
                  <a:schemeClr val="accent2"/>
                </a:solidFill>
              </a:rPr>
              <a:t>Conclusion</a:t>
            </a:r>
            <a:endParaRPr lang="de-DE" sz="5400" b="1" dirty="0">
              <a:solidFill>
                <a:schemeClr val="accent2"/>
              </a:solidFill>
            </a:endParaRPr>
          </a:p>
        </p:txBody>
      </p:sp>
      <p:sp>
        <p:nvSpPr>
          <p:cNvPr id="7" name="Inhaltsplatzhalter 6"/>
          <p:cNvSpPr>
            <a:spLocks noGrp="1"/>
          </p:cNvSpPr>
          <p:nvPr>
            <p:ph idx="1"/>
          </p:nvPr>
        </p:nvSpPr>
        <p:spPr/>
        <p:txBody>
          <a:bodyPr>
            <a:normAutofit/>
          </a:bodyPr>
          <a:lstStyle/>
          <a:p>
            <a:r>
              <a:rPr lang="de-DE" sz="2800" dirty="0" err="1"/>
              <a:t>Conclusion</a:t>
            </a:r>
            <a:r>
              <a:rPr lang="de-DE" sz="2800" dirty="0"/>
              <a:t>: </a:t>
            </a:r>
            <a:r>
              <a:rPr lang="de-DE" sz="2800" dirty="0" err="1"/>
              <a:t>Without</a:t>
            </a:r>
            <a:r>
              <a:rPr lang="de-DE" sz="2800" dirty="0"/>
              <a:t> </a:t>
            </a:r>
            <a:r>
              <a:rPr lang="de-DE" sz="2800" dirty="0" err="1"/>
              <a:t>financial</a:t>
            </a:r>
            <a:r>
              <a:rPr lang="de-DE" sz="2800" dirty="0"/>
              <a:t>, material </a:t>
            </a:r>
            <a:r>
              <a:rPr lang="de-DE" sz="2800" dirty="0" err="1"/>
              <a:t>and</a:t>
            </a:r>
            <a:r>
              <a:rPr lang="de-DE" sz="2800" dirty="0"/>
              <a:t> </a:t>
            </a:r>
            <a:r>
              <a:rPr lang="de-DE" sz="2800" dirty="0" err="1"/>
              <a:t>logistical</a:t>
            </a:r>
            <a:r>
              <a:rPr lang="de-DE" sz="2800" dirty="0"/>
              <a:t> </a:t>
            </a:r>
            <a:r>
              <a:rPr lang="de-DE" sz="2800" dirty="0" err="1"/>
              <a:t>support</a:t>
            </a:r>
            <a:r>
              <a:rPr lang="de-DE" sz="2800" dirty="0"/>
              <a:t>, </a:t>
            </a:r>
            <a:r>
              <a:rPr lang="de-DE" sz="2800" dirty="0" err="1"/>
              <a:t>the</a:t>
            </a:r>
            <a:r>
              <a:rPr lang="de-DE" sz="2800" dirty="0"/>
              <a:t> </a:t>
            </a:r>
            <a:r>
              <a:rPr lang="de-DE" sz="2800" dirty="0" err="1"/>
              <a:t>hygienic</a:t>
            </a:r>
            <a:r>
              <a:rPr lang="de-DE" sz="2800" dirty="0"/>
              <a:t> </a:t>
            </a:r>
            <a:r>
              <a:rPr lang="de-DE" sz="2800" dirty="0" err="1"/>
              <a:t>conditions</a:t>
            </a:r>
            <a:r>
              <a:rPr lang="de-DE" sz="2800" dirty="0"/>
              <a:t> </a:t>
            </a:r>
            <a:r>
              <a:rPr lang="de-DE" sz="2800" dirty="0" err="1"/>
              <a:t>of</a:t>
            </a:r>
            <a:r>
              <a:rPr lang="de-DE" sz="2800" dirty="0"/>
              <a:t> </a:t>
            </a:r>
            <a:r>
              <a:rPr lang="de-DE" sz="2800" dirty="0" err="1"/>
              <a:t>the</a:t>
            </a:r>
            <a:r>
              <a:rPr lang="de-DE" sz="2800" dirty="0"/>
              <a:t> countries </a:t>
            </a:r>
            <a:r>
              <a:rPr lang="de-DE" sz="2800" dirty="0" err="1"/>
              <a:t>of</a:t>
            </a:r>
            <a:r>
              <a:rPr lang="de-DE" sz="2800" dirty="0"/>
              <a:t> </a:t>
            </a:r>
            <a:r>
              <a:rPr lang="de-DE" sz="2800" dirty="0" err="1"/>
              <a:t>the</a:t>
            </a:r>
            <a:r>
              <a:rPr lang="de-DE" sz="2800" dirty="0"/>
              <a:t> global South will </a:t>
            </a:r>
            <a:r>
              <a:rPr lang="de-DE" sz="2800" dirty="0" err="1"/>
              <a:t>scarcely</a:t>
            </a:r>
            <a:r>
              <a:rPr lang="de-DE" sz="2800" dirty="0"/>
              <a:t> </a:t>
            </a:r>
            <a:r>
              <a:rPr lang="de-DE" sz="2800" dirty="0" err="1"/>
              <a:t>improve</a:t>
            </a:r>
            <a:r>
              <a:rPr lang="de-DE" sz="2800" dirty="0"/>
              <a:t> </a:t>
            </a:r>
            <a:r>
              <a:rPr lang="de-DE" sz="2800" dirty="0" err="1"/>
              <a:t>and</a:t>
            </a:r>
            <a:r>
              <a:rPr lang="de-DE" sz="2800" dirty="0"/>
              <a:t> </a:t>
            </a:r>
            <a:r>
              <a:rPr lang="de-DE" sz="2800" dirty="0" err="1"/>
              <a:t>remain</a:t>
            </a:r>
            <a:r>
              <a:rPr lang="de-DE" sz="2800" dirty="0"/>
              <a:t> a </a:t>
            </a:r>
            <a:r>
              <a:rPr lang="de-DE" sz="2800" dirty="0" err="1"/>
              <a:t>breeding</a:t>
            </a:r>
            <a:r>
              <a:rPr lang="de-DE" sz="2800" dirty="0"/>
              <a:t> </a:t>
            </a:r>
            <a:r>
              <a:rPr lang="de-DE" sz="2800" dirty="0" err="1"/>
              <a:t>ground</a:t>
            </a:r>
            <a:r>
              <a:rPr lang="de-DE" sz="2800" dirty="0"/>
              <a:t> </a:t>
            </a:r>
            <a:r>
              <a:rPr lang="de-DE" sz="2800" dirty="0" err="1"/>
              <a:t>for</a:t>
            </a:r>
            <a:r>
              <a:rPr lang="de-DE" sz="2800" dirty="0"/>
              <a:t> </a:t>
            </a:r>
            <a:r>
              <a:rPr lang="de-DE" sz="2800" dirty="0" err="1"/>
              <a:t>infectious</a:t>
            </a:r>
            <a:r>
              <a:rPr lang="de-DE" sz="2800" dirty="0"/>
              <a:t> </a:t>
            </a:r>
            <a:r>
              <a:rPr lang="de-DE" sz="2800" dirty="0" err="1"/>
              <a:t>diseases</a:t>
            </a:r>
            <a:r>
              <a:rPr lang="de-DE" sz="2800" dirty="0"/>
              <a:t> </a:t>
            </a:r>
            <a:r>
              <a:rPr lang="de-DE" sz="2800" dirty="0" err="1"/>
              <a:t>and</a:t>
            </a:r>
            <a:r>
              <a:rPr lang="de-DE" sz="2800" dirty="0"/>
              <a:t> </a:t>
            </a:r>
            <a:r>
              <a:rPr lang="de-DE" sz="2800" dirty="0" err="1"/>
              <a:t>epidemics</a:t>
            </a:r>
            <a:endParaRPr lang="de-DE" sz="2800" dirty="0"/>
          </a:p>
        </p:txBody>
      </p:sp>
    </p:spTree>
    <p:extLst>
      <p:ext uri="{BB962C8B-B14F-4D97-AF65-F5344CB8AC3E}">
        <p14:creationId xmlns:p14="http://schemas.microsoft.com/office/powerpoint/2010/main" val="140779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smtClean="0">
                <a:solidFill>
                  <a:schemeClr val="accent2"/>
                </a:solidFill>
              </a:rPr>
              <a:t>Definition: Hygiene</a:t>
            </a:r>
            <a:endParaRPr lang="de-DE" b="1" u="sng" dirty="0">
              <a:solidFill>
                <a:schemeClr val="accent2"/>
              </a:solidFill>
            </a:endParaRPr>
          </a:p>
        </p:txBody>
      </p:sp>
      <p:sp>
        <p:nvSpPr>
          <p:cNvPr id="3" name="Inhaltsplatzhalter 2"/>
          <p:cNvSpPr>
            <a:spLocks noGrp="1"/>
          </p:cNvSpPr>
          <p:nvPr>
            <p:ph idx="1"/>
          </p:nvPr>
        </p:nvSpPr>
        <p:spPr>
          <a:xfrm>
            <a:off x="527705" y="1777361"/>
            <a:ext cx="7477451" cy="3880773"/>
          </a:xfrm>
        </p:spPr>
        <p:txBody>
          <a:bodyPr>
            <a:normAutofit/>
          </a:bodyPr>
          <a:lstStyle/>
          <a:p>
            <a:r>
              <a:rPr lang="de-DE" sz="2400" b="1" dirty="0">
                <a:solidFill>
                  <a:schemeClr val="tx1"/>
                </a:solidFill>
                <a:latin typeface="Calibri" panose="020F0502020204030204" pitchFamily="34" charset="0"/>
              </a:rPr>
              <a:t>Hygiene </a:t>
            </a:r>
            <a:r>
              <a:rPr lang="de-DE" sz="2400" b="1" dirty="0" err="1">
                <a:solidFill>
                  <a:schemeClr val="tx1"/>
                </a:solidFill>
                <a:latin typeface="Calibri" panose="020F0502020204030204" pitchFamily="34" charset="0"/>
              </a:rPr>
              <a:t>is</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the</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teaching</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of</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the</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health</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of</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the</a:t>
            </a:r>
            <a:r>
              <a:rPr lang="de-DE" sz="2400" b="1" dirty="0">
                <a:solidFill>
                  <a:schemeClr val="tx1"/>
                </a:solidFill>
                <a:latin typeface="Calibri" panose="020F0502020204030204" pitchFamily="34" charset="0"/>
              </a:rPr>
              <a:t> human </a:t>
            </a:r>
            <a:r>
              <a:rPr lang="de-DE" sz="2400" b="1" dirty="0" err="1">
                <a:solidFill>
                  <a:schemeClr val="tx1"/>
                </a:solidFill>
                <a:latin typeface="Calibri" panose="020F0502020204030204" pitchFamily="34" charset="0"/>
              </a:rPr>
              <a:t>being</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by</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keeping</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the</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body</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and</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clothing</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as</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well</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as</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the</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working</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environment</a:t>
            </a:r>
            <a:r>
              <a:rPr lang="de-DE" sz="2400" b="1" dirty="0">
                <a:solidFill>
                  <a:schemeClr val="tx1"/>
                </a:solidFill>
                <a:latin typeface="Calibri" panose="020F0502020204030204" pitchFamily="34" charset="0"/>
              </a:rPr>
              <a:t> </a:t>
            </a:r>
            <a:r>
              <a:rPr lang="de-DE" sz="2400" b="1" dirty="0" smtClean="0">
                <a:solidFill>
                  <a:schemeClr val="tx1"/>
                </a:solidFill>
                <a:latin typeface="Calibri" panose="020F0502020204030204" pitchFamily="34" charset="0"/>
              </a:rPr>
              <a:t>clean</a:t>
            </a:r>
          </a:p>
          <a:p>
            <a:r>
              <a:rPr lang="de-DE" sz="2400" b="1" dirty="0" smtClean="0">
                <a:solidFill>
                  <a:schemeClr val="tx1"/>
                </a:solidFill>
                <a:latin typeface="Calibri" panose="020F0502020204030204" pitchFamily="34" charset="0"/>
              </a:rPr>
              <a:t>The </a:t>
            </a:r>
            <a:r>
              <a:rPr lang="de-DE" sz="2400" b="1" dirty="0" err="1" smtClean="0">
                <a:solidFill>
                  <a:schemeClr val="tx1"/>
                </a:solidFill>
                <a:latin typeface="Calibri" panose="020F0502020204030204" pitchFamily="34" charset="0"/>
              </a:rPr>
              <a:t>derivation</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of</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the</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word</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hygiene</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comes</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from</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hygieia</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the</a:t>
            </a:r>
            <a:r>
              <a:rPr lang="de-DE" sz="2400" b="1" dirty="0" smtClean="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G</a:t>
            </a:r>
            <a:r>
              <a:rPr lang="de-DE" sz="2400" b="1" dirty="0" err="1" smtClean="0">
                <a:solidFill>
                  <a:schemeClr val="tx1"/>
                </a:solidFill>
                <a:latin typeface="Calibri" panose="020F0502020204030204" pitchFamily="34" charset="0"/>
              </a:rPr>
              <a:t>reek</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word</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for</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health</a:t>
            </a:r>
            <a:endParaRPr lang="de-DE" sz="2400" b="1" dirty="0" smtClean="0">
              <a:solidFill>
                <a:schemeClr val="tx1"/>
              </a:solidFill>
              <a:latin typeface="Calibri" panose="020F0502020204030204" pitchFamily="34" charset="0"/>
            </a:endParaRPr>
          </a:p>
          <a:p>
            <a:r>
              <a:rPr lang="de-DE" sz="2400" b="1" dirty="0" err="1" smtClean="0">
                <a:solidFill>
                  <a:schemeClr val="tx1"/>
                </a:solidFill>
                <a:latin typeface="Calibri" panose="020F0502020204030204" pitchFamily="34" charset="0"/>
              </a:rPr>
              <a:t>Already</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had</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great</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importance</a:t>
            </a:r>
            <a:r>
              <a:rPr lang="de-DE" sz="2400" b="1" dirty="0" smtClean="0">
                <a:solidFill>
                  <a:schemeClr val="tx1"/>
                </a:solidFill>
                <a:latin typeface="Calibri" panose="020F0502020204030204" pitchFamily="34" charset="0"/>
              </a:rPr>
              <a:t> in </a:t>
            </a:r>
            <a:r>
              <a:rPr lang="de-DE" sz="2400" b="1" dirty="0" err="1" smtClean="0">
                <a:solidFill>
                  <a:schemeClr val="tx1"/>
                </a:solidFill>
                <a:latin typeface="Calibri" panose="020F0502020204030204" pitchFamily="34" charset="0"/>
              </a:rPr>
              <a:t>antique</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society</a:t>
            </a:r>
            <a:endParaRPr lang="de-DE" sz="2400" b="1" dirty="0">
              <a:solidFill>
                <a:schemeClr val="tx1"/>
              </a:solidFill>
              <a:latin typeface="Calibri" panose="020F0502020204030204" pitchFamily="34" charset="0"/>
            </a:endParaRPr>
          </a:p>
        </p:txBody>
      </p:sp>
      <p:pic>
        <p:nvPicPr>
          <p:cNvPr id="4" name="Grafik 3">
            <a:extLst>
              <a:ext uri="{FF2B5EF4-FFF2-40B4-BE49-F238E27FC236}">
                <a16:creationId xmlns:a16="http://schemas.microsoft.com/office/drawing/2014/main" id="{00000000-0000-0000-0000-000000000000}"/>
              </a:ext>
            </a:extLst>
          </p:cNvPr>
          <p:cNvPicPr>
            <a:picLocks noChangeAspect="1"/>
          </p:cNvPicPr>
          <p:nvPr/>
        </p:nvPicPr>
        <p:blipFill>
          <a:blip r:embed="rId2"/>
          <a:srcRect l="35491" t="10010" r="42062" b="63296"/>
          <a:stretch>
            <a:fillRect/>
          </a:stretch>
        </p:blipFill>
        <p:spPr>
          <a:xfrm>
            <a:off x="6865457" y="4325763"/>
            <a:ext cx="2279398" cy="2032976"/>
          </a:xfrm>
          <a:prstGeom prst="rect">
            <a:avLst/>
          </a:prstGeom>
          <a:noFill/>
          <a:ln cap="flat">
            <a:noFill/>
          </a:ln>
        </p:spPr>
      </p:pic>
      <p:pic>
        <p:nvPicPr>
          <p:cNvPr id="5" name="Picture 6">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60286" y="5219434"/>
            <a:ext cx="1465536" cy="1139305"/>
          </a:xfrm>
          <a:prstGeom prst="rect">
            <a:avLst/>
          </a:prstGeom>
          <a:noFill/>
          <a:ln cap="flat">
            <a:noFill/>
          </a:ln>
        </p:spPr>
      </p:pic>
    </p:spTree>
    <p:extLst>
      <p:ext uri="{BB962C8B-B14F-4D97-AF65-F5344CB8AC3E}">
        <p14:creationId xmlns:p14="http://schemas.microsoft.com/office/powerpoint/2010/main" val="142478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2"/>
                </a:solidFill>
              </a:rPr>
              <a:t>Hygiene in Europe</a:t>
            </a:r>
            <a:endParaRPr lang="de-DE" b="1" dirty="0">
              <a:solidFill>
                <a:schemeClr val="accent2"/>
              </a:solidFill>
            </a:endParaRPr>
          </a:p>
        </p:txBody>
      </p:sp>
      <p:sp>
        <p:nvSpPr>
          <p:cNvPr id="3" name="Inhaltsplatzhalter 2"/>
          <p:cNvSpPr>
            <a:spLocks noGrp="1"/>
          </p:cNvSpPr>
          <p:nvPr>
            <p:ph idx="1"/>
          </p:nvPr>
        </p:nvSpPr>
        <p:spPr>
          <a:xfrm>
            <a:off x="677334" y="1862051"/>
            <a:ext cx="8596668" cy="4179311"/>
          </a:xfrm>
        </p:spPr>
        <p:txBody>
          <a:bodyPr>
            <a:normAutofit fontScale="92500" lnSpcReduction="20000"/>
          </a:bodyPr>
          <a:lstStyle/>
          <a:p>
            <a:r>
              <a:rPr lang="de-DE" dirty="0"/>
              <a:t>Knowledge </a:t>
            </a:r>
          </a:p>
          <a:p>
            <a:pPr lvl="1">
              <a:buFont typeface="Wingdings" panose="05000000000000000000" pitchFamily="2" charset="2"/>
              <a:buChar char="Ø"/>
            </a:pPr>
            <a:r>
              <a:rPr lang="de-DE" dirty="0" err="1"/>
              <a:t>s</a:t>
            </a:r>
            <a:r>
              <a:rPr lang="de-DE" dirty="0" err="1" smtClean="0"/>
              <a:t>tore</a:t>
            </a:r>
            <a:r>
              <a:rPr lang="de-DE" dirty="0" smtClean="0"/>
              <a:t> </a:t>
            </a:r>
            <a:r>
              <a:rPr lang="de-DE" dirty="0" err="1"/>
              <a:t>food</a:t>
            </a:r>
            <a:r>
              <a:rPr lang="de-DE" dirty="0"/>
              <a:t> </a:t>
            </a:r>
            <a:r>
              <a:rPr lang="de-DE" dirty="0" err="1"/>
              <a:t>properly</a:t>
            </a:r>
            <a:endParaRPr lang="de-DE" dirty="0"/>
          </a:p>
          <a:p>
            <a:pPr lvl="1">
              <a:buFont typeface="Wingdings" panose="05000000000000000000" pitchFamily="2" charset="2"/>
              <a:buChar char="Ø"/>
            </a:pPr>
            <a:r>
              <a:rPr lang="de-DE" dirty="0" err="1"/>
              <a:t>e</a:t>
            </a:r>
            <a:r>
              <a:rPr lang="de-DE" dirty="0" err="1" smtClean="0"/>
              <a:t>at</a:t>
            </a:r>
            <a:r>
              <a:rPr lang="de-DE" dirty="0" smtClean="0"/>
              <a:t> </a:t>
            </a:r>
            <a:r>
              <a:rPr lang="de-DE" dirty="0" err="1"/>
              <a:t>with</a:t>
            </a:r>
            <a:r>
              <a:rPr lang="de-DE" dirty="0"/>
              <a:t> </a:t>
            </a:r>
            <a:r>
              <a:rPr lang="de-DE" dirty="0" err="1"/>
              <a:t>cutlery</a:t>
            </a:r>
            <a:endParaRPr lang="de-DE" dirty="0"/>
          </a:p>
          <a:p>
            <a:r>
              <a:rPr lang="de-DE" dirty="0" smtClean="0"/>
              <a:t>Connection </a:t>
            </a:r>
            <a:r>
              <a:rPr lang="de-DE" dirty="0" err="1" smtClean="0"/>
              <a:t>to</a:t>
            </a:r>
            <a:r>
              <a:rPr lang="de-DE" dirty="0" smtClean="0"/>
              <a:t> clean </a:t>
            </a:r>
            <a:r>
              <a:rPr lang="de-DE" dirty="0" err="1" smtClean="0"/>
              <a:t>drinking</a:t>
            </a:r>
            <a:r>
              <a:rPr lang="de-DE" dirty="0" smtClean="0"/>
              <a:t> </a:t>
            </a:r>
            <a:r>
              <a:rPr lang="de-DE" dirty="0" err="1" smtClean="0"/>
              <a:t>water</a:t>
            </a:r>
            <a:endParaRPr lang="de-DE" dirty="0" smtClean="0"/>
          </a:p>
          <a:p>
            <a:pPr lvl="1">
              <a:buFont typeface="Wingdings" panose="05000000000000000000" pitchFamily="2" charset="2"/>
              <a:buChar char="Ø"/>
            </a:pPr>
            <a:r>
              <a:rPr lang="de-DE" dirty="0" err="1"/>
              <a:t>w</a:t>
            </a:r>
            <a:r>
              <a:rPr lang="de-DE" dirty="0" err="1" smtClean="0"/>
              <a:t>ash</a:t>
            </a:r>
            <a:r>
              <a:rPr lang="de-DE" dirty="0" smtClean="0"/>
              <a:t> </a:t>
            </a:r>
            <a:r>
              <a:rPr lang="de-DE" dirty="0" err="1"/>
              <a:t>hands</a:t>
            </a:r>
            <a:r>
              <a:rPr lang="de-DE" dirty="0"/>
              <a:t> </a:t>
            </a:r>
            <a:r>
              <a:rPr lang="de-DE" dirty="0" err="1"/>
              <a:t>before</a:t>
            </a:r>
            <a:r>
              <a:rPr lang="de-DE" dirty="0"/>
              <a:t> </a:t>
            </a:r>
            <a:r>
              <a:rPr lang="de-DE" dirty="0" err="1"/>
              <a:t>eating</a:t>
            </a:r>
            <a:r>
              <a:rPr lang="de-DE" dirty="0"/>
              <a:t> </a:t>
            </a:r>
          </a:p>
          <a:p>
            <a:pPr lvl="1">
              <a:buFont typeface="Wingdings" panose="05000000000000000000" pitchFamily="2" charset="2"/>
              <a:buChar char="Ø"/>
            </a:pPr>
            <a:r>
              <a:rPr lang="de-DE" dirty="0" err="1" smtClean="0"/>
              <a:t>take</a:t>
            </a:r>
            <a:r>
              <a:rPr lang="de-DE" dirty="0" smtClean="0"/>
              <a:t> a </a:t>
            </a:r>
            <a:r>
              <a:rPr lang="de-DE" dirty="0" err="1" smtClean="0"/>
              <a:t>shower</a:t>
            </a:r>
            <a:r>
              <a:rPr lang="de-DE" dirty="0" smtClean="0"/>
              <a:t> </a:t>
            </a:r>
            <a:r>
              <a:rPr lang="de-DE" dirty="0" err="1" smtClean="0"/>
              <a:t>regulary</a:t>
            </a:r>
            <a:endParaRPr lang="de-DE" dirty="0" smtClean="0"/>
          </a:p>
          <a:p>
            <a:pPr lvl="1">
              <a:buFont typeface="Wingdings" panose="05000000000000000000" pitchFamily="2" charset="2"/>
              <a:buChar char="Ø"/>
            </a:pPr>
            <a:r>
              <a:rPr lang="de-DE" dirty="0" err="1"/>
              <a:t>w</a:t>
            </a:r>
            <a:r>
              <a:rPr lang="de-DE" dirty="0" err="1" smtClean="0"/>
              <a:t>ash</a:t>
            </a:r>
            <a:r>
              <a:rPr lang="de-DE" dirty="0" smtClean="0"/>
              <a:t> </a:t>
            </a:r>
            <a:r>
              <a:rPr lang="de-DE" dirty="0" err="1"/>
              <a:t>dishes</a:t>
            </a:r>
            <a:r>
              <a:rPr lang="de-DE" dirty="0"/>
              <a:t> after </a:t>
            </a:r>
            <a:r>
              <a:rPr lang="de-DE" dirty="0" err="1" smtClean="0"/>
              <a:t>eating</a:t>
            </a:r>
            <a:endParaRPr lang="de-DE" dirty="0"/>
          </a:p>
          <a:p>
            <a:r>
              <a:rPr lang="de-DE" dirty="0" smtClean="0"/>
              <a:t>Access </a:t>
            </a:r>
            <a:r>
              <a:rPr lang="de-DE" dirty="0" err="1" smtClean="0"/>
              <a:t>to</a:t>
            </a:r>
            <a:r>
              <a:rPr lang="de-DE" dirty="0" smtClean="0"/>
              <a:t> a </a:t>
            </a:r>
            <a:r>
              <a:rPr lang="de-DE" dirty="0" err="1" smtClean="0"/>
              <a:t>toilet</a:t>
            </a:r>
            <a:r>
              <a:rPr lang="de-DE" dirty="0" smtClean="0"/>
              <a:t>/ </a:t>
            </a:r>
            <a:r>
              <a:rPr lang="de-DE" dirty="0" err="1" smtClean="0"/>
              <a:t>shower</a:t>
            </a:r>
            <a:endParaRPr lang="de-DE" dirty="0" smtClean="0"/>
          </a:p>
          <a:p>
            <a:pPr lvl="1">
              <a:buFont typeface="Wingdings" panose="05000000000000000000" pitchFamily="2" charset="2"/>
              <a:buChar char="Ø"/>
            </a:pPr>
            <a:r>
              <a:rPr lang="de-DE" dirty="0" err="1"/>
              <a:t>k</a:t>
            </a:r>
            <a:r>
              <a:rPr lang="de-DE" dirty="0" err="1" smtClean="0"/>
              <a:t>eep</a:t>
            </a:r>
            <a:r>
              <a:rPr lang="de-DE" dirty="0" smtClean="0"/>
              <a:t> </a:t>
            </a:r>
            <a:r>
              <a:rPr lang="de-DE" dirty="0" err="1"/>
              <a:t>the</a:t>
            </a:r>
            <a:r>
              <a:rPr lang="de-DE" dirty="0"/>
              <a:t> </a:t>
            </a:r>
            <a:r>
              <a:rPr lang="de-DE" dirty="0" err="1"/>
              <a:t>toilet</a:t>
            </a:r>
            <a:r>
              <a:rPr lang="de-DE" dirty="0"/>
              <a:t> </a:t>
            </a:r>
            <a:r>
              <a:rPr lang="de-DE" dirty="0" err="1"/>
              <a:t>and</a:t>
            </a:r>
            <a:r>
              <a:rPr lang="de-DE" dirty="0"/>
              <a:t> </a:t>
            </a:r>
            <a:r>
              <a:rPr lang="de-DE" dirty="0" err="1"/>
              <a:t>shower</a:t>
            </a:r>
            <a:r>
              <a:rPr lang="de-DE" dirty="0"/>
              <a:t> clean</a:t>
            </a:r>
          </a:p>
          <a:p>
            <a:pPr lvl="1">
              <a:buFont typeface="Wingdings" panose="05000000000000000000" pitchFamily="2" charset="2"/>
              <a:buChar char="Ø"/>
            </a:pPr>
            <a:r>
              <a:rPr lang="de-DE" dirty="0" err="1"/>
              <a:t>u</a:t>
            </a:r>
            <a:r>
              <a:rPr lang="de-DE" dirty="0" err="1" smtClean="0"/>
              <a:t>se</a:t>
            </a:r>
            <a:r>
              <a:rPr lang="de-DE" dirty="0" smtClean="0"/>
              <a:t> </a:t>
            </a:r>
            <a:r>
              <a:rPr lang="de-DE" dirty="0" err="1" smtClean="0"/>
              <a:t>it</a:t>
            </a:r>
            <a:r>
              <a:rPr lang="de-DE" dirty="0" smtClean="0"/>
              <a:t> </a:t>
            </a:r>
            <a:r>
              <a:rPr lang="de-DE" dirty="0" err="1" smtClean="0"/>
              <a:t>properly</a:t>
            </a:r>
            <a:endParaRPr lang="de-DE" dirty="0" smtClean="0"/>
          </a:p>
          <a:p>
            <a:r>
              <a:rPr lang="de-DE" dirty="0" err="1" smtClean="0"/>
              <a:t>Cleaning</a:t>
            </a:r>
            <a:r>
              <a:rPr lang="de-DE" dirty="0" smtClean="0"/>
              <a:t> </a:t>
            </a:r>
            <a:r>
              <a:rPr lang="de-DE" dirty="0" err="1" smtClean="0"/>
              <a:t>products</a:t>
            </a:r>
            <a:endParaRPr lang="de-DE" dirty="0" smtClean="0"/>
          </a:p>
          <a:p>
            <a:pPr lvl="1">
              <a:buFont typeface="Wingdings" panose="05000000000000000000" pitchFamily="2" charset="2"/>
              <a:buChar char="Ø"/>
            </a:pPr>
            <a:r>
              <a:rPr lang="de-DE" dirty="0" err="1"/>
              <a:t>w</a:t>
            </a:r>
            <a:r>
              <a:rPr lang="de-DE" dirty="0" err="1" smtClean="0"/>
              <a:t>ash</a:t>
            </a:r>
            <a:r>
              <a:rPr lang="de-DE" dirty="0" smtClean="0"/>
              <a:t> </a:t>
            </a:r>
            <a:r>
              <a:rPr lang="de-DE" dirty="0" err="1" smtClean="0"/>
              <a:t>clothes</a:t>
            </a:r>
            <a:r>
              <a:rPr lang="de-DE" dirty="0" smtClean="0"/>
              <a:t> after </a:t>
            </a:r>
            <a:r>
              <a:rPr lang="de-DE" dirty="0" err="1" smtClean="0"/>
              <a:t>using</a:t>
            </a:r>
            <a:endParaRPr lang="de-DE" dirty="0" smtClean="0"/>
          </a:p>
          <a:p>
            <a:pPr lvl="1">
              <a:buFont typeface="Wingdings" panose="05000000000000000000" pitchFamily="2" charset="2"/>
              <a:buChar char="Ø"/>
            </a:pPr>
            <a:r>
              <a:rPr lang="de-DE" dirty="0" err="1"/>
              <a:t>k</a:t>
            </a:r>
            <a:r>
              <a:rPr lang="de-DE" dirty="0" err="1" smtClean="0"/>
              <a:t>eep</a:t>
            </a:r>
            <a:r>
              <a:rPr lang="de-DE" dirty="0" smtClean="0"/>
              <a:t> </a:t>
            </a:r>
            <a:r>
              <a:rPr lang="de-DE" dirty="0" err="1" smtClean="0"/>
              <a:t>the</a:t>
            </a:r>
            <a:r>
              <a:rPr lang="de-DE" dirty="0" smtClean="0"/>
              <a:t> </a:t>
            </a:r>
            <a:r>
              <a:rPr lang="de-DE" dirty="0" err="1" smtClean="0"/>
              <a:t>house</a:t>
            </a:r>
            <a:r>
              <a:rPr lang="de-DE" dirty="0" smtClean="0"/>
              <a:t> clean</a:t>
            </a:r>
          </a:p>
          <a:p>
            <a:pPr lvl="1">
              <a:buFont typeface="Wingdings" panose="05000000000000000000" pitchFamily="2" charset="2"/>
              <a:buChar char="Ø"/>
            </a:pPr>
            <a:endParaRPr lang="de-DE" dirty="0" smtClean="0"/>
          </a:p>
          <a:p>
            <a:endParaRPr lang="de-DE" dirty="0" smtClean="0"/>
          </a:p>
        </p:txBody>
      </p:sp>
      <p:pic>
        <p:nvPicPr>
          <p:cNvPr id="1026" name="Picture 2" descr="https://www.era-soap.com/media/2015/05/woman-washing-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7561" y="1862051"/>
            <a:ext cx="3634649" cy="1817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amsung.com/ca/digitalshowroom/assets/img/products/dishwasher3/block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560" y="3838124"/>
            <a:ext cx="3634649" cy="204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3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2"/>
                </a:solidFill>
              </a:rPr>
              <a:t>Hygiene in </a:t>
            </a:r>
            <a:r>
              <a:rPr lang="de-DE" b="1" dirty="0" err="1" smtClean="0">
                <a:solidFill>
                  <a:schemeClr val="accent2"/>
                </a:solidFill>
              </a:rPr>
              <a:t>slums</a:t>
            </a:r>
            <a:r>
              <a:rPr lang="de-DE" b="1" dirty="0" smtClean="0">
                <a:solidFill>
                  <a:schemeClr val="accent2"/>
                </a:solidFill>
              </a:rPr>
              <a:t> </a:t>
            </a:r>
            <a:r>
              <a:rPr lang="de-DE" b="1" dirty="0" err="1" smtClean="0">
                <a:solidFill>
                  <a:schemeClr val="accent2"/>
                </a:solidFill>
              </a:rPr>
              <a:t>of</a:t>
            </a:r>
            <a:r>
              <a:rPr lang="de-DE" b="1" dirty="0" smtClean="0">
                <a:solidFill>
                  <a:schemeClr val="accent2"/>
                </a:solidFill>
              </a:rPr>
              <a:t> </a:t>
            </a:r>
            <a:r>
              <a:rPr lang="de-DE" b="1" dirty="0" err="1" smtClean="0">
                <a:solidFill>
                  <a:schemeClr val="accent2"/>
                </a:solidFill>
              </a:rPr>
              <a:t>India</a:t>
            </a:r>
            <a:endParaRPr lang="de-DE" b="1" dirty="0">
              <a:solidFill>
                <a:schemeClr val="accent2"/>
              </a:solidFill>
            </a:endParaRPr>
          </a:p>
        </p:txBody>
      </p:sp>
      <p:sp>
        <p:nvSpPr>
          <p:cNvPr id="3" name="Inhaltsplatzhalter 2"/>
          <p:cNvSpPr>
            <a:spLocks noGrp="1"/>
          </p:cNvSpPr>
          <p:nvPr>
            <p:ph idx="1"/>
          </p:nvPr>
        </p:nvSpPr>
        <p:spPr>
          <a:xfrm>
            <a:off x="677334" y="1782501"/>
            <a:ext cx="8596668" cy="4258861"/>
          </a:xfrm>
        </p:spPr>
        <p:txBody>
          <a:bodyPr>
            <a:normAutofit/>
          </a:bodyPr>
          <a:lstStyle/>
          <a:p>
            <a:r>
              <a:rPr lang="de-DE" dirty="0" smtClean="0"/>
              <a:t>Knowledge </a:t>
            </a:r>
            <a:r>
              <a:rPr lang="de-DE" dirty="0" err="1" smtClean="0"/>
              <a:t>exists</a:t>
            </a:r>
            <a:r>
              <a:rPr lang="de-DE" dirty="0" smtClean="0"/>
              <a:t>, but just a </a:t>
            </a:r>
            <a:r>
              <a:rPr lang="de-DE" dirty="0" err="1" smtClean="0"/>
              <a:t>few</a:t>
            </a:r>
            <a:r>
              <a:rPr lang="de-DE" dirty="0" smtClean="0"/>
              <a:t> </a:t>
            </a:r>
            <a:r>
              <a:rPr lang="de-DE" dirty="0" err="1" smtClean="0"/>
              <a:t>opportunities</a:t>
            </a:r>
            <a:r>
              <a:rPr lang="de-DE" dirty="0" smtClean="0"/>
              <a:t> </a:t>
            </a:r>
            <a:br>
              <a:rPr lang="de-DE" dirty="0" smtClean="0"/>
            </a:br>
            <a:r>
              <a:rPr lang="de-DE" dirty="0" smtClean="0"/>
              <a:t>on </a:t>
            </a:r>
            <a:r>
              <a:rPr lang="de-DE" dirty="0" err="1" smtClean="0"/>
              <a:t>implementation</a:t>
            </a:r>
            <a:endParaRPr lang="de-DE" dirty="0" smtClean="0"/>
          </a:p>
          <a:p>
            <a:pPr lvl="1">
              <a:buFont typeface="Wingdings" panose="05000000000000000000" pitchFamily="2" charset="2"/>
              <a:buChar char="Ø"/>
            </a:pPr>
            <a:r>
              <a:rPr lang="de-DE" dirty="0" err="1" smtClean="0"/>
              <a:t>no</a:t>
            </a:r>
            <a:r>
              <a:rPr lang="de-DE" dirty="0" smtClean="0"/>
              <a:t> </a:t>
            </a:r>
            <a:r>
              <a:rPr lang="de-DE" dirty="0" err="1" smtClean="0"/>
              <a:t>money</a:t>
            </a:r>
            <a:r>
              <a:rPr lang="de-DE" dirty="0" smtClean="0"/>
              <a:t> </a:t>
            </a:r>
            <a:r>
              <a:rPr lang="de-DE" dirty="0" err="1" smtClean="0"/>
              <a:t>for</a:t>
            </a:r>
            <a:r>
              <a:rPr lang="de-DE" dirty="0" smtClean="0"/>
              <a:t> </a:t>
            </a:r>
            <a:r>
              <a:rPr lang="de-DE" dirty="0" err="1" smtClean="0"/>
              <a:t>cleaning</a:t>
            </a:r>
            <a:r>
              <a:rPr lang="de-DE" dirty="0"/>
              <a:t> </a:t>
            </a:r>
            <a:r>
              <a:rPr lang="de-DE" dirty="0" err="1" smtClean="0"/>
              <a:t>products</a:t>
            </a:r>
            <a:endParaRPr lang="de-DE" dirty="0" smtClean="0"/>
          </a:p>
          <a:p>
            <a:pPr lvl="1">
              <a:buFont typeface="Wingdings" panose="05000000000000000000" pitchFamily="2" charset="2"/>
              <a:buChar char="Ø"/>
            </a:pPr>
            <a:r>
              <a:rPr lang="de-DE" dirty="0" err="1"/>
              <a:t>p</a:t>
            </a:r>
            <a:r>
              <a:rPr lang="de-DE" dirty="0" err="1" smtClean="0"/>
              <a:t>ollution</a:t>
            </a:r>
            <a:r>
              <a:rPr lang="de-DE" dirty="0" smtClean="0"/>
              <a:t> </a:t>
            </a:r>
            <a:r>
              <a:rPr lang="de-DE" dirty="0" err="1" smtClean="0"/>
              <a:t>of</a:t>
            </a:r>
            <a:r>
              <a:rPr lang="de-DE" dirty="0" smtClean="0"/>
              <a:t> </a:t>
            </a:r>
            <a:r>
              <a:rPr lang="de-DE" dirty="0" err="1" smtClean="0"/>
              <a:t>the</a:t>
            </a:r>
            <a:r>
              <a:rPr lang="de-DE" dirty="0" smtClean="0"/>
              <a:t> </a:t>
            </a:r>
            <a:r>
              <a:rPr lang="de-DE" dirty="0" err="1" smtClean="0"/>
              <a:t>enviroment</a:t>
            </a:r>
            <a:endParaRPr lang="de-DE" dirty="0" smtClean="0"/>
          </a:p>
          <a:p>
            <a:pPr lvl="1">
              <a:buFont typeface="Wingdings" panose="05000000000000000000" pitchFamily="2" charset="2"/>
              <a:buChar char="Ø"/>
            </a:pPr>
            <a:r>
              <a:rPr lang="de-DE" dirty="0" err="1"/>
              <a:t>m</a:t>
            </a:r>
            <a:r>
              <a:rPr lang="de-DE" dirty="0" err="1" smtClean="0"/>
              <a:t>issing</a:t>
            </a:r>
            <a:r>
              <a:rPr lang="de-DE" dirty="0" smtClean="0"/>
              <a:t> </a:t>
            </a:r>
            <a:r>
              <a:rPr lang="de-DE" dirty="0" err="1" smtClean="0"/>
              <a:t>waste</a:t>
            </a:r>
            <a:r>
              <a:rPr lang="de-DE" dirty="0" smtClean="0"/>
              <a:t> </a:t>
            </a:r>
            <a:r>
              <a:rPr lang="de-DE" dirty="0" err="1" smtClean="0"/>
              <a:t>disposal</a:t>
            </a:r>
            <a:endParaRPr lang="de-DE" dirty="0" smtClean="0"/>
          </a:p>
          <a:p>
            <a:r>
              <a:rPr lang="de-DE" dirty="0" smtClean="0"/>
              <a:t>Poor </a:t>
            </a:r>
            <a:r>
              <a:rPr lang="de-DE" dirty="0" err="1" smtClean="0"/>
              <a:t>supply</a:t>
            </a:r>
            <a:r>
              <a:rPr lang="de-DE" dirty="0" smtClean="0"/>
              <a:t> </a:t>
            </a:r>
            <a:r>
              <a:rPr lang="de-DE" dirty="0" err="1" smtClean="0"/>
              <a:t>of</a:t>
            </a:r>
            <a:r>
              <a:rPr lang="de-DE" dirty="0" smtClean="0"/>
              <a:t> </a:t>
            </a:r>
            <a:r>
              <a:rPr lang="de-DE" dirty="0" err="1" smtClean="0"/>
              <a:t>sanitary</a:t>
            </a:r>
            <a:r>
              <a:rPr lang="de-DE" dirty="0" smtClean="0"/>
              <a:t> </a:t>
            </a:r>
            <a:r>
              <a:rPr lang="de-DE" dirty="0" err="1" smtClean="0"/>
              <a:t>facilities</a:t>
            </a:r>
            <a:endParaRPr lang="de-DE" dirty="0" smtClean="0"/>
          </a:p>
          <a:p>
            <a:pPr lvl="1">
              <a:buFont typeface="Wingdings" panose="05000000000000000000" pitchFamily="2" charset="2"/>
              <a:buChar char="Ø"/>
            </a:pPr>
            <a:r>
              <a:rPr lang="de-DE" dirty="0"/>
              <a:t>n</a:t>
            </a:r>
            <a:r>
              <a:rPr lang="de-DE" dirty="0" smtClean="0"/>
              <a:t>ot </a:t>
            </a:r>
            <a:r>
              <a:rPr lang="de-DE" dirty="0" err="1" smtClean="0"/>
              <a:t>enough</a:t>
            </a:r>
            <a:r>
              <a:rPr lang="de-DE" dirty="0" smtClean="0"/>
              <a:t> </a:t>
            </a:r>
            <a:r>
              <a:rPr lang="de-DE" dirty="0" err="1" smtClean="0"/>
              <a:t>toilets</a:t>
            </a:r>
            <a:endParaRPr lang="de-DE" dirty="0" smtClean="0"/>
          </a:p>
          <a:p>
            <a:pPr lvl="1">
              <a:buFont typeface="Wingdings" panose="05000000000000000000" pitchFamily="2" charset="2"/>
              <a:buChar char="Ø"/>
            </a:pPr>
            <a:r>
              <a:rPr lang="de-DE" dirty="0" err="1"/>
              <a:t>b</a:t>
            </a:r>
            <a:r>
              <a:rPr lang="de-DE" dirty="0" err="1" smtClean="0"/>
              <a:t>ad</a:t>
            </a:r>
            <a:r>
              <a:rPr lang="de-DE" dirty="0" smtClean="0"/>
              <a:t> </a:t>
            </a:r>
            <a:r>
              <a:rPr lang="de-DE" dirty="0" err="1" smtClean="0"/>
              <a:t>conditions</a:t>
            </a:r>
            <a:endParaRPr lang="de-DE" dirty="0" smtClean="0"/>
          </a:p>
          <a:p>
            <a:r>
              <a:rPr lang="de-DE" dirty="0" smtClean="0"/>
              <a:t>Access </a:t>
            </a:r>
            <a:r>
              <a:rPr lang="de-DE" dirty="0" err="1" smtClean="0"/>
              <a:t>to</a:t>
            </a:r>
            <a:r>
              <a:rPr lang="de-DE" dirty="0" smtClean="0"/>
              <a:t> </a:t>
            </a:r>
            <a:r>
              <a:rPr lang="de-DE" dirty="0" err="1" smtClean="0"/>
              <a:t>dirty</a:t>
            </a:r>
            <a:r>
              <a:rPr lang="de-DE" dirty="0" smtClean="0"/>
              <a:t> </a:t>
            </a:r>
            <a:r>
              <a:rPr lang="de-DE" dirty="0" err="1" smtClean="0"/>
              <a:t>water</a:t>
            </a:r>
            <a:endParaRPr lang="de-DE" dirty="0" smtClean="0"/>
          </a:p>
          <a:p>
            <a:pPr lvl="1">
              <a:buFont typeface="Wingdings" panose="05000000000000000000" pitchFamily="2" charset="2"/>
              <a:buChar char="Ø"/>
            </a:pPr>
            <a:r>
              <a:rPr lang="de-DE" dirty="0" err="1" smtClean="0"/>
              <a:t>usually</a:t>
            </a:r>
            <a:r>
              <a:rPr lang="de-DE" dirty="0" smtClean="0"/>
              <a:t> </a:t>
            </a:r>
            <a:r>
              <a:rPr lang="de-DE" dirty="0" err="1" smtClean="0"/>
              <a:t>no</a:t>
            </a:r>
            <a:r>
              <a:rPr lang="de-DE" dirty="0" smtClean="0"/>
              <a:t> clean </a:t>
            </a:r>
            <a:r>
              <a:rPr lang="de-DE" dirty="0" err="1" smtClean="0"/>
              <a:t>water</a:t>
            </a:r>
            <a:endParaRPr lang="de-DE" dirty="0" smtClean="0"/>
          </a:p>
          <a:p>
            <a:pPr lvl="1">
              <a:buFont typeface="Wingdings" panose="05000000000000000000" pitchFamily="2" charset="2"/>
              <a:buChar char="Ø"/>
            </a:pPr>
            <a:r>
              <a:rPr lang="de-DE" dirty="0" err="1"/>
              <a:t>c</a:t>
            </a:r>
            <a:r>
              <a:rPr lang="de-DE" dirty="0" err="1" smtClean="0"/>
              <a:t>an</a:t>
            </a:r>
            <a:r>
              <a:rPr lang="de-DE" dirty="0" smtClean="0"/>
              <a:t> not </a:t>
            </a:r>
            <a:r>
              <a:rPr lang="de-DE" dirty="0" err="1" smtClean="0"/>
              <a:t>take</a:t>
            </a:r>
            <a:r>
              <a:rPr lang="de-DE" dirty="0" smtClean="0"/>
              <a:t> a </a:t>
            </a:r>
            <a:r>
              <a:rPr lang="de-DE" dirty="0" err="1" smtClean="0"/>
              <a:t>shower</a:t>
            </a:r>
            <a:r>
              <a:rPr lang="de-DE" dirty="0" smtClean="0"/>
              <a:t> </a:t>
            </a:r>
            <a:r>
              <a:rPr lang="de-DE" dirty="0" err="1" smtClean="0"/>
              <a:t>or</a:t>
            </a:r>
            <a:r>
              <a:rPr lang="de-DE" dirty="0" smtClean="0"/>
              <a:t> </a:t>
            </a:r>
            <a:r>
              <a:rPr lang="de-DE" dirty="0" err="1" smtClean="0"/>
              <a:t>wash</a:t>
            </a:r>
            <a:r>
              <a:rPr lang="de-DE" dirty="0" smtClean="0"/>
              <a:t> </a:t>
            </a:r>
            <a:r>
              <a:rPr lang="de-DE" dirty="0" err="1" smtClean="0"/>
              <a:t>their</a:t>
            </a:r>
            <a:r>
              <a:rPr lang="de-DE" dirty="0" smtClean="0"/>
              <a:t> </a:t>
            </a:r>
            <a:r>
              <a:rPr lang="de-DE" dirty="0" err="1" smtClean="0"/>
              <a:t>hands</a:t>
            </a:r>
            <a:endParaRPr lang="de-DE" dirty="0" smtClean="0"/>
          </a:p>
          <a:p>
            <a:pPr lvl="1"/>
            <a:endParaRPr lang="de-DE" dirty="0"/>
          </a:p>
        </p:txBody>
      </p:sp>
      <p:pic>
        <p:nvPicPr>
          <p:cNvPr id="2050" name="Picture 2" descr="https://www.yashodafoundation.org/wp-content/uploads/2015/04/Sanitation-in-In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824" y="1682187"/>
            <a:ext cx="2666809" cy="20001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62e528761d0685343e1c-f3d1b99a743ffa4142d9d7f1978d9686.ssl.cf2.rackcdn.com/files/64961/width926/image-20141119-31615-1qvz3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096" y="3981458"/>
            <a:ext cx="2642537" cy="176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11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2"/>
                </a:solidFill>
              </a:rPr>
              <a:t>Hygiene in Niger </a:t>
            </a:r>
            <a:endParaRPr lang="de-DE" b="1" dirty="0">
              <a:solidFill>
                <a:schemeClr val="accent2"/>
              </a:solidFill>
            </a:endParaRPr>
          </a:p>
        </p:txBody>
      </p:sp>
      <p:sp>
        <p:nvSpPr>
          <p:cNvPr id="3" name="Inhaltsplatzhalter 2"/>
          <p:cNvSpPr>
            <a:spLocks noGrp="1"/>
          </p:cNvSpPr>
          <p:nvPr>
            <p:ph idx="1"/>
          </p:nvPr>
        </p:nvSpPr>
        <p:spPr>
          <a:xfrm>
            <a:off x="587457" y="1930400"/>
            <a:ext cx="8596668" cy="2561882"/>
          </a:xfrm>
        </p:spPr>
        <p:txBody>
          <a:bodyPr/>
          <a:lstStyle/>
          <a:p>
            <a:r>
              <a:rPr lang="de-DE" dirty="0" smtClean="0"/>
              <a:t>Not an </a:t>
            </a:r>
            <a:r>
              <a:rPr lang="de-DE" dirty="0" err="1" smtClean="0"/>
              <a:t>organised</a:t>
            </a:r>
            <a:r>
              <a:rPr lang="de-DE" dirty="0" smtClean="0"/>
              <a:t> </a:t>
            </a:r>
            <a:r>
              <a:rPr lang="de-DE" dirty="0" err="1" smtClean="0"/>
              <a:t>community</a:t>
            </a:r>
            <a:endParaRPr lang="de-DE" dirty="0" smtClean="0"/>
          </a:p>
          <a:p>
            <a:pPr lvl="1">
              <a:buFont typeface="Wingdings" panose="05000000000000000000" pitchFamily="2" charset="2"/>
              <a:buChar char="Ø"/>
            </a:pPr>
            <a:r>
              <a:rPr lang="de-DE" dirty="0" err="1" smtClean="0"/>
              <a:t>Missing</a:t>
            </a:r>
            <a:r>
              <a:rPr lang="de-DE" dirty="0" smtClean="0"/>
              <a:t> </a:t>
            </a:r>
            <a:r>
              <a:rPr lang="de-DE" dirty="0" err="1" smtClean="0"/>
              <a:t>knowlege</a:t>
            </a:r>
            <a:r>
              <a:rPr lang="de-DE" dirty="0" smtClean="0"/>
              <a:t> </a:t>
            </a:r>
            <a:r>
              <a:rPr lang="de-DE" dirty="0" err="1" smtClean="0"/>
              <a:t>and</a:t>
            </a:r>
            <a:r>
              <a:rPr lang="de-DE" dirty="0" smtClean="0"/>
              <a:t> </a:t>
            </a:r>
            <a:r>
              <a:rPr lang="de-DE" dirty="0" err="1" smtClean="0"/>
              <a:t>generall</a:t>
            </a:r>
            <a:r>
              <a:rPr lang="de-DE" dirty="0" smtClean="0"/>
              <a:t> lack </a:t>
            </a:r>
            <a:r>
              <a:rPr lang="de-DE" dirty="0" err="1" smtClean="0"/>
              <a:t>of</a:t>
            </a:r>
            <a:r>
              <a:rPr lang="de-DE" dirty="0" smtClean="0"/>
              <a:t> </a:t>
            </a:r>
            <a:r>
              <a:rPr lang="de-DE" dirty="0" err="1" smtClean="0"/>
              <a:t>water</a:t>
            </a:r>
            <a:endParaRPr lang="de-DE" dirty="0"/>
          </a:p>
          <a:p>
            <a:pPr lvl="2">
              <a:buFont typeface="Wingdings" panose="05000000000000000000" pitchFamily="2" charset="2"/>
              <a:buChar char="Ø"/>
            </a:pPr>
            <a:r>
              <a:rPr lang="de-DE" dirty="0" smtClean="0"/>
              <a:t>Can not </a:t>
            </a:r>
            <a:r>
              <a:rPr lang="de-DE" dirty="0" err="1" smtClean="0"/>
              <a:t>build</a:t>
            </a:r>
            <a:r>
              <a:rPr lang="de-DE" dirty="0" smtClean="0"/>
              <a:t> </a:t>
            </a:r>
            <a:r>
              <a:rPr lang="de-DE" dirty="0" err="1" smtClean="0"/>
              <a:t>systems</a:t>
            </a:r>
            <a:r>
              <a:rPr lang="de-DE" dirty="0" smtClean="0"/>
              <a:t> </a:t>
            </a:r>
            <a:r>
              <a:rPr lang="de-DE" dirty="0" err="1" smtClean="0"/>
              <a:t>to</a:t>
            </a:r>
            <a:r>
              <a:rPr lang="de-DE" dirty="0" smtClean="0"/>
              <a:t> </a:t>
            </a:r>
            <a:r>
              <a:rPr lang="de-DE" dirty="0" err="1" smtClean="0"/>
              <a:t>get</a:t>
            </a:r>
            <a:r>
              <a:rPr lang="de-DE" dirty="0" smtClean="0"/>
              <a:t> </a:t>
            </a:r>
            <a:r>
              <a:rPr lang="de-DE" dirty="0" err="1" smtClean="0"/>
              <a:t>the</a:t>
            </a:r>
            <a:r>
              <a:rPr lang="de-DE" dirty="0" smtClean="0"/>
              <a:t> </a:t>
            </a:r>
            <a:r>
              <a:rPr lang="de-DE" dirty="0" err="1" smtClean="0"/>
              <a:t>underground</a:t>
            </a:r>
            <a:r>
              <a:rPr lang="de-DE" dirty="0" smtClean="0"/>
              <a:t> </a:t>
            </a:r>
            <a:r>
              <a:rPr lang="de-DE" dirty="0" err="1" smtClean="0"/>
              <a:t>water</a:t>
            </a:r>
            <a:endParaRPr lang="de-DE" dirty="0" smtClean="0"/>
          </a:p>
          <a:p>
            <a:pPr lvl="2">
              <a:buFont typeface="Wingdings" panose="05000000000000000000" pitchFamily="2" charset="2"/>
              <a:buChar char="Ø"/>
            </a:pPr>
            <a:r>
              <a:rPr lang="de-DE" dirty="0" err="1"/>
              <a:t>f</a:t>
            </a:r>
            <a:r>
              <a:rPr lang="de-DE" dirty="0" err="1" smtClean="0"/>
              <a:t>ew</a:t>
            </a:r>
            <a:r>
              <a:rPr lang="de-DE" dirty="0" smtClean="0"/>
              <a:t> </a:t>
            </a:r>
            <a:r>
              <a:rPr lang="de-DE" dirty="0" err="1" smtClean="0"/>
              <a:t>toilets</a:t>
            </a:r>
            <a:r>
              <a:rPr lang="de-DE" dirty="0" smtClean="0"/>
              <a:t> </a:t>
            </a:r>
            <a:r>
              <a:rPr lang="de-DE" smtClean="0"/>
              <a:t>and </a:t>
            </a:r>
            <a:r>
              <a:rPr lang="de-DE" dirty="0" err="1" smtClean="0"/>
              <a:t>showers</a:t>
            </a:r>
            <a:r>
              <a:rPr lang="de-DE" dirty="0" smtClean="0"/>
              <a:t> </a:t>
            </a:r>
            <a:r>
              <a:rPr lang="de-DE" dirty="0" err="1" smtClean="0"/>
              <a:t>with</a:t>
            </a:r>
            <a:r>
              <a:rPr lang="de-DE" dirty="0" smtClean="0"/>
              <a:t> clean </a:t>
            </a:r>
            <a:r>
              <a:rPr lang="de-DE" dirty="0" err="1" smtClean="0"/>
              <a:t>water</a:t>
            </a:r>
            <a:endParaRPr lang="de-DE" dirty="0" smtClean="0"/>
          </a:p>
          <a:p>
            <a:pPr lvl="2">
              <a:buFont typeface="Wingdings" panose="05000000000000000000" pitchFamily="2" charset="2"/>
              <a:buChar char="Ø"/>
            </a:pPr>
            <a:r>
              <a:rPr lang="de-DE" dirty="0" err="1" smtClean="0"/>
              <a:t>few</a:t>
            </a:r>
            <a:r>
              <a:rPr lang="de-DE" dirty="0" smtClean="0"/>
              <a:t> </a:t>
            </a:r>
            <a:r>
              <a:rPr lang="de-DE" dirty="0" err="1" smtClean="0"/>
              <a:t>stores</a:t>
            </a:r>
            <a:r>
              <a:rPr lang="de-DE" dirty="0" smtClean="0"/>
              <a:t> </a:t>
            </a:r>
            <a:r>
              <a:rPr lang="de-DE" dirty="0" err="1" smtClean="0"/>
              <a:t>to</a:t>
            </a:r>
            <a:r>
              <a:rPr lang="de-DE" dirty="0" smtClean="0"/>
              <a:t> </a:t>
            </a:r>
            <a:r>
              <a:rPr lang="de-DE" dirty="0" err="1" smtClean="0"/>
              <a:t>buy</a:t>
            </a:r>
            <a:r>
              <a:rPr lang="de-DE" dirty="0" smtClean="0"/>
              <a:t> </a:t>
            </a:r>
            <a:r>
              <a:rPr lang="de-DE" dirty="0" err="1" smtClean="0"/>
              <a:t>cleaning</a:t>
            </a:r>
            <a:r>
              <a:rPr lang="de-DE" dirty="0" smtClean="0"/>
              <a:t> </a:t>
            </a:r>
            <a:r>
              <a:rPr lang="de-DE" dirty="0" err="1" smtClean="0"/>
              <a:t>products</a:t>
            </a:r>
            <a:endParaRPr lang="de-DE" dirty="0" smtClean="0"/>
          </a:p>
          <a:p>
            <a:pPr lvl="2">
              <a:buFont typeface="Wingdings" panose="05000000000000000000" pitchFamily="2" charset="2"/>
              <a:buChar char="Ø"/>
            </a:pPr>
            <a:r>
              <a:rPr lang="de-DE" dirty="0" err="1"/>
              <a:t>n</a:t>
            </a:r>
            <a:r>
              <a:rPr lang="de-DE" dirty="0" err="1" smtClean="0"/>
              <a:t>o</a:t>
            </a:r>
            <a:r>
              <a:rPr lang="de-DE" dirty="0" smtClean="0"/>
              <a:t> </a:t>
            </a:r>
            <a:r>
              <a:rPr lang="de-DE" dirty="0" err="1" smtClean="0"/>
              <a:t>opportunities</a:t>
            </a:r>
            <a:r>
              <a:rPr lang="de-DE" dirty="0" smtClean="0"/>
              <a:t> </a:t>
            </a:r>
            <a:r>
              <a:rPr lang="de-DE" dirty="0" err="1" smtClean="0"/>
              <a:t>to</a:t>
            </a:r>
            <a:r>
              <a:rPr lang="de-DE" dirty="0" smtClean="0"/>
              <a:t> </a:t>
            </a:r>
            <a:r>
              <a:rPr lang="de-DE" dirty="0" err="1" smtClean="0"/>
              <a:t>store</a:t>
            </a:r>
            <a:r>
              <a:rPr lang="de-DE" dirty="0" smtClean="0"/>
              <a:t> </a:t>
            </a:r>
            <a:r>
              <a:rPr lang="de-DE" dirty="0" err="1" smtClean="0"/>
              <a:t>food</a:t>
            </a:r>
            <a:r>
              <a:rPr lang="de-DE" dirty="0" smtClean="0"/>
              <a:t> </a:t>
            </a:r>
            <a:r>
              <a:rPr lang="de-DE" dirty="0" err="1" smtClean="0"/>
              <a:t>properly</a:t>
            </a:r>
            <a:endParaRPr lang="de-DE" dirty="0" smtClean="0"/>
          </a:p>
          <a:p>
            <a:pPr lvl="2">
              <a:buFont typeface="Wingdings" panose="05000000000000000000" pitchFamily="2" charset="2"/>
              <a:buChar char="Ø"/>
            </a:pPr>
            <a:r>
              <a:rPr lang="de-DE" dirty="0" err="1"/>
              <a:t>t</a:t>
            </a:r>
            <a:r>
              <a:rPr lang="de-DE" dirty="0" err="1" smtClean="0"/>
              <a:t>hey</a:t>
            </a:r>
            <a:r>
              <a:rPr lang="de-DE" dirty="0" smtClean="0"/>
              <a:t> </a:t>
            </a:r>
            <a:r>
              <a:rPr lang="de-DE" dirty="0" err="1" smtClean="0"/>
              <a:t>eat</a:t>
            </a:r>
            <a:r>
              <a:rPr lang="de-DE" dirty="0" smtClean="0"/>
              <a:t> </a:t>
            </a:r>
            <a:r>
              <a:rPr lang="de-DE" dirty="0" err="1" smtClean="0"/>
              <a:t>with</a:t>
            </a:r>
            <a:r>
              <a:rPr lang="de-DE" dirty="0" smtClean="0"/>
              <a:t> </a:t>
            </a:r>
            <a:r>
              <a:rPr lang="de-DE" dirty="0" err="1" smtClean="0"/>
              <a:t>their</a:t>
            </a:r>
            <a:r>
              <a:rPr lang="de-DE" dirty="0" smtClean="0"/>
              <a:t> </a:t>
            </a:r>
            <a:r>
              <a:rPr lang="de-DE" dirty="0" err="1" smtClean="0"/>
              <a:t>hands</a:t>
            </a:r>
            <a:endParaRPr lang="de-DE" dirty="0" smtClean="0"/>
          </a:p>
        </p:txBody>
      </p:sp>
      <p:pic>
        <p:nvPicPr>
          <p:cNvPr id="3076" name="Picture 4" descr="http://www.wateraid.org/uk/~/media/Images/UK/Photo-gallery---645x401/News-story-galleries/Zambia-trip-2013/viewing-woman-collecting-water-dug-hole.jpg?h=401&amp;la=en-GB&amp;w=6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920" y="2160589"/>
            <a:ext cx="2532205" cy="157428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assets.irinnews.org/s3fs-public/images/2012081516083809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791" y="4753696"/>
            <a:ext cx="1928579" cy="145904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gilly.berlin/wp-content/uploads/2014/07/12949222753_a9658d1b56_k-772x5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700" y="4753696"/>
            <a:ext cx="2191406" cy="145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8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2"/>
                </a:solidFill>
              </a:rPr>
              <a:t>Hygiene in European </a:t>
            </a:r>
            <a:r>
              <a:rPr lang="de-DE" b="1" dirty="0" err="1" smtClean="0">
                <a:solidFill>
                  <a:schemeClr val="accent2"/>
                </a:solidFill>
              </a:rPr>
              <a:t>schools</a:t>
            </a:r>
            <a:endParaRPr lang="de-DE" b="1" dirty="0">
              <a:solidFill>
                <a:schemeClr val="accent2"/>
              </a:solidFill>
            </a:endParaRPr>
          </a:p>
        </p:txBody>
      </p:sp>
      <p:sp>
        <p:nvSpPr>
          <p:cNvPr id="3" name="Inhaltsplatzhalter 2"/>
          <p:cNvSpPr>
            <a:spLocks noGrp="1"/>
          </p:cNvSpPr>
          <p:nvPr>
            <p:ph idx="1"/>
          </p:nvPr>
        </p:nvSpPr>
        <p:spPr>
          <a:xfrm>
            <a:off x="677334" y="1728328"/>
            <a:ext cx="8596668" cy="3880773"/>
          </a:xfrm>
        </p:spPr>
        <p:txBody>
          <a:bodyPr/>
          <a:lstStyle/>
          <a:p>
            <a:r>
              <a:rPr lang="de-DE" dirty="0" err="1" smtClean="0">
                <a:latin typeface="Calibri" panose="020F0502020204030204" pitchFamily="34" charset="0"/>
              </a:rPr>
              <a:t>hygiene</a:t>
            </a:r>
            <a:r>
              <a:rPr lang="de-DE" dirty="0" smtClean="0">
                <a:latin typeface="Calibri" panose="020F0502020204030204" pitchFamily="34" charset="0"/>
              </a:rPr>
              <a:t> </a:t>
            </a:r>
            <a:r>
              <a:rPr lang="de-DE" dirty="0" err="1" smtClean="0">
                <a:latin typeface="Calibri" panose="020F0502020204030204" pitchFamily="34" charset="0"/>
              </a:rPr>
              <a:t>laws</a:t>
            </a:r>
            <a:r>
              <a:rPr lang="de-DE" dirty="0" smtClean="0">
                <a:latin typeface="Calibri" panose="020F0502020204030204" pitchFamily="34" charset="0"/>
              </a:rPr>
              <a:t> </a:t>
            </a:r>
            <a:r>
              <a:rPr lang="de-DE" dirty="0" err="1" smtClean="0">
                <a:latin typeface="Calibri" panose="020F0502020204030204" pitchFamily="34" charset="0"/>
              </a:rPr>
              <a:t>from</a:t>
            </a:r>
            <a:r>
              <a:rPr lang="de-DE" dirty="0" smtClean="0">
                <a:latin typeface="Calibri" panose="020F0502020204030204" pitchFamily="34" charset="0"/>
              </a:rPr>
              <a:t> </a:t>
            </a:r>
            <a:r>
              <a:rPr lang="de-DE" dirty="0" err="1" smtClean="0">
                <a:latin typeface="Calibri" panose="020F0502020204030204" pitchFamily="34" charset="0"/>
              </a:rPr>
              <a:t>the</a:t>
            </a:r>
            <a:r>
              <a:rPr lang="de-DE" dirty="0" smtClean="0">
                <a:latin typeface="Calibri" panose="020F0502020204030204" pitchFamily="34" charset="0"/>
              </a:rPr>
              <a:t> </a:t>
            </a:r>
            <a:r>
              <a:rPr lang="de-DE" dirty="0" err="1" smtClean="0">
                <a:latin typeface="Calibri" panose="020F0502020204030204" pitchFamily="34" charset="0"/>
              </a:rPr>
              <a:t>Health</a:t>
            </a:r>
            <a:r>
              <a:rPr lang="de-DE" dirty="0" smtClean="0">
                <a:latin typeface="Calibri" panose="020F0502020204030204" pitchFamily="34" charset="0"/>
              </a:rPr>
              <a:t> Department</a:t>
            </a:r>
          </a:p>
          <a:p>
            <a:pPr>
              <a:lnSpc>
                <a:spcPct val="150000"/>
              </a:lnSpc>
            </a:pPr>
            <a:r>
              <a:rPr lang="de-DE" dirty="0" smtClean="0">
                <a:latin typeface="Calibri" panose="020F0502020204030204" pitchFamily="34" charset="0"/>
              </a:rPr>
              <a:t>These </a:t>
            </a:r>
            <a:r>
              <a:rPr lang="de-DE" dirty="0" err="1" smtClean="0">
                <a:latin typeface="Calibri" panose="020F0502020204030204" pitchFamily="34" charset="0"/>
              </a:rPr>
              <a:t>laws</a:t>
            </a:r>
            <a:r>
              <a:rPr lang="de-DE" dirty="0" smtClean="0">
                <a:latin typeface="Calibri" panose="020F0502020204030204" pitchFamily="34" charset="0"/>
              </a:rPr>
              <a:t> </a:t>
            </a:r>
            <a:r>
              <a:rPr lang="de-DE" dirty="0" err="1" smtClean="0">
                <a:latin typeface="Calibri" panose="020F0502020204030204" pitchFamily="34" charset="0"/>
              </a:rPr>
              <a:t>contain</a:t>
            </a:r>
            <a:r>
              <a:rPr lang="de-DE" dirty="0" smtClean="0">
                <a:latin typeface="Calibri" panose="020F0502020204030204" pitchFamily="34" charset="0"/>
              </a:rPr>
              <a:t> </a:t>
            </a:r>
            <a:r>
              <a:rPr lang="de-DE" dirty="0" err="1" smtClean="0">
                <a:latin typeface="Calibri" panose="020F0502020204030204" pitchFamily="34" charset="0"/>
              </a:rPr>
              <a:t>following</a:t>
            </a:r>
            <a:r>
              <a:rPr lang="de-DE" dirty="0" smtClean="0">
                <a:latin typeface="Calibri" panose="020F0502020204030204" pitchFamily="34" charset="0"/>
              </a:rPr>
              <a:t> </a:t>
            </a:r>
            <a:r>
              <a:rPr lang="de-DE" dirty="0" err="1" smtClean="0">
                <a:latin typeface="Calibri" panose="020F0502020204030204" pitchFamily="34" charset="0"/>
              </a:rPr>
              <a:t>topics</a:t>
            </a:r>
            <a:r>
              <a:rPr lang="de-DE" dirty="0" smtClean="0">
                <a:latin typeface="Calibri" panose="020F0502020204030204" pitchFamily="34" charset="0"/>
              </a:rPr>
              <a:t>:</a:t>
            </a:r>
          </a:p>
          <a:p>
            <a:pPr>
              <a:lnSpc>
                <a:spcPct val="150000"/>
              </a:lnSpc>
              <a:buFont typeface="Arial" panose="020B0604020202020204" pitchFamily="34" charset="0"/>
              <a:buChar char="•"/>
            </a:pPr>
            <a:r>
              <a:rPr lang="de-DE" dirty="0" smtClean="0">
                <a:latin typeface="Calibri" panose="020F0502020204030204" pitchFamily="34" charset="0"/>
              </a:rPr>
              <a:t>Hygiene </a:t>
            </a:r>
            <a:r>
              <a:rPr lang="de-DE" dirty="0" err="1" smtClean="0">
                <a:latin typeface="Calibri" panose="020F0502020204030204" pitchFamily="34" charset="0"/>
              </a:rPr>
              <a:t>organisation</a:t>
            </a:r>
            <a:r>
              <a:rPr lang="de-DE" dirty="0" smtClean="0">
                <a:latin typeface="Calibri" panose="020F0502020204030204" pitchFamily="34" charset="0"/>
              </a:rPr>
              <a:t> (</a:t>
            </a:r>
            <a:r>
              <a:rPr lang="de-DE" dirty="0" err="1" smtClean="0">
                <a:latin typeface="Calibri" panose="020F0502020204030204" pitchFamily="34" charset="0"/>
              </a:rPr>
              <a:t>management</a:t>
            </a:r>
            <a:r>
              <a:rPr lang="de-DE" dirty="0" smtClean="0">
                <a:latin typeface="Calibri" panose="020F0502020204030204" pitchFamily="34" charset="0"/>
              </a:rPr>
              <a:t>, </a:t>
            </a:r>
            <a:r>
              <a:rPr lang="de-DE" dirty="0" err="1" smtClean="0">
                <a:latin typeface="Calibri" panose="020F0502020204030204" pitchFamily="34" charset="0"/>
              </a:rPr>
              <a:t>behavior</a:t>
            </a:r>
            <a:r>
              <a:rPr lang="de-DE" dirty="0" smtClean="0">
                <a:latin typeface="Calibri" panose="020F0502020204030204" pitchFamily="34" charset="0"/>
              </a:rPr>
              <a:t>)</a:t>
            </a:r>
          </a:p>
          <a:p>
            <a:pPr>
              <a:lnSpc>
                <a:spcPct val="150000"/>
              </a:lnSpc>
              <a:buFont typeface="Arial" panose="020B0604020202020204" pitchFamily="34" charset="0"/>
              <a:buChar char="•"/>
            </a:pPr>
            <a:r>
              <a:rPr lang="de-DE" dirty="0" smtClean="0">
                <a:latin typeface="Calibri" panose="020F0502020204030204" pitchFamily="34" charset="0"/>
              </a:rPr>
              <a:t>personal </a:t>
            </a:r>
            <a:r>
              <a:rPr lang="de-DE" dirty="0" err="1" smtClean="0">
                <a:latin typeface="Calibri" panose="020F0502020204030204" pitchFamily="34" charset="0"/>
              </a:rPr>
              <a:t>hygiene</a:t>
            </a:r>
            <a:r>
              <a:rPr lang="de-DE" dirty="0" smtClean="0">
                <a:latin typeface="Calibri" panose="020F0502020204030204" pitchFamily="34" charset="0"/>
              </a:rPr>
              <a:t> (</a:t>
            </a:r>
            <a:r>
              <a:rPr lang="de-DE" dirty="0" err="1" smtClean="0">
                <a:latin typeface="Calibri" panose="020F0502020204030204" pitchFamily="34" charset="0"/>
              </a:rPr>
              <a:t>washing</a:t>
            </a:r>
            <a:r>
              <a:rPr lang="de-DE" dirty="0" smtClean="0">
                <a:latin typeface="Calibri" panose="020F0502020204030204" pitchFamily="34" charset="0"/>
              </a:rPr>
              <a:t> &amp; </a:t>
            </a:r>
            <a:r>
              <a:rPr lang="de-DE" dirty="0" err="1" smtClean="0">
                <a:latin typeface="Calibri" panose="020F0502020204030204" pitchFamily="34" charset="0"/>
              </a:rPr>
              <a:t>sanitizing</a:t>
            </a:r>
            <a:r>
              <a:rPr lang="de-DE" dirty="0" smtClean="0">
                <a:latin typeface="Calibri" panose="020F0502020204030204" pitchFamily="34" charset="0"/>
              </a:rPr>
              <a:t> </a:t>
            </a:r>
            <a:r>
              <a:rPr lang="de-DE" dirty="0" err="1" smtClean="0">
                <a:latin typeface="Calibri" panose="020F0502020204030204" pitchFamily="34" charset="0"/>
              </a:rPr>
              <a:t>hands</a:t>
            </a:r>
            <a:r>
              <a:rPr lang="de-DE" dirty="0" smtClean="0">
                <a:latin typeface="Calibri" panose="020F0502020204030204" pitchFamily="34" charset="0"/>
              </a:rPr>
              <a:t>)</a:t>
            </a:r>
          </a:p>
          <a:p>
            <a:pPr>
              <a:lnSpc>
                <a:spcPct val="150000"/>
              </a:lnSpc>
              <a:buFont typeface="Arial" panose="020B0604020202020204" pitchFamily="34" charset="0"/>
              <a:buChar char="•"/>
            </a:pPr>
            <a:r>
              <a:rPr lang="de-DE" dirty="0" smtClean="0">
                <a:latin typeface="Calibri" panose="020F0502020204030204" pitchFamily="34" charset="0"/>
              </a:rPr>
              <a:t>environmental </a:t>
            </a:r>
            <a:r>
              <a:rPr lang="de-DE" dirty="0" err="1" smtClean="0">
                <a:latin typeface="Calibri" panose="020F0502020204030204" pitchFamily="34" charset="0"/>
              </a:rPr>
              <a:t>hygiene</a:t>
            </a:r>
            <a:r>
              <a:rPr lang="de-DE" dirty="0" smtClean="0">
                <a:latin typeface="Calibri" panose="020F0502020204030204" pitchFamily="34" charset="0"/>
              </a:rPr>
              <a:t> (</a:t>
            </a:r>
            <a:r>
              <a:rPr lang="de-DE" dirty="0" err="1" smtClean="0">
                <a:latin typeface="Calibri" panose="020F0502020204030204" pitchFamily="34" charset="0"/>
              </a:rPr>
              <a:t>waste</a:t>
            </a:r>
            <a:r>
              <a:rPr lang="de-DE" dirty="0" smtClean="0">
                <a:latin typeface="Calibri" panose="020F0502020204030204" pitchFamily="34" charset="0"/>
              </a:rPr>
              <a:t> </a:t>
            </a:r>
            <a:r>
              <a:rPr lang="de-DE" dirty="0" err="1" smtClean="0">
                <a:latin typeface="Calibri" panose="020F0502020204030204" pitchFamily="34" charset="0"/>
              </a:rPr>
              <a:t>disposal</a:t>
            </a:r>
            <a:r>
              <a:rPr lang="de-DE" dirty="0" smtClean="0">
                <a:latin typeface="Calibri" panose="020F0502020204030204" pitchFamily="34" charset="0"/>
              </a:rPr>
              <a:t>)</a:t>
            </a:r>
          </a:p>
          <a:p>
            <a:pPr>
              <a:lnSpc>
                <a:spcPct val="150000"/>
              </a:lnSpc>
              <a:buFont typeface="Arial" panose="020B0604020202020204" pitchFamily="34" charset="0"/>
              <a:buChar char="•"/>
            </a:pPr>
            <a:r>
              <a:rPr lang="de-DE" dirty="0" err="1" smtClean="0">
                <a:latin typeface="Calibri" panose="020F0502020204030204" pitchFamily="34" charset="0"/>
              </a:rPr>
              <a:t>nutrition</a:t>
            </a:r>
            <a:r>
              <a:rPr lang="de-DE" dirty="0" smtClean="0">
                <a:latin typeface="Calibri" panose="020F0502020204030204" pitchFamily="34" charset="0"/>
              </a:rPr>
              <a:t> </a:t>
            </a:r>
            <a:r>
              <a:rPr lang="de-DE" dirty="0" err="1" smtClean="0">
                <a:latin typeface="Calibri" panose="020F0502020204030204" pitchFamily="34" charset="0"/>
              </a:rPr>
              <a:t>hygiene</a:t>
            </a:r>
            <a:r>
              <a:rPr lang="de-DE" dirty="0" smtClean="0">
                <a:latin typeface="Calibri" panose="020F0502020204030204" pitchFamily="34" charset="0"/>
              </a:rPr>
              <a:t> (</a:t>
            </a:r>
            <a:r>
              <a:rPr lang="de-DE" dirty="0" err="1" smtClean="0">
                <a:latin typeface="Calibri" panose="020F0502020204030204" pitchFamily="34" charset="0"/>
              </a:rPr>
              <a:t>preparing</a:t>
            </a:r>
            <a:r>
              <a:rPr lang="de-DE" dirty="0" smtClean="0">
                <a:latin typeface="Calibri" panose="020F0502020204030204" pitchFamily="34" charset="0"/>
              </a:rPr>
              <a:t> </a:t>
            </a:r>
            <a:r>
              <a:rPr lang="de-DE" dirty="0" err="1" smtClean="0">
                <a:latin typeface="Calibri" panose="020F0502020204030204" pitchFamily="34" charset="0"/>
              </a:rPr>
              <a:t>of</a:t>
            </a:r>
            <a:r>
              <a:rPr lang="de-DE" dirty="0" smtClean="0">
                <a:latin typeface="Calibri" panose="020F0502020204030204" pitchFamily="34" charset="0"/>
              </a:rPr>
              <a:t> </a:t>
            </a:r>
            <a:r>
              <a:rPr lang="de-DE" dirty="0" err="1" smtClean="0">
                <a:latin typeface="Calibri" panose="020F0502020204030204" pitchFamily="34" charset="0"/>
              </a:rPr>
              <a:t>the</a:t>
            </a:r>
            <a:r>
              <a:rPr lang="de-DE" dirty="0" smtClean="0">
                <a:latin typeface="Calibri" panose="020F0502020204030204" pitchFamily="34" charset="0"/>
              </a:rPr>
              <a:t> </a:t>
            </a:r>
            <a:r>
              <a:rPr lang="de-DE" dirty="0" err="1" smtClean="0">
                <a:latin typeface="Calibri" panose="020F0502020204030204" pitchFamily="34" charset="0"/>
              </a:rPr>
              <a:t>school</a:t>
            </a:r>
            <a:r>
              <a:rPr lang="de-DE" dirty="0" smtClean="0">
                <a:latin typeface="Calibri" panose="020F0502020204030204" pitchFamily="34" charset="0"/>
              </a:rPr>
              <a:t> </a:t>
            </a:r>
            <a:r>
              <a:rPr lang="de-DE" dirty="0" err="1" smtClean="0">
                <a:latin typeface="Calibri" panose="020F0502020204030204" pitchFamily="34" charset="0"/>
              </a:rPr>
              <a:t>food</a:t>
            </a:r>
            <a:r>
              <a:rPr lang="de-DE" dirty="0" smtClean="0">
                <a:latin typeface="Calibri" panose="020F0502020204030204" pitchFamily="34" charset="0"/>
              </a:rPr>
              <a:t>)</a:t>
            </a:r>
          </a:p>
        </p:txBody>
      </p:sp>
      <p:pic>
        <p:nvPicPr>
          <p:cNvPr id="4" name="Grafik 3"/>
          <p:cNvPicPr>
            <a:picLocks noChangeAspect="1"/>
          </p:cNvPicPr>
          <p:nvPr/>
        </p:nvPicPr>
        <p:blipFill>
          <a:blip r:embed="rId3"/>
          <a:stretch>
            <a:fillRect/>
          </a:stretch>
        </p:blipFill>
        <p:spPr>
          <a:xfrm>
            <a:off x="7055392" y="4104940"/>
            <a:ext cx="2329677" cy="1504161"/>
          </a:xfrm>
          <a:prstGeom prst="rect">
            <a:avLst/>
          </a:prstGeom>
        </p:spPr>
      </p:pic>
      <p:pic>
        <p:nvPicPr>
          <p:cNvPr id="6" name="Grafik 5"/>
          <p:cNvPicPr>
            <a:picLocks noChangeAspect="1"/>
          </p:cNvPicPr>
          <p:nvPr/>
        </p:nvPicPr>
        <p:blipFill>
          <a:blip r:embed="rId4"/>
          <a:stretch>
            <a:fillRect/>
          </a:stretch>
        </p:blipFill>
        <p:spPr>
          <a:xfrm>
            <a:off x="5921757" y="1930400"/>
            <a:ext cx="3872974" cy="1778406"/>
          </a:xfrm>
          <a:prstGeom prst="rect">
            <a:avLst/>
          </a:prstGeom>
        </p:spPr>
      </p:pic>
    </p:spTree>
    <p:extLst>
      <p:ext uri="{BB962C8B-B14F-4D97-AF65-F5344CB8AC3E}">
        <p14:creationId xmlns:p14="http://schemas.microsoft.com/office/powerpoint/2010/main" val="155613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2"/>
                </a:solidFill>
              </a:rPr>
              <a:t>Hygiene in </a:t>
            </a:r>
            <a:r>
              <a:rPr lang="de-DE" b="1" dirty="0" err="1" smtClean="0">
                <a:solidFill>
                  <a:schemeClr val="accent2"/>
                </a:solidFill>
              </a:rPr>
              <a:t>the</a:t>
            </a:r>
            <a:r>
              <a:rPr lang="de-DE" b="1" dirty="0" smtClean="0">
                <a:solidFill>
                  <a:schemeClr val="accent2"/>
                </a:solidFill>
              </a:rPr>
              <a:t> Global </a:t>
            </a:r>
            <a:r>
              <a:rPr lang="de-DE" b="1" dirty="0">
                <a:solidFill>
                  <a:schemeClr val="accent2"/>
                </a:solidFill>
              </a:rPr>
              <a:t>S</a:t>
            </a:r>
            <a:r>
              <a:rPr lang="de-DE" b="1" dirty="0" smtClean="0">
                <a:solidFill>
                  <a:schemeClr val="accent2"/>
                </a:solidFill>
              </a:rPr>
              <a:t>outh</a:t>
            </a:r>
            <a:endParaRPr lang="de-DE" b="1" dirty="0">
              <a:solidFill>
                <a:schemeClr val="accent2"/>
              </a:solidFill>
            </a:endParaRPr>
          </a:p>
        </p:txBody>
      </p:sp>
      <p:sp>
        <p:nvSpPr>
          <p:cNvPr id="3" name="Inhaltsplatzhalter 2"/>
          <p:cNvSpPr>
            <a:spLocks noGrp="1"/>
          </p:cNvSpPr>
          <p:nvPr>
            <p:ph idx="1"/>
          </p:nvPr>
        </p:nvSpPr>
        <p:spPr>
          <a:xfrm>
            <a:off x="677334" y="1608796"/>
            <a:ext cx="8596668" cy="3880773"/>
          </a:xfrm>
        </p:spPr>
        <p:txBody>
          <a:bodyPr/>
          <a:lstStyle/>
          <a:p>
            <a:r>
              <a:rPr lang="de-DE" dirty="0" smtClean="0"/>
              <a:t>Provision </a:t>
            </a:r>
            <a:r>
              <a:rPr lang="de-DE" dirty="0" err="1" smtClean="0"/>
              <a:t>with</a:t>
            </a:r>
            <a:r>
              <a:rPr lang="de-DE" dirty="0" smtClean="0"/>
              <a:t> </a:t>
            </a:r>
            <a:r>
              <a:rPr lang="de-DE" dirty="0" err="1" smtClean="0"/>
              <a:t>basic</a:t>
            </a:r>
            <a:r>
              <a:rPr lang="de-DE" dirty="0" smtClean="0"/>
              <a:t> </a:t>
            </a:r>
            <a:r>
              <a:rPr lang="de-DE" dirty="0" err="1" smtClean="0"/>
              <a:t>supplies</a:t>
            </a:r>
            <a:r>
              <a:rPr lang="de-DE" dirty="0" smtClean="0"/>
              <a:t> </a:t>
            </a:r>
            <a:r>
              <a:rPr lang="de-DE" dirty="0" err="1" smtClean="0"/>
              <a:t>is</a:t>
            </a:r>
            <a:r>
              <a:rPr lang="de-DE" dirty="0" smtClean="0"/>
              <a:t> not </a:t>
            </a:r>
            <a:r>
              <a:rPr lang="de-DE" dirty="0" err="1" smtClean="0"/>
              <a:t>guaranteed</a:t>
            </a:r>
            <a:endParaRPr lang="de-DE" dirty="0" smtClean="0"/>
          </a:p>
          <a:p>
            <a:pPr>
              <a:lnSpc>
                <a:spcPct val="150000"/>
              </a:lnSpc>
            </a:pPr>
            <a:r>
              <a:rPr lang="de-DE" dirty="0" err="1" smtClean="0"/>
              <a:t>Charity</a:t>
            </a:r>
            <a:r>
              <a:rPr lang="de-DE" dirty="0" smtClean="0"/>
              <a:t> </a:t>
            </a:r>
            <a:r>
              <a:rPr lang="de-DE" dirty="0" err="1" smtClean="0"/>
              <a:t>organisations</a:t>
            </a:r>
            <a:r>
              <a:rPr lang="de-DE" dirty="0" smtClean="0"/>
              <a:t> like </a:t>
            </a:r>
            <a:r>
              <a:rPr lang="de-DE" dirty="0" err="1" smtClean="0"/>
              <a:t>Unicef</a:t>
            </a:r>
            <a:r>
              <a:rPr lang="de-DE" dirty="0" smtClean="0"/>
              <a:t> </a:t>
            </a:r>
            <a:r>
              <a:rPr lang="de-DE" dirty="0" err="1" smtClean="0"/>
              <a:t>support</a:t>
            </a:r>
            <a:r>
              <a:rPr lang="de-DE" dirty="0" smtClean="0"/>
              <a:t> </a:t>
            </a:r>
            <a:r>
              <a:rPr lang="de-DE" dirty="0" err="1" smtClean="0"/>
              <a:t>projects</a:t>
            </a:r>
            <a:r>
              <a:rPr lang="de-DE" dirty="0" smtClean="0"/>
              <a:t> like:</a:t>
            </a:r>
            <a:br>
              <a:rPr lang="de-DE" dirty="0" smtClean="0"/>
            </a:br>
            <a:endParaRPr lang="de-DE" dirty="0" smtClean="0"/>
          </a:p>
          <a:p>
            <a:pPr marL="0" indent="0">
              <a:lnSpc>
                <a:spcPct val="150000"/>
              </a:lnSpc>
              <a:buNone/>
            </a:pPr>
            <a:r>
              <a:rPr lang="de-DE" dirty="0" err="1" smtClean="0"/>
              <a:t>Teachers</a:t>
            </a:r>
            <a:r>
              <a:rPr lang="de-DE" dirty="0" smtClean="0"/>
              <a:t> </a:t>
            </a:r>
            <a:r>
              <a:rPr lang="de-DE" dirty="0" err="1" smtClean="0"/>
              <a:t>showing</a:t>
            </a:r>
            <a:r>
              <a:rPr lang="de-DE" dirty="0" smtClean="0"/>
              <a:t> </a:t>
            </a:r>
            <a:r>
              <a:rPr lang="de-DE" dirty="0" err="1" smtClean="0"/>
              <a:t>students</a:t>
            </a:r>
            <a:r>
              <a:rPr lang="de-DE" dirty="0" smtClean="0"/>
              <a:t> </a:t>
            </a:r>
            <a:r>
              <a:rPr lang="de-DE" dirty="0" err="1" smtClean="0"/>
              <a:t>how</a:t>
            </a:r>
            <a:r>
              <a:rPr lang="de-DE" dirty="0" smtClean="0"/>
              <a:t> </a:t>
            </a:r>
            <a:r>
              <a:rPr lang="de-DE" dirty="0" err="1" smtClean="0"/>
              <a:t>to</a:t>
            </a:r>
            <a:r>
              <a:rPr lang="de-DE" dirty="0" smtClean="0"/>
              <a:t> </a:t>
            </a:r>
            <a:r>
              <a:rPr lang="de-DE" dirty="0" err="1" smtClean="0"/>
              <a:t>wash</a:t>
            </a:r>
            <a:r>
              <a:rPr lang="de-DE" dirty="0" smtClean="0"/>
              <a:t> </a:t>
            </a:r>
            <a:r>
              <a:rPr lang="de-DE" dirty="0" err="1" smtClean="0"/>
              <a:t>properly</a:t>
            </a:r>
            <a:r>
              <a:rPr lang="de-DE" dirty="0"/>
              <a:t> </a:t>
            </a:r>
            <a:br>
              <a:rPr lang="de-DE" dirty="0"/>
            </a:br>
            <a:r>
              <a:rPr lang="de-DE" dirty="0" err="1" smtClean="0"/>
              <a:t>separated</a:t>
            </a:r>
            <a:r>
              <a:rPr lang="de-DE" dirty="0" smtClean="0"/>
              <a:t> </a:t>
            </a:r>
            <a:r>
              <a:rPr lang="de-DE" dirty="0" err="1" smtClean="0"/>
              <a:t>bathrooms</a:t>
            </a:r>
            <a:endParaRPr lang="de-DE" dirty="0"/>
          </a:p>
          <a:p>
            <a:pPr marL="0" indent="0">
              <a:lnSpc>
                <a:spcPct val="150000"/>
              </a:lnSpc>
              <a:buNone/>
            </a:pPr>
            <a:endParaRPr lang="de-DE" dirty="0" smtClean="0"/>
          </a:p>
          <a:p>
            <a:pPr>
              <a:buBlip>
                <a:blip r:embed="rId3"/>
              </a:buBlip>
            </a:pPr>
            <a:r>
              <a:rPr lang="de-DE" dirty="0" err="1" smtClean="0"/>
              <a:t>Since</a:t>
            </a:r>
            <a:r>
              <a:rPr lang="de-DE" dirty="0" smtClean="0"/>
              <a:t> </a:t>
            </a:r>
            <a:r>
              <a:rPr lang="de-DE" dirty="0" err="1" smtClean="0"/>
              <a:t>the</a:t>
            </a:r>
            <a:r>
              <a:rPr lang="de-DE" dirty="0" smtClean="0"/>
              <a:t> </a:t>
            </a:r>
            <a:r>
              <a:rPr lang="de-DE" dirty="0" err="1" smtClean="0"/>
              <a:t>provision</a:t>
            </a:r>
            <a:r>
              <a:rPr lang="de-DE" dirty="0" smtClean="0"/>
              <a:t> </a:t>
            </a:r>
            <a:r>
              <a:rPr lang="de-DE" dirty="0" err="1" smtClean="0"/>
              <a:t>with</a:t>
            </a:r>
            <a:r>
              <a:rPr lang="de-DE" dirty="0" smtClean="0"/>
              <a:t> </a:t>
            </a:r>
            <a:r>
              <a:rPr lang="de-DE" dirty="0" err="1" smtClean="0"/>
              <a:t>basic</a:t>
            </a:r>
            <a:r>
              <a:rPr lang="de-DE" dirty="0" smtClean="0"/>
              <a:t> </a:t>
            </a:r>
            <a:r>
              <a:rPr lang="de-DE" dirty="0" err="1" smtClean="0"/>
              <a:t>supplies</a:t>
            </a:r>
            <a:r>
              <a:rPr lang="de-DE" dirty="0" smtClean="0"/>
              <a:t> </a:t>
            </a:r>
            <a:r>
              <a:rPr lang="de-DE" dirty="0" err="1" smtClean="0"/>
              <a:t>is</a:t>
            </a:r>
            <a:r>
              <a:rPr lang="de-DE" dirty="0" smtClean="0"/>
              <a:t> not </a:t>
            </a:r>
            <a:r>
              <a:rPr lang="de-DE" dirty="0" err="1" smtClean="0"/>
              <a:t>guaranteed</a:t>
            </a:r>
            <a:r>
              <a:rPr lang="de-DE" dirty="0" smtClean="0"/>
              <a:t>, </a:t>
            </a:r>
            <a:r>
              <a:rPr lang="de-DE" dirty="0" err="1" smtClean="0"/>
              <a:t>people</a:t>
            </a:r>
            <a:r>
              <a:rPr lang="de-DE" dirty="0" smtClean="0"/>
              <a:t> care </a:t>
            </a:r>
            <a:r>
              <a:rPr lang="de-DE" dirty="0" err="1" smtClean="0"/>
              <a:t>less</a:t>
            </a:r>
            <a:r>
              <a:rPr lang="de-DE" dirty="0" smtClean="0"/>
              <a:t> </a:t>
            </a:r>
            <a:r>
              <a:rPr lang="de-DE" dirty="0" err="1" smtClean="0"/>
              <a:t>for</a:t>
            </a:r>
            <a:r>
              <a:rPr lang="de-DE" dirty="0" smtClean="0"/>
              <a:t> </a:t>
            </a:r>
            <a:r>
              <a:rPr lang="de-DE" dirty="0" err="1" smtClean="0"/>
              <a:t>hygiene</a:t>
            </a:r>
            <a:r>
              <a:rPr lang="de-DE" dirty="0" smtClean="0"/>
              <a:t> at </a:t>
            </a:r>
            <a:r>
              <a:rPr lang="de-DE" dirty="0" err="1" smtClean="0"/>
              <a:t>school</a:t>
            </a:r>
            <a:r>
              <a:rPr lang="de-DE" dirty="0" smtClean="0"/>
              <a:t> but </a:t>
            </a:r>
            <a:r>
              <a:rPr lang="de-DE" dirty="0" err="1" smtClean="0"/>
              <a:t>rather</a:t>
            </a:r>
            <a:r>
              <a:rPr lang="de-DE" dirty="0" smtClean="0"/>
              <a:t> </a:t>
            </a:r>
            <a:r>
              <a:rPr lang="de-DE" dirty="0" err="1" smtClean="0"/>
              <a:t>appreciate</a:t>
            </a:r>
            <a:r>
              <a:rPr lang="de-DE" dirty="0" smtClean="0"/>
              <a:t> </a:t>
            </a:r>
            <a:r>
              <a:rPr lang="de-DE" dirty="0" err="1" smtClean="0"/>
              <a:t>if</a:t>
            </a:r>
            <a:r>
              <a:rPr lang="de-DE" dirty="0" smtClean="0"/>
              <a:t> </a:t>
            </a:r>
            <a:r>
              <a:rPr lang="de-DE" dirty="0" err="1" smtClean="0"/>
              <a:t>there‘s</a:t>
            </a:r>
            <a:r>
              <a:rPr lang="de-DE" dirty="0" smtClean="0"/>
              <a:t> a </a:t>
            </a:r>
            <a:r>
              <a:rPr lang="de-DE" dirty="0" err="1" smtClean="0"/>
              <a:t>school</a:t>
            </a:r>
            <a:r>
              <a:rPr lang="de-DE" dirty="0" smtClean="0"/>
              <a:t>.</a:t>
            </a:r>
            <a:endParaRPr lang="de-DE" dirty="0"/>
          </a:p>
        </p:txBody>
      </p:sp>
      <p:pic>
        <p:nvPicPr>
          <p:cNvPr id="5" name="Grafik 4"/>
          <p:cNvPicPr>
            <a:picLocks noChangeAspect="1"/>
          </p:cNvPicPr>
          <p:nvPr/>
        </p:nvPicPr>
        <p:blipFill>
          <a:blip r:embed="rId4"/>
          <a:stretch>
            <a:fillRect/>
          </a:stretch>
        </p:blipFill>
        <p:spPr>
          <a:xfrm>
            <a:off x="6874422" y="2448839"/>
            <a:ext cx="2537592" cy="1810149"/>
          </a:xfrm>
          <a:prstGeom prst="rect">
            <a:avLst/>
          </a:prstGeom>
        </p:spPr>
      </p:pic>
      <p:pic>
        <p:nvPicPr>
          <p:cNvPr id="6" name="Grafik 5"/>
          <p:cNvPicPr>
            <a:picLocks noChangeAspect="1"/>
          </p:cNvPicPr>
          <p:nvPr/>
        </p:nvPicPr>
        <p:blipFill>
          <a:blip r:embed="rId5"/>
          <a:stretch>
            <a:fillRect/>
          </a:stretch>
        </p:blipFill>
        <p:spPr>
          <a:xfrm>
            <a:off x="1131914" y="5155566"/>
            <a:ext cx="5986791" cy="1335140"/>
          </a:xfrm>
          <a:prstGeom prst="rect">
            <a:avLst/>
          </a:prstGeom>
        </p:spPr>
      </p:pic>
    </p:spTree>
    <p:extLst>
      <p:ext uri="{BB962C8B-B14F-4D97-AF65-F5344CB8AC3E}">
        <p14:creationId xmlns:p14="http://schemas.microsoft.com/office/powerpoint/2010/main" val="383034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119149"/>
            <a:ext cx="8596668" cy="1320800"/>
          </a:xfrm>
        </p:spPr>
        <p:txBody>
          <a:bodyPr>
            <a:noAutofit/>
          </a:bodyPr>
          <a:lstStyle/>
          <a:p>
            <a:pPr algn="ctr"/>
            <a:r>
              <a:rPr lang="de-DE" sz="5400" b="1" dirty="0" smtClean="0">
                <a:solidFill>
                  <a:schemeClr val="accent2"/>
                </a:solidFill>
                <a:latin typeface="Calibri" panose="020F0502020204030204" pitchFamily="34" charset="0"/>
              </a:rPr>
              <a:t>Situation in Europe</a:t>
            </a:r>
            <a:r>
              <a:rPr lang="de-DE" sz="5400" b="1" dirty="0" smtClean="0">
                <a:latin typeface="Calibri" panose="020F0502020204030204" pitchFamily="34" charset="0"/>
              </a:rPr>
              <a:t/>
            </a:r>
            <a:br>
              <a:rPr lang="de-DE" sz="5400" b="1" dirty="0" smtClean="0">
                <a:latin typeface="Calibri" panose="020F0502020204030204" pitchFamily="34" charset="0"/>
              </a:rPr>
            </a:br>
            <a:r>
              <a:rPr lang="de-DE" sz="4400" b="1" dirty="0" smtClean="0">
                <a:solidFill>
                  <a:schemeClr val="accent2"/>
                </a:solidFill>
                <a:latin typeface="Calibri" panose="020F0502020204030204" pitchFamily="34" charset="0"/>
              </a:rPr>
              <a:t>Laws </a:t>
            </a:r>
            <a:r>
              <a:rPr lang="de-DE" sz="4400" b="1" dirty="0" err="1" smtClean="0">
                <a:solidFill>
                  <a:schemeClr val="accent2"/>
                </a:solidFill>
                <a:latin typeface="Calibri" panose="020F0502020204030204" pitchFamily="34" charset="0"/>
              </a:rPr>
              <a:t>and</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Regulations</a:t>
            </a:r>
            <a:endParaRPr lang="de-DE" sz="4400" b="1" dirty="0">
              <a:solidFill>
                <a:schemeClr val="accent2"/>
              </a:solidFill>
              <a:latin typeface="Calibri" panose="020F0502020204030204" pitchFamily="34" charset="0"/>
            </a:endParaRPr>
          </a:p>
        </p:txBody>
      </p:sp>
      <p:sp>
        <p:nvSpPr>
          <p:cNvPr id="3" name="Inhaltsplatzhalter 2"/>
          <p:cNvSpPr>
            <a:spLocks noGrp="1"/>
          </p:cNvSpPr>
          <p:nvPr>
            <p:ph idx="1"/>
          </p:nvPr>
        </p:nvSpPr>
        <p:spPr>
          <a:xfrm>
            <a:off x="677334" y="1803143"/>
            <a:ext cx="5349393" cy="4240210"/>
          </a:xfrm>
        </p:spPr>
        <p:txBody>
          <a:bodyPr>
            <a:normAutofit fontScale="92500"/>
          </a:bodyPr>
          <a:lstStyle/>
          <a:p>
            <a:r>
              <a:rPr lang="de-DE" sz="2800" dirty="0" smtClean="0">
                <a:latin typeface="Calibri" panose="020F0502020204030204" pitchFamily="34" charset="0"/>
              </a:rPr>
              <a:t>In </a:t>
            </a:r>
            <a:r>
              <a:rPr lang="de-DE" sz="2800" dirty="0" err="1" smtClean="0">
                <a:latin typeface="Calibri" panose="020F0502020204030204" pitchFamily="34" charset="0"/>
              </a:rPr>
              <a:t>many</a:t>
            </a:r>
            <a:r>
              <a:rPr lang="de-DE" sz="2800" dirty="0" smtClean="0">
                <a:latin typeface="Calibri" panose="020F0502020204030204" pitchFamily="34" charset="0"/>
              </a:rPr>
              <a:t> countries </a:t>
            </a:r>
            <a:r>
              <a:rPr lang="de-DE" sz="2800" dirty="0" err="1" smtClean="0">
                <a:latin typeface="Calibri" panose="020F0502020204030204" pitchFamily="34" charset="0"/>
              </a:rPr>
              <a:t>there</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 </a:t>
            </a:r>
            <a:r>
              <a:rPr lang="de-DE" sz="2800" dirty="0" err="1" smtClean="0">
                <a:latin typeface="Calibri" panose="020F0502020204030204" pitchFamily="34" charset="0"/>
              </a:rPr>
              <a:t>lot</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health</a:t>
            </a:r>
            <a:r>
              <a:rPr lang="de-DE" sz="2800" dirty="0" smtClean="0">
                <a:latin typeface="Calibri" panose="020F0502020204030204" pitchFamily="34" charset="0"/>
              </a:rPr>
              <a:t> </a:t>
            </a:r>
            <a:r>
              <a:rPr lang="de-DE" sz="2800" dirty="0" err="1" smtClean="0">
                <a:latin typeface="Calibri" panose="020F0502020204030204" pitchFamily="34" charset="0"/>
              </a:rPr>
              <a:t>authorities</a:t>
            </a:r>
            <a:r>
              <a:rPr lang="de-DE" sz="2800" dirty="0" smtClean="0">
                <a:latin typeface="Calibri" panose="020F0502020204030204" pitchFamily="34" charset="0"/>
              </a:rPr>
              <a:t> </a:t>
            </a:r>
            <a:r>
              <a:rPr lang="de-DE" sz="2800" dirty="0" err="1" smtClean="0">
                <a:latin typeface="Calibri" panose="020F0502020204030204" pitchFamily="34" charset="0"/>
              </a:rPr>
              <a:t>who</a:t>
            </a:r>
            <a:r>
              <a:rPr lang="de-DE" sz="2800" dirty="0" smtClean="0">
                <a:latin typeface="Calibri" panose="020F0502020204030204" pitchFamily="34" charset="0"/>
              </a:rPr>
              <a:t> </a:t>
            </a:r>
            <a:r>
              <a:rPr lang="de-DE" sz="2800" dirty="0" err="1" smtClean="0">
                <a:latin typeface="Calibri" panose="020F0502020204030204" pitchFamily="34" charset="0"/>
              </a:rPr>
              <a:t>guarantee</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quality</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example</a:t>
            </a:r>
            <a:r>
              <a:rPr lang="de-DE" sz="2800" dirty="0" smtClean="0">
                <a:latin typeface="Calibri" panose="020F0502020204030204" pitchFamily="34" charset="0"/>
              </a:rPr>
              <a:t>: </a:t>
            </a:r>
            <a:r>
              <a:rPr lang="de-DE" sz="2800" dirty="0" err="1" smtClean="0">
                <a:latin typeface="Calibri" panose="020F0502020204030204" pitchFamily="34" charset="0"/>
              </a:rPr>
              <a:t>Livsmedelverket</a:t>
            </a:r>
            <a:r>
              <a:rPr lang="de-DE" sz="2800" dirty="0" smtClean="0">
                <a:latin typeface="Calibri" panose="020F0502020204030204" pitchFamily="34" charset="0"/>
              </a:rPr>
              <a:t>- </a:t>
            </a:r>
            <a:r>
              <a:rPr lang="de-DE" sz="2800" dirty="0" err="1" smtClean="0">
                <a:latin typeface="Calibri" panose="020F0502020204030204" pitchFamily="34" charset="0"/>
              </a:rPr>
              <a:t>Sweden</a:t>
            </a:r>
            <a:r>
              <a:rPr lang="de-DE" sz="2800" dirty="0" smtClean="0">
                <a:latin typeface="Calibri" panose="020F0502020204030204" pitchFamily="34" charset="0"/>
              </a:rPr>
              <a:t>, Gesundheitsamt- Germany, </a:t>
            </a:r>
            <a:r>
              <a:rPr lang="de-DE" sz="2800" dirty="0" err="1" smtClean="0">
                <a:latin typeface="Calibri" panose="020F0502020204030204" pitchFamily="34" charset="0"/>
              </a:rPr>
              <a:t>Sanepid</a:t>
            </a:r>
            <a:r>
              <a:rPr lang="de-DE" sz="2800" dirty="0" smtClean="0">
                <a:latin typeface="Calibri" panose="020F0502020204030204" pitchFamily="34" charset="0"/>
              </a:rPr>
              <a:t>- </a:t>
            </a:r>
            <a:r>
              <a:rPr lang="de-DE" sz="2800" dirty="0" err="1" smtClean="0">
                <a:latin typeface="Calibri" panose="020F0502020204030204" pitchFamily="34" charset="0"/>
              </a:rPr>
              <a:t>Poland</a:t>
            </a:r>
            <a:r>
              <a:rPr lang="de-DE" sz="2800" dirty="0" smtClean="0">
                <a:latin typeface="Calibri" panose="020F0502020204030204" pitchFamily="34" charset="0"/>
              </a:rPr>
              <a:t>)</a:t>
            </a:r>
          </a:p>
          <a:p>
            <a:r>
              <a:rPr lang="de-DE" sz="2800" dirty="0" err="1" smtClean="0">
                <a:latin typeface="Calibri" panose="020F0502020204030204" pitchFamily="34" charset="0"/>
              </a:rPr>
              <a:t>Incerasing</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stricter</a:t>
            </a:r>
            <a:r>
              <a:rPr lang="de-DE" sz="2800" dirty="0" smtClean="0">
                <a:latin typeface="Calibri" panose="020F0502020204030204" pitchFamily="34" charset="0"/>
              </a:rPr>
              <a:t> </a:t>
            </a:r>
            <a:r>
              <a:rPr lang="de-DE" sz="2800" dirty="0" err="1" smtClean="0">
                <a:latin typeface="Calibri" panose="020F0502020204030204" pitchFamily="34" charset="0"/>
              </a:rPr>
              <a:t>regulations</a:t>
            </a:r>
            <a:r>
              <a:rPr lang="de-DE" sz="2800" dirty="0" smtClean="0">
                <a:latin typeface="Calibri" panose="020F0502020204030204" pitchFamily="34" charset="0"/>
              </a:rPr>
              <a:t> in </a:t>
            </a:r>
            <a:r>
              <a:rPr lang="de-DE" sz="2800" dirty="0" err="1" smtClean="0">
                <a:latin typeface="Calibri" panose="020F0502020204030204" pitchFamily="34" charset="0"/>
              </a:rPr>
              <a:t>gastronomy</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example</a:t>
            </a:r>
            <a:r>
              <a:rPr lang="de-DE" sz="2800" dirty="0" smtClean="0">
                <a:latin typeface="Calibri" panose="020F0502020204030204" pitchFamily="34" charset="0"/>
              </a:rPr>
              <a:t>: </a:t>
            </a:r>
            <a:r>
              <a:rPr lang="de-DE" sz="2800" dirty="0" err="1" smtClean="0">
                <a:latin typeface="Calibri" panose="020F0502020204030204" pitchFamily="34" charset="0"/>
              </a:rPr>
              <a:t>hairnet</a:t>
            </a:r>
            <a:r>
              <a:rPr lang="de-DE" sz="2800" dirty="0" smtClean="0">
                <a:latin typeface="Calibri" panose="020F0502020204030204" pitchFamily="34" charset="0"/>
              </a:rPr>
              <a:t>, </a:t>
            </a:r>
            <a:r>
              <a:rPr lang="de-DE" sz="2800" dirty="0" err="1" smtClean="0">
                <a:latin typeface="Calibri" panose="020F0502020204030204" pitchFamily="34" charset="0"/>
              </a:rPr>
              <a:t>gloves</a:t>
            </a:r>
            <a:r>
              <a:rPr lang="de-DE" sz="2800" dirty="0" smtClean="0">
                <a:latin typeface="Calibri" panose="020F0502020204030204" pitchFamily="34" charset="0"/>
              </a:rPr>
              <a:t>, </a:t>
            </a:r>
            <a:r>
              <a:rPr lang="de-DE" sz="2800" dirty="0" err="1" smtClean="0">
                <a:latin typeface="Calibri" panose="020F0502020204030204" pitchFamily="34" charset="0"/>
              </a:rPr>
              <a:t>regular</a:t>
            </a:r>
            <a:r>
              <a:rPr lang="de-DE" sz="2800" dirty="0" smtClean="0">
                <a:latin typeface="Calibri" panose="020F0502020204030204" pitchFamily="34" charset="0"/>
              </a:rPr>
              <a:t> </a:t>
            </a:r>
            <a:r>
              <a:rPr lang="de-DE" sz="2800" dirty="0" err="1" smtClean="0">
                <a:latin typeface="Calibri" panose="020F0502020204030204" pitchFamily="34" charset="0"/>
              </a:rPr>
              <a:t>hand</a:t>
            </a:r>
            <a:r>
              <a:rPr lang="de-DE" sz="2800" dirty="0" smtClean="0">
                <a:latin typeface="Calibri" panose="020F0502020204030204" pitchFamily="34" charset="0"/>
              </a:rPr>
              <a:t> </a:t>
            </a:r>
            <a:r>
              <a:rPr lang="de-DE" sz="2800" dirty="0" err="1" smtClean="0">
                <a:latin typeface="Calibri" panose="020F0502020204030204" pitchFamily="34" charset="0"/>
              </a:rPr>
              <a:t>washing</a:t>
            </a:r>
            <a:r>
              <a:rPr lang="de-DE" sz="2800" dirty="0" smtClean="0">
                <a:latin typeface="Calibri" panose="020F0502020204030204" pitchFamily="34" charset="0"/>
              </a:rPr>
              <a:t>, </a:t>
            </a:r>
            <a:r>
              <a:rPr lang="de-DE" sz="2800" dirty="0" err="1" smtClean="0">
                <a:latin typeface="Calibri" panose="020F0502020204030204" pitchFamily="34" charset="0"/>
              </a:rPr>
              <a:t>desinfection</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kitchen</a:t>
            </a:r>
            <a:r>
              <a:rPr lang="de-DE" sz="2800" dirty="0" smtClean="0">
                <a:latin typeface="Calibri" panose="020F0502020204030204" pitchFamily="34" charset="0"/>
              </a:rPr>
              <a:t> </a:t>
            </a:r>
            <a:r>
              <a:rPr lang="de-DE" sz="2800" dirty="0" err="1" smtClean="0">
                <a:latin typeface="Calibri" panose="020F0502020204030204" pitchFamily="34" charset="0"/>
              </a:rPr>
              <a:t>devices</a:t>
            </a:r>
            <a:r>
              <a:rPr lang="de-DE" sz="2800" dirty="0" smtClean="0">
                <a:latin typeface="Calibri" panose="020F0502020204030204" pitchFamily="34" charset="0"/>
              </a:rPr>
              <a:t>)</a:t>
            </a:r>
          </a:p>
          <a:p>
            <a:endParaRPr lang="de-DE" sz="36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5968538"/>
            <a:ext cx="1642191" cy="889462"/>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787" y="2029950"/>
            <a:ext cx="1905000" cy="1103948"/>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237" y="3923248"/>
            <a:ext cx="3291840" cy="2194560"/>
          </a:xfrm>
          <a:prstGeom prst="rect">
            <a:avLst/>
          </a:prstGeom>
        </p:spPr>
      </p:pic>
    </p:spTree>
    <p:extLst>
      <p:ext uri="{BB962C8B-B14F-4D97-AF65-F5344CB8AC3E}">
        <p14:creationId xmlns:p14="http://schemas.microsoft.com/office/powerpoint/2010/main" val="1749737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5400" b="1" dirty="0" err="1" smtClean="0">
                <a:solidFill>
                  <a:schemeClr val="accent2"/>
                </a:solidFill>
                <a:latin typeface="Calibri" panose="020F0502020204030204" pitchFamily="34" charset="0"/>
              </a:rPr>
              <a:t>Conditions</a:t>
            </a:r>
            <a:r>
              <a:rPr lang="de-DE" sz="5400" b="1" dirty="0" smtClean="0">
                <a:solidFill>
                  <a:schemeClr val="accent2"/>
                </a:solidFill>
                <a:latin typeface="Calibri" panose="020F0502020204030204" pitchFamily="34" charset="0"/>
              </a:rPr>
              <a:t> </a:t>
            </a:r>
            <a:r>
              <a:rPr lang="de-DE" sz="5400" b="1" dirty="0" err="1" smtClean="0">
                <a:solidFill>
                  <a:schemeClr val="accent2"/>
                </a:solidFill>
                <a:latin typeface="Calibri" panose="020F0502020204030204" pitchFamily="34" charset="0"/>
              </a:rPr>
              <a:t>of</a:t>
            </a:r>
            <a:r>
              <a:rPr lang="de-DE" sz="5400" b="1" dirty="0" smtClean="0">
                <a:solidFill>
                  <a:schemeClr val="accent2"/>
                </a:solidFill>
                <a:latin typeface="Calibri" panose="020F0502020204030204" pitchFamily="34" charset="0"/>
              </a:rPr>
              <a:t> </a:t>
            </a:r>
            <a:r>
              <a:rPr lang="de-DE" sz="5400" b="1" dirty="0" err="1" smtClean="0">
                <a:solidFill>
                  <a:schemeClr val="accent2"/>
                </a:solidFill>
                <a:latin typeface="Calibri" panose="020F0502020204030204" pitchFamily="34" charset="0"/>
              </a:rPr>
              <a:t>sale</a:t>
            </a:r>
            <a:r>
              <a:rPr lang="de-DE" sz="5400" b="1" dirty="0" smtClean="0">
                <a:solidFill>
                  <a:schemeClr val="accent2"/>
                </a:solidFill>
                <a:latin typeface="Calibri" panose="020F0502020204030204" pitchFamily="34" charset="0"/>
              </a:rPr>
              <a:t> </a:t>
            </a:r>
            <a:r>
              <a:rPr lang="de-DE" sz="5400" b="1" dirty="0" err="1" smtClean="0">
                <a:solidFill>
                  <a:schemeClr val="accent2"/>
                </a:solidFill>
                <a:latin typeface="Calibri" panose="020F0502020204030204" pitchFamily="34" charset="0"/>
              </a:rPr>
              <a:t>and</a:t>
            </a:r>
            <a:r>
              <a:rPr lang="de-DE" sz="5400" b="1" dirty="0" smtClean="0">
                <a:solidFill>
                  <a:schemeClr val="accent2"/>
                </a:solidFill>
                <a:latin typeface="Calibri" panose="020F0502020204030204" pitchFamily="34" charset="0"/>
              </a:rPr>
              <a:t> </a:t>
            </a:r>
            <a:r>
              <a:rPr lang="de-DE" sz="5400" b="1" dirty="0" err="1" smtClean="0">
                <a:solidFill>
                  <a:schemeClr val="accent2"/>
                </a:solidFill>
                <a:latin typeface="Calibri" panose="020F0502020204030204" pitchFamily="34" charset="0"/>
              </a:rPr>
              <a:t>storage</a:t>
            </a:r>
            <a:r>
              <a:rPr lang="de-DE" sz="5400" b="1" dirty="0" smtClean="0">
                <a:solidFill>
                  <a:schemeClr val="accent2"/>
                </a:solidFill>
                <a:latin typeface="Calibri" panose="020F0502020204030204" pitchFamily="34" charset="0"/>
              </a:rPr>
              <a:t> </a:t>
            </a:r>
            <a:r>
              <a:rPr lang="de-DE" sz="5400" b="1" dirty="0" err="1" smtClean="0">
                <a:solidFill>
                  <a:schemeClr val="accent2"/>
                </a:solidFill>
                <a:latin typeface="Calibri" panose="020F0502020204030204" pitchFamily="34" charset="0"/>
              </a:rPr>
              <a:t>of</a:t>
            </a:r>
            <a:r>
              <a:rPr lang="de-DE" sz="5400" b="1" dirty="0" smtClean="0">
                <a:solidFill>
                  <a:schemeClr val="accent2"/>
                </a:solidFill>
                <a:latin typeface="Calibri" panose="020F0502020204030204" pitchFamily="34" charset="0"/>
              </a:rPr>
              <a:t> </a:t>
            </a:r>
            <a:r>
              <a:rPr lang="de-DE" sz="5400" b="1" dirty="0" err="1" smtClean="0">
                <a:solidFill>
                  <a:schemeClr val="accent2"/>
                </a:solidFill>
                <a:latin typeface="Calibri" panose="020F0502020204030204" pitchFamily="34" charset="0"/>
              </a:rPr>
              <a:t>food</a:t>
            </a:r>
            <a:r>
              <a:rPr lang="de-DE" sz="5400" b="1" dirty="0" smtClean="0">
                <a:solidFill>
                  <a:schemeClr val="accent2"/>
                </a:solidFill>
                <a:latin typeface="Calibri" panose="020F0502020204030204" pitchFamily="34" charset="0"/>
              </a:rPr>
              <a:t> in Europe</a:t>
            </a:r>
            <a:endParaRPr lang="de-DE" sz="5400" b="1" dirty="0">
              <a:solidFill>
                <a:schemeClr val="accent2"/>
              </a:solidFill>
              <a:latin typeface="Calibri" panose="020F0502020204030204" pitchFamily="34" charset="0"/>
            </a:endParaRPr>
          </a:p>
        </p:txBody>
      </p:sp>
      <p:sp>
        <p:nvSpPr>
          <p:cNvPr id="3" name="Inhaltsplatzhalter 2"/>
          <p:cNvSpPr>
            <a:spLocks noGrp="1"/>
          </p:cNvSpPr>
          <p:nvPr>
            <p:ph idx="1"/>
          </p:nvPr>
        </p:nvSpPr>
        <p:spPr>
          <a:xfrm>
            <a:off x="677334" y="2418284"/>
            <a:ext cx="8890615" cy="3880773"/>
          </a:xfrm>
        </p:spPr>
        <p:txBody>
          <a:bodyPr>
            <a:normAutofit/>
          </a:bodyPr>
          <a:lstStyle/>
          <a:p>
            <a:r>
              <a:rPr lang="de-DE" sz="2800" dirty="0" err="1" smtClean="0">
                <a:latin typeface="Calibri" panose="020F0502020204030204" pitchFamily="34" charset="0"/>
              </a:rPr>
              <a:t>Cooled</a:t>
            </a:r>
            <a:r>
              <a:rPr lang="de-DE" sz="2800" dirty="0" smtClean="0">
                <a:latin typeface="Calibri" panose="020F0502020204030204" pitchFamily="34" charset="0"/>
              </a:rPr>
              <a:t> </a:t>
            </a:r>
            <a:r>
              <a:rPr lang="de-DE" sz="2800" dirty="0" err="1" smtClean="0">
                <a:latin typeface="Calibri" panose="020F0502020204030204" pitchFamily="34" charset="0"/>
              </a:rPr>
              <a:t>and</a:t>
            </a:r>
            <a:r>
              <a:rPr lang="de-DE" sz="2800" dirty="0" smtClean="0">
                <a:latin typeface="Calibri" panose="020F0502020204030204" pitchFamily="34" charset="0"/>
              </a:rPr>
              <a:t>/</a:t>
            </a:r>
            <a:r>
              <a:rPr lang="de-DE" sz="2800" dirty="0" err="1" smtClean="0">
                <a:latin typeface="Calibri" panose="020F0502020204030204" pitchFamily="34" charset="0"/>
              </a:rPr>
              <a:t>or</a:t>
            </a:r>
            <a:r>
              <a:rPr lang="de-DE" sz="2800" dirty="0" smtClean="0">
                <a:latin typeface="Calibri" panose="020F0502020204030204" pitchFamily="34" charset="0"/>
              </a:rPr>
              <a:t> dry </a:t>
            </a:r>
            <a:r>
              <a:rPr lang="de-DE" sz="2800" dirty="0" err="1" smtClean="0">
                <a:latin typeface="Calibri" panose="020F0502020204030204" pitchFamily="34" charset="0"/>
              </a:rPr>
              <a:t>storage</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in private </a:t>
            </a:r>
            <a:r>
              <a:rPr lang="de-DE" sz="2800" dirty="0" err="1" smtClean="0">
                <a:latin typeface="Calibri" panose="020F0502020204030204" pitchFamily="34" charset="0"/>
              </a:rPr>
              <a:t>and</a:t>
            </a:r>
            <a:r>
              <a:rPr lang="de-DE" sz="2800" dirty="0" smtClean="0">
                <a:latin typeface="Calibri" panose="020F0502020204030204" pitchFamily="34" charset="0"/>
              </a:rPr>
              <a:t> </a:t>
            </a:r>
            <a:r>
              <a:rPr lang="de-DE" sz="2800" dirty="0" err="1" smtClean="0">
                <a:latin typeface="Calibri" panose="020F0502020204030204" pitchFamily="34" charset="0"/>
              </a:rPr>
              <a:t>public</a:t>
            </a:r>
            <a:r>
              <a:rPr lang="de-DE" sz="2800" dirty="0" smtClean="0">
                <a:latin typeface="Calibri" panose="020F0502020204030204" pitchFamily="34" charset="0"/>
              </a:rPr>
              <a:t> </a:t>
            </a:r>
            <a:r>
              <a:rPr lang="de-DE" sz="2800" dirty="0" err="1" smtClean="0">
                <a:latin typeface="Calibri" panose="020F0502020204030204" pitchFamily="34" charset="0"/>
              </a:rPr>
              <a:t>areas</a:t>
            </a:r>
            <a:r>
              <a:rPr lang="de-DE" sz="2800" dirty="0" smtClean="0">
                <a:latin typeface="Calibri" panose="020F0502020204030204" pitchFamily="34" charset="0"/>
              </a:rPr>
              <a:t> </a:t>
            </a:r>
          </a:p>
          <a:p>
            <a:r>
              <a:rPr lang="de-DE" sz="2800" dirty="0" err="1" smtClean="0">
                <a:latin typeface="Calibri" panose="020F0502020204030204" pitchFamily="34" charset="0"/>
              </a:rPr>
              <a:t>Avoidance</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vermin in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area</a:t>
            </a:r>
            <a:r>
              <a:rPr lang="de-DE" sz="2800" dirty="0" smtClean="0">
                <a:latin typeface="Calibri" panose="020F0502020204030204" pitchFamily="34" charset="0"/>
              </a:rPr>
              <a:t> </a:t>
            </a:r>
            <a:r>
              <a:rPr lang="de-DE" sz="2800" dirty="0" err="1" smtClean="0">
                <a:latin typeface="Calibri" panose="020F0502020204030204" pitchFamily="34" charset="0"/>
              </a:rPr>
              <a:t>around</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p>
          <a:p>
            <a:r>
              <a:rPr lang="de-DE" sz="2800" dirty="0" smtClean="0">
                <a:latin typeface="Calibri" panose="020F0502020204030204" pitchFamily="34" charset="0"/>
              </a:rPr>
              <a:t>Sterilisation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sales</a:t>
            </a:r>
            <a:r>
              <a:rPr lang="de-DE" sz="2800" dirty="0" smtClean="0">
                <a:latin typeface="Calibri" panose="020F0502020204030204" pitchFamily="34" charset="0"/>
              </a:rPr>
              <a:t> </a:t>
            </a:r>
            <a:r>
              <a:rPr lang="de-DE" sz="2800" dirty="0" err="1" smtClean="0">
                <a:latin typeface="Calibri" panose="020F0502020204030204" pitchFamily="34" charset="0"/>
              </a:rPr>
              <a:t>area</a:t>
            </a:r>
            <a:r>
              <a:rPr lang="de-DE" sz="2800" dirty="0" smtClean="0">
                <a:latin typeface="Calibri" panose="020F0502020204030204" pitchFamily="34" charset="0"/>
              </a:rPr>
              <a:t> </a:t>
            </a:r>
            <a:endParaRPr lang="de-DE" sz="2800" dirty="0">
              <a:latin typeface="Calibri" panose="020F0502020204030204" pitchFamily="34" charset="0"/>
            </a:endParaRPr>
          </a:p>
        </p:txBody>
      </p:sp>
      <p:pic>
        <p:nvPicPr>
          <p:cNvPr id="4" name="Grafik1"/>
          <p:cNvPicPr/>
          <p:nvPr/>
        </p:nvPicPr>
        <p:blipFill>
          <a:blip r:embed="rId2">
            <a:lum/>
            <a:alphaModFix/>
          </a:blip>
          <a:srcRect/>
          <a:stretch>
            <a:fillRect/>
          </a:stretch>
        </p:blipFill>
        <p:spPr>
          <a:xfrm>
            <a:off x="802025" y="4646815"/>
            <a:ext cx="4401742" cy="190737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497" y="4644826"/>
            <a:ext cx="4339452" cy="1909359"/>
          </a:xfrm>
          <a:prstGeom prst="rect">
            <a:avLst/>
          </a:prstGeom>
        </p:spPr>
      </p:pic>
    </p:spTree>
    <p:extLst>
      <p:ext uri="{BB962C8B-B14F-4D97-AF65-F5344CB8AC3E}">
        <p14:creationId xmlns:p14="http://schemas.microsoft.com/office/powerpoint/2010/main" val="3002466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829</Words>
  <Application>Microsoft Office PowerPoint</Application>
  <PresentationFormat>Breitbild</PresentationFormat>
  <Paragraphs>95</Paragraphs>
  <Slides>17</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Trebuchet MS</vt:lpstr>
      <vt:lpstr>Wingdings</vt:lpstr>
      <vt:lpstr>Wingdings 3</vt:lpstr>
      <vt:lpstr>Facette</vt:lpstr>
      <vt:lpstr>Hygiene – the most important requirement for health</vt:lpstr>
      <vt:lpstr>Definition: Hygiene</vt:lpstr>
      <vt:lpstr>Hygiene in Europe</vt:lpstr>
      <vt:lpstr>Hygiene in slums of India</vt:lpstr>
      <vt:lpstr>Hygiene in Niger </vt:lpstr>
      <vt:lpstr>Hygiene in European schools</vt:lpstr>
      <vt:lpstr>Hygiene in the Global South</vt:lpstr>
      <vt:lpstr>Situation in Europe Laws and Regulations</vt:lpstr>
      <vt:lpstr>Conditions of sale and storage of food in Europe</vt:lpstr>
      <vt:lpstr>Situation in global south Laws and Regulations</vt:lpstr>
      <vt:lpstr>Conditions of sale and storage of food in the countries of global south</vt:lpstr>
      <vt:lpstr>Food supply in the global south</vt:lpstr>
      <vt:lpstr>Hygiene in hospitals</vt:lpstr>
      <vt:lpstr>Germany &amp; Europe</vt:lpstr>
      <vt:lpstr>Global south</vt:lpstr>
      <vt:lpstr>Scientific work</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hygiene</dc:title>
  <dc:creator>Emely Jil Vollmers</dc:creator>
  <cp:lastModifiedBy>Maximilian Wasielewski</cp:lastModifiedBy>
  <cp:revision>26</cp:revision>
  <dcterms:created xsi:type="dcterms:W3CDTF">2017-01-26T09:00:24Z</dcterms:created>
  <dcterms:modified xsi:type="dcterms:W3CDTF">2017-02-01T15:03:04Z</dcterms:modified>
</cp:coreProperties>
</file>