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36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D53D-1B6F-4F76-94AC-4F64769FD13C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2FA00-4A0F-4A01-9236-99FAF8CF5F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314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41FD74-65D5-4F92-91ED-E80E144B1FD2}" type="slidenum">
              <a:rPr lang="en-GB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1C6269-A896-4FD2-8294-40388AF82CF3}" type="slidenum">
              <a:rPr lang="en-GB">
                <a:solidFill>
                  <a:prstClr val="white"/>
                </a:solidFill>
              </a:rPr>
              <a:pPr/>
              <a:t>10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B0A437-E752-439B-AF59-38173EB6C448}" type="slidenum">
              <a:rPr lang="en-GB">
                <a:solidFill>
                  <a:prstClr val="white"/>
                </a:solidFill>
              </a:rPr>
              <a:pPr/>
              <a:t>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43EEE6-77C2-4C15-BBDA-ED97C6D0957B}" type="slidenum">
              <a:rPr lang="en-GB">
                <a:solidFill>
                  <a:prstClr val="white"/>
                </a:solidFill>
              </a:rPr>
              <a:pPr/>
              <a:t>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E2855C-8535-47AF-B84D-5BFF0EC86D91}" type="slidenum">
              <a:rPr lang="en-GB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FCC62-5E94-4156-A30D-E910BD190EEF}" type="slidenum">
              <a:rPr lang="en-GB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21CA0C-D5A2-43BA-AD29-BFF00C545858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0EF49-B8BD-47AB-99AE-4DF00C027202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77C178-3650-4BFA-9C1A-A4A36CEE8C79}" type="slidenum">
              <a:rPr lang="en-GB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0E2826-A107-424D-BEAF-CC25259E828F}" type="slidenum">
              <a:rPr lang="en-GB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29E1ED-D689-4EDA-BF72-058EB39AFFC9}" type="slidenum">
              <a:rPr lang="en-GB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FC8911-DBD4-4CAA-8480-CE3FBBF84D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1374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D9FCF2-4CF5-46C1-A800-4C1F8146638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2360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1143000"/>
            <a:ext cx="2055813" cy="5426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6625" cy="5426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01BCCC-9082-4AAD-964F-B05D5368E64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1932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90AF01-B797-4EDF-BA54-AF7B4BC43CA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1675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B73A65-FC22-4CD1-B91E-59EC4BBA74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0444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E631B3-FA29-4894-BDDD-5D3BD769777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2403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542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249488"/>
            <a:ext cx="403701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CD0CDF-3B90-4073-B260-086B8AD1369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4818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6367AE-3172-4549-AC9E-1AA0493AC83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9234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077017-CE68-4183-8155-9D069B8A111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972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4AB870-BEF0-4E66-8A54-A3CBF31643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9739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CED49B-9F29-4CEE-BBF8-A86EC051A9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3498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8D80E9-B20A-4DA1-8798-74FFB026222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76118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0AB22C-98A1-4345-961A-6BAF843F008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29670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00C90B-1F44-41C6-AEE5-BF2A79499A0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7978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1143000"/>
            <a:ext cx="2055813" cy="5426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6625" cy="5426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8C9512-CD2A-497E-B8D7-CEA47DC05FC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58875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4838" cy="1062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6586538" y="612775"/>
            <a:ext cx="952500" cy="452438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>
          <a:xfrm>
            <a:off x="8174038" y="1588"/>
            <a:ext cx="757237" cy="361950"/>
          </a:xfrm>
        </p:spPr>
        <p:txBody>
          <a:bodyPr/>
          <a:lstStyle>
            <a:lvl1pPr>
              <a:defRPr/>
            </a:lvl1pPr>
          </a:lstStyle>
          <a:p>
            <a:fld id="{43A9A878-4F6B-4980-84A9-B9C0AA54DB7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8546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904274-62EE-4FBF-96D1-732A6084F3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0933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542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249488"/>
            <a:ext cx="403701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4564B8-9514-4F55-BFE0-2A2A1DF8165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7124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6DD3D9-13D3-4A10-A98D-77118396DF8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8604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8CB3C2-D0BE-4CDA-B4ED-CCCEF4E741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5472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FC376F-2D43-4B99-908C-CBB75995BF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9364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F5B324-1513-479C-B969-44008FDA85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628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BB01ED-CD90-48BD-97F2-9C6406003D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7677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 flipV="1">
            <a:off x="5410200" y="3897313"/>
            <a:ext cx="3733800" cy="192087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rgbClr val="438086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flipV="1">
            <a:off x="5410200" y="4164013"/>
            <a:ext cx="1965325" cy="19050"/>
          </a:xfrm>
          <a:prstGeom prst="rect">
            <a:avLst/>
          </a:prstGeom>
          <a:solidFill>
            <a:srgbClr val="438086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 flipV="1">
            <a:off x="5410200" y="4198938"/>
            <a:ext cx="1965325" cy="9525"/>
          </a:xfrm>
          <a:prstGeom prst="rect">
            <a:avLst/>
          </a:prstGeom>
          <a:solidFill>
            <a:srgbClr val="438086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3649663"/>
            <a:ext cx="9144000" cy="244475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675063"/>
            <a:ext cx="9144000" cy="1412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37020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4838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2483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6705600" y="4206875"/>
            <a:ext cx="9556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800">
                <a:solidFill>
                  <a:srgbClr val="438086"/>
                </a:solidFill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de-DE">
              <a:cs typeface="Arial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320088" y="1588"/>
            <a:ext cx="742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2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E6EBA3F-8E70-45F8-9CA0-F43EC7E102FF}" type="slidenum">
              <a:rPr lang="de-DE"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4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43808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3548A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53548A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4838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2483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6586538" y="612775"/>
            <a:ext cx="9525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de-DE">
              <a:latin typeface="Verdana" pitchFamily="32" charset="0"/>
              <a:cs typeface="Arial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1588"/>
            <a:ext cx="75723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F596D48C-B0AE-49C2-8818-71BA8DBFCFB4}" type="slidenum">
              <a:rPr lang="de-DE">
                <a:latin typeface="Verdana" pitchFamily="32" charset="0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de-DE">
              <a:latin typeface="Verdana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76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43808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3548A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53548A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401888"/>
            <a:ext cx="8458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>
                <a:solidFill>
                  <a:srgbClr val="FFFFFF"/>
                </a:solidFill>
                <a:latin typeface="Trebuchet MS" pitchFamily="32" charset="0"/>
              </a:rPr>
              <a:t>Buxtehude – fairytale city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860800"/>
            <a:ext cx="9145588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97961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691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-22225" y="476250"/>
            <a:ext cx="82296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>
                <a:solidFill>
                  <a:srgbClr val="424456"/>
                </a:solidFill>
                <a:latin typeface="Trebuchet MS" pitchFamily="32" charset="0"/>
              </a:rPr>
              <a:t>Margareta (museum ship)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988"/>
            <a:ext cx="5767388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2925763"/>
            <a:ext cx="5078412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750" y="5516563"/>
            <a:ext cx="2160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/>
              <a:t>built in 1897  </a:t>
            </a:r>
          </a:p>
        </p:txBody>
      </p:sp>
    </p:spTree>
    <p:extLst>
      <p:ext uri="{BB962C8B-B14F-4D97-AF65-F5344CB8AC3E}">
        <p14:creationId xmlns="" xmlns:p14="http://schemas.microsoft.com/office/powerpoint/2010/main" val="3032632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2" r="2454"/>
          <a:stretch>
            <a:fillRect/>
          </a:stretch>
        </p:blipFill>
        <p:spPr bwMode="auto">
          <a:xfrm>
            <a:off x="-25400" y="-26988"/>
            <a:ext cx="9169400" cy="690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1402" r="24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5550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66725"/>
            <a:ext cx="4799013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AutoShape 2"/>
          <p:cNvSpPr>
            <a:spLocks noChangeArrowheads="1"/>
          </p:cNvSpPr>
          <p:nvPr/>
        </p:nvSpPr>
        <p:spPr bwMode="auto">
          <a:xfrm rot="18000000">
            <a:off x="859631" y="2064544"/>
            <a:ext cx="1296988" cy="64770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FF0000"/>
          </a:solidFill>
          <a:ln w="19080" cap="sq">
            <a:solidFill>
              <a:srgbClr val="3B3B6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219700" y="981075"/>
            <a:ext cx="2665413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 b="1">
                <a:latin typeface="Calibri" pitchFamily="32" charset="0"/>
              </a:rPr>
              <a:t>B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 b="1">
                <a:latin typeface="Calibri" pitchFamily="32" charset="0"/>
              </a:rPr>
              <a:t>U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 b="1">
                <a:latin typeface="Calibri" pitchFamily="32" charset="0"/>
              </a:rPr>
              <a:t>X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 b="1">
                <a:latin typeface="Calibri" pitchFamily="32" charset="0"/>
              </a:rPr>
              <a:t>T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 b="1">
                <a:latin typeface="Calibri" pitchFamily="32" charset="0"/>
              </a:rPr>
              <a:t>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 b="1">
                <a:latin typeface="Calibri" pitchFamily="32" charset="0"/>
              </a:rPr>
              <a:t>H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 b="1">
                <a:latin typeface="Calibri" pitchFamily="32" charset="0"/>
              </a:rPr>
              <a:t>U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 b="1">
                <a:latin typeface="Calibri" pitchFamily="32" charset="0"/>
              </a:rPr>
              <a:t>D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 b="1">
                <a:latin typeface="Calibri" pitchFamily="32" charset="0"/>
              </a:rPr>
              <a:t>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54063"/>
            <a:ext cx="285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34113" y="3284538"/>
            <a:ext cx="2305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b="1">
                <a:latin typeface="Calibri" pitchFamily="32" charset="0"/>
              </a:rPr>
              <a:t>General facts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>
                <a:latin typeface="Calibri" pitchFamily="32" charset="0"/>
              </a:rPr>
              <a:t>about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 40 000 inhabitants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>
                <a:latin typeface="Calibri" pitchFamily="32" charset="0"/>
              </a:rPr>
              <a:t>state: Lower Saxony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  (capital: Hannover)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>
                <a:latin typeface="Calibri" pitchFamily="32" charset="0"/>
              </a:rPr>
              <a:t>bordering on   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  ‘‘Altes Land‘‘ (fruit-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  growing area)</a:t>
            </a:r>
          </a:p>
        </p:txBody>
      </p:sp>
    </p:spTree>
    <p:extLst>
      <p:ext uri="{BB962C8B-B14F-4D97-AF65-F5344CB8AC3E}">
        <p14:creationId xmlns="" xmlns:p14="http://schemas.microsoft.com/office/powerpoint/2010/main" val="2862270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18891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sz="4000">
                <a:solidFill>
                  <a:srgbClr val="424456"/>
                </a:solidFill>
                <a:latin typeface="Calibri" pitchFamily="32" charset="0"/>
              </a:rPr>
              <a:t>History and general</a:t>
            </a:r>
          </a:p>
        </p:txBody>
      </p:sp>
      <p:sp>
        <p:nvSpPr>
          <p:cNvPr id="26626" name="AutoShape 2"/>
          <p:cNvSpPr>
            <a:spLocks noChangeArrowheads="1"/>
          </p:cNvSpPr>
          <p:nvPr/>
        </p:nvSpPr>
        <p:spPr bwMode="auto">
          <a:xfrm rot="5400000">
            <a:off x="692944" y="3717132"/>
            <a:ext cx="4429125" cy="395287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3BCC1"/>
          </a:solidFill>
          <a:ln w="19080" cap="sq">
            <a:solidFill>
              <a:srgbClr val="3B3B6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11188" y="1700213"/>
            <a:ext cx="2016125" cy="1190625"/>
          </a:xfrm>
          <a:prstGeom prst="rect">
            <a:avLst/>
          </a:prstGeom>
          <a:gradFill rotWithShape="0">
            <a:gsLst>
              <a:gs pos="0">
                <a:srgbClr val="A3A4C3"/>
              </a:gs>
              <a:gs pos="100000">
                <a:srgbClr val="E4E4E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1280 to 1285: founded as city fortress in the middle of a moor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1188" y="2997200"/>
            <a:ext cx="2016125" cy="917575"/>
          </a:xfrm>
          <a:prstGeom prst="rect">
            <a:avLst/>
          </a:prstGeom>
          <a:gradFill rotWithShape="0">
            <a:gsLst>
              <a:gs pos="0">
                <a:srgbClr val="A3A4C3"/>
              </a:gs>
              <a:gs pos="100000">
                <a:srgbClr val="E4E4E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1328: conferment of the town charter of Hamburg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5313" y="4005263"/>
            <a:ext cx="2016125" cy="2014537"/>
          </a:xfrm>
          <a:prstGeom prst="rect">
            <a:avLst/>
          </a:prstGeom>
          <a:gradFill rotWithShape="0">
            <a:gsLst>
              <a:gs pos="0">
                <a:srgbClr val="A3A4C3"/>
              </a:gs>
              <a:gs pos="100000">
                <a:srgbClr val="E4E4E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2014: Buxtehude re-became a Hanseatic city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Hanse: originally confederation of merchants in the Middle Ages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372225" y="1484313"/>
            <a:ext cx="20494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sister cities: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Blagnac (France)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Ribnitz-Damgarten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30425"/>
            <a:ext cx="2252663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779838" y="4797425"/>
            <a:ext cx="20875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coat of arms of Buxtehude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516688" y="5680075"/>
            <a:ext cx="1905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place name sign</a:t>
            </a: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459163"/>
            <a:ext cx="2540000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4259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0" y="18891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sz="4000">
                <a:solidFill>
                  <a:srgbClr val="424456"/>
                </a:solidFill>
                <a:latin typeface="Calibri" pitchFamily="32" charset="0"/>
              </a:rPr>
              <a:t>Culture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22960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0363" indent="-255588"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Pct val="100000"/>
              <a:buFont typeface="Georgia" pitchFamily="16" charset="0"/>
              <a:buChar char="•"/>
            </a:pPr>
            <a:r>
              <a:rPr lang="en-GB" sz="2400" dirty="0" smtClean="0">
                <a:latin typeface="Calibri" pitchFamily="32" charset="0"/>
              </a:rPr>
              <a:t>‘fairytale city’ </a:t>
            </a:r>
          </a:p>
          <a:p>
            <a:pPr defTabSz="4492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Pct val="100000"/>
            </a:pPr>
            <a:r>
              <a:rPr lang="en-GB" sz="2400" dirty="0" smtClean="0">
                <a:latin typeface="Calibri" pitchFamily="32" charset="0"/>
              </a:rPr>
              <a:t>	“hare </a:t>
            </a:r>
            <a:r>
              <a:rPr lang="en-GB" sz="2400" dirty="0">
                <a:latin typeface="Calibri" pitchFamily="32" charset="0"/>
              </a:rPr>
              <a:t>and hedgehog’’ (retold by the Brothers Grimm), </a:t>
            </a:r>
            <a:endParaRPr lang="en-GB" sz="2400" dirty="0" smtClean="0">
              <a:latin typeface="Calibri" pitchFamily="32" charset="0"/>
            </a:endParaRPr>
          </a:p>
          <a:p>
            <a:pPr defTabSz="4492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Pct val="100000"/>
            </a:pPr>
            <a:r>
              <a:rPr lang="en-GB" sz="2400" dirty="0" smtClean="0">
                <a:latin typeface="Calibri" pitchFamily="32" charset="0"/>
              </a:rPr>
              <a:t>	“The </a:t>
            </a:r>
            <a:r>
              <a:rPr lang="en-GB" sz="2400" dirty="0">
                <a:latin typeface="Calibri" pitchFamily="32" charset="0"/>
              </a:rPr>
              <a:t>dog which is barking by his tail’’</a:t>
            </a:r>
          </a:p>
          <a:p>
            <a:pPr defTabSz="4492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Pct val="100000"/>
              <a:buFont typeface="Georgia" pitchFamily="16" charset="0"/>
              <a:buChar char="•"/>
            </a:pPr>
            <a:r>
              <a:rPr lang="en-GB" sz="2400" dirty="0">
                <a:latin typeface="Calibri" pitchFamily="32" charset="0"/>
              </a:rPr>
              <a:t>located on the </a:t>
            </a:r>
            <a:r>
              <a:rPr lang="en-GB" sz="2400" dirty="0" smtClean="0">
                <a:latin typeface="Calibri" pitchFamily="32" charset="0"/>
              </a:rPr>
              <a:t>“German </a:t>
            </a:r>
            <a:r>
              <a:rPr lang="en-GB" sz="2400" dirty="0">
                <a:latin typeface="Calibri" pitchFamily="32" charset="0"/>
              </a:rPr>
              <a:t>fairytale street’’</a:t>
            </a:r>
          </a:p>
          <a:p>
            <a:pPr defTabSz="4492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Pct val="100000"/>
              <a:buFont typeface="Georgia" pitchFamily="16" charset="0"/>
              <a:buChar char="•"/>
            </a:pPr>
            <a:r>
              <a:rPr lang="en-GB" sz="2400" dirty="0">
                <a:latin typeface="Calibri" pitchFamily="32" charset="0"/>
              </a:rPr>
              <a:t>renowned youth literature award </a:t>
            </a:r>
            <a:r>
              <a:rPr lang="en-GB" sz="2400" dirty="0" smtClean="0">
                <a:latin typeface="Calibri" pitchFamily="32" charset="0"/>
              </a:rPr>
              <a:t>‘ </a:t>
            </a:r>
            <a:r>
              <a:rPr lang="en-GB" sz="2400" dirty="0" err="1">
                <a:latin typeface="Calibri" pitchFamily="32" charset="0"/>
              </a:rPr>
              <a:t>Buxtehuder</a:t>
            </a:r>
            <a:r>
              <a:rPr lang="en-GB" sz="2400" dirty="0">
                <a:latin typeface="Calibri" pitchFamily="32" charset="0"/>
              </a:rPr>
              <a:t> </a:t>
            </a:r>
            <a:r>
              <a:rPr lang="en-GB" sz="2400" dirty="0" err="1" smtClean="0">
                <a:latin typeface="Calibri" pitchFamily="32" charset="0"/>
              </a:rPr>
              <a:t>Bulle</a:t>
            </a:r>
            <a:r>
              <a:rPr lang="en-GB" sz="2400" dirty="0" smtClean="0">
                <a:latin typeface="Calibri" pitchFamily="32" charset="0"/>
              </a:rPr>
              <a:t>’ (‘bull </a:t>
            </a:r>
            <a:r>
              <a:rPr lang="en-GB" sz="2400" dirty="0">
                <a:latin typeface="Calibri" pitchFamily="32" charset="0"/>
              </a:rPr>
              <a:t>of </a:t>
            </a:r>
            <a:r>
              <a:rPr lang="en-GB" sz="2400" dirty="0" smtClean="0">
                <a:latin typeface="Calibri" pitchFamily="32" charset="0"/>
              </a:rPr>
              <a:t>Buxtehude’)</a:t>
            </a:r>
            <a:endParaRPr lang="en-GB" sz="2400" dirty="0">
              <a:latin typeface="Calibri" pitchFamily="32" charset="0"/>
            </a:endParaRPr>
          </a:p>
          <a:p>
            <a:pPr marL="365125" indent="-250825" defTabSz="449263" fontAlgn="base">
              <a:spcBef>
                <a:spcPts val="300"/>
              </a:spcBef>
              <a:spcAft>
                <a:spcPct val="0"/>
              </a:spcAft>
              <a:buSzPct val="100000"/>
            </a:pPr>
            <a:endParaRPr lang="en-GB" sz="2400" dirty="0">
              <a:latin typeface="Calibri" pitchFamily="32" charset="0"/>
            </a:endParaRPr>
          </a:p>
          <a:p>
            <a:pPr marL="363538" indent="-252413" defTabSz="449263" fontAlgn="base">
              <a:spcBef>
                <a:spcPts val="300"/>
              </a:spcBef>
              <a:spcAft>
                <a:spcPct val="0"/>
              </a:spcAft>
              <a:buSzPct val="100000"/>
            </a:pPr>
            <a:endParaRPr lang="en-GB" sz="2400" dirty="0">
              <a:latin typeface="Calibri" pitchFamily="32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648075"/>
            <a:ext cx="2413000" cy="32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79" r="-12405"/>
          <a:stretch>
            <a:fillRect/>
          </a:stretch>
        </p:blipFill>
        <p:spPr bwMode="auto">
          <a:xfrm>
            <a:off x="0" y="4445000"/>
            <a:ext cx="3984625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10179" r="-124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445000"/>
            <a:ext cx="3230562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0198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18891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sz="4000">
                <a:solidFill>
                  <a:srgbClr val="424456"/>
                </a:solidFill>
                <a:latin typeface="Calibri" pitchFamily="32" charset="0"/>
              </a:rPr>
              <a:t>Education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196975"/>
            <a:ext cx="8229600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0363" indent="-255588"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Pct val="100000"/>
              <a:buFont typeface="Georgia" pitchFamily="16" charset="0"/>
              <a:buChar char="•"/>
            </a:pPr>
            <a:r>
              <a:rPr lang="en-GB" sz="2400" dirty="0">
                <a:latin typeface="Calibri" pitchFamily="32" charset="0"/>
              </a:rPr>
              <a:t>secondary schools: </a:t>
            </a:r>
            <a:r>
              <a:rPr lang="en-GB" sz="2400" dirty="0" err="1">
                <a:latin typeface="Calibri" pitchFamily="32" charset="0"/>
              </a:rPr>
              <a:t>Schulzentren</a:t>
            </a:r>
            <a:r>
              <a:rPr lang="en-GB" sz="2400" dirty="0">
                <a:latin typeface="Calibri" pitchFamily="32" charset="0"/>
              </a:rPr>
              <a:t> Nord und </a:t>
            </a:r>
            <a:r>
              <a:rPr lang="en-GB" sz="2400" dirty="0" err="1">
                <a:latin typeface="Calibri" pitchFamily="32" charset="0"/>
              </a:rPr>
              <a:t>Süd</a:t>
            </a:r>
            <a:r>
              <a:rPr lang="en-GB" sz="2400" dirty="0">
                <a:latin typeface="Calibri" pitchFamily="32" charset="0"/>
              </a:rPr>
              <a:t>, Gymnasium </a:t>
            </a:r>
            <a:r>
              <a:rPr lang="en-GB" sz="2400" dirty="0" err="1">
                <a:latin typeface="Calibri" pitchFamily="32" charset="0"/>
              </a:rPr>
              <a:t>Halepaghen-Schule</a:t>
            </a:r>
            <a:r>
              <a:rPr lang="en-GB" sz="2400" dirty="0">
                <a:latin typeface="Calibri" pitchFamily="32" charset="0"/>
              </a:rPr>
              <a:t>, Gymnasium </a:t>
            </a:r>
            <a:r>
              <a:rPr lang="en-GB" sz="2400" dirty="0" err="1">
                <a:latin typeface="Calibri" pitchFamily="32" charset="0"/>
              </a:rPr>
              <a:t>Süd</a:t>
            </a:r>
            <a:r>
              <a:rPr lang="en-GB" sz="2400" dirty="0">
                <a:latin typeface="Calibri" pitchFamily="32" charset="0"/>
              </a:rPr>
              <a:t>, BBS Buxtehude (vocational school), IGS Buxtehude (comprehensive school)</a:t>
            </a:r>
          </a:p>
          <a:p>
            <a:pPr defTabSz="4492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Pct val="100000"/>
              <a:buFont typeface="Georgia" pitchFamily="16" charset="0"/>
              <a:buChar char="•"/>
            </a:pPr>
            <a:r>
              <a:rPr lang="en-GB" sz="2400" dirty="0" err="1">
                <a:latin typeface="Calibri" pitchFamily="32" charset="0"/>
              </a:rPr>
              <a:t>Hochschule</a:t>
            </a:r>
            <a:r>
              <a:rPr lang="en-GB" sz="2400" dirty="0">
                <a:latin typeface="Calibri" pitchFamily="32" charset="0"/>
              </a:rPr>
              <a:t> 21 (private college), adult education centre, </a:t>
            </a:r>
            <a:r>
              <a:rPr lang="en-GB" sz="2400" dirty="0" smtClean="0">
                <a:latin typeface="Calibri" pitchFamily="32" charset="0"/>
              </a:rPr>
              <a:t>painters’ school</a:t>
            </a:r>
            <a:endParaRPr lang="en-GB" sz="2400" dirty="0">
              <a:latin typeface="Calibri" pitchFamily="32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140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46538"/>
            <a:ext cx="5003800" cy="281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4866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0" y="18891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sz="4000">
                <a:solidFill>
                  <a:srgbClr val="424456"/>
                </a:solidFill>
                <a:latin typeface="Calibri" pitchFamily="32" charset="0"/>
              </a:rPr>
              <a:t>Sports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2296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0363" indent="-255588"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Pct val="100000"/>
              <a:buFont typeface="Georgia" pitchFamily="16" charset="0"/>
              <a:buChar char="•"/>
            </a:pPr>
            <a:r>
              <a:rPr lang="en-GB" sz="2400" dirty="0">
                <a:latin typeface="Calibri" pitchFamily="32" charset="0"/>
              </a:rPr>
              <a:t>BSV Buxtehude ladies handball</a:t>
            </a:r>
          </a:p>
          <a:p>
            <a:pPr marL="365125" indent="-250825" defTabSz="449263" fontAlgn="base">
              <a:spcBef>
                <a:spcPts val="300"/>
              </a:spcBef>
              <a:spcAft>
                <a:spcPct val="0"/>
              </a:spcAft>
              <a:buSzPct val="100000"/>
            </a:pPr>
            <a:r>
              <a:rPr lang="en-GB" sz="2400" dirty="0">
                <a:latin typeface="Calibri" pitchFamily="32" charset="0"/>
              </a:rPr>
              <a:t>    (first national </a:t>
            </a:r>
            <a:r>
              <a:rPr lang="en-GB" sz="2400" dirty="0" smtClean="0">
                <a:latin typeface="Calibri" pitchFamily="32" charset="0"/>
              </a:rPr>
              <a:t>league + European </a:t>
            </a:r>
            <a:r>
              <a:rPr lang="en-GB" sz="2400" dirty="0" err="1" smtClean="0">
                <a:latin typeface="Calibri" pitchFamily="32" charset="0"/>
              </a:rPr>
              <a:t>compeptitions</a:t>
            </a:r>
            <a:r>
              <a:rPr lang="en-GB" sz="2400" dirty="0" smtClean="0">
                <a:latin typeface="Calibri" pitchFamily="32" charset="0"/>
              </a:rPr>
              <a:t>) </a:t>
            </a:r>
            <a:endParaRPr lang="en-GB" sz="2400" dirty="0">
              <a:latin typeface="Calibri" pitchFamily="32" charset="0"/>
            </a:endParaRPr>
          </a:p>
          <a:p>
            <a:pPr defTabSz="449263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Pct val="100000"/>
              <a:buFont typeface="Georgia" pitchFamily="16" charset="0"/>
              <a:buChar char="•"/>
            </a:pPr>
            <a:r>
              <a:rPr lang="en-GB" sz="2400" dirty="0" err="1">
                <a:latin typeface="Calibri" pitchFamily="32" charset="0"/>
              </a:rPr>
              <a:t>rallyecross</a:t>
            </a:r>
            <a:r>
              <a:rPr lang="en-GB" sz="2400" dirty="0">
                <a:latin typeface="Calibri" pitchFamily="32" charset="0"/>
              </a:rPr>
              <a:t> “</a:t>
            </a:r>
            <a:r>
              <a:rPr lang="en-GB" sz="2400" dirty="0" err="1">
                <a:latin typeface="Calibri" pitchFamily="32" charset="0"/>
              </a:rPr>
              <a:t>Estering</a:t>
            </a:r>
            <a:r>
              <a:rPr lang="en-GB" sz="2400" dirty="0">
                <a:latin typeface="Calibri" pitchFamily="32" charset="0"/>
              </a:rPr>
              <a:t>” (Este circuit)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038"/>
            <a:ext cx="4427538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916113"/>
            <a:ext cx="3987800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4750"/>
            <a:ext cx="4716462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79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18891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>
                <a:solidFill>
                  <a:srgbClr val="424456"/>
                </a:solidFill>
                <a:latin typeface="Calibri" pitchFamily="32" charset="0"/>
              </a:rPr>
              <a:t>St. Petri Church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372225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4213" y="5805488"/>
            <a:ext cx="79200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de-DE">
                <a:latin typeface="Calibri" pitchFamily="32" charset="0"/>
              </a:rPr>
              <a:t>built in 1320</a:t>
            </a:r>
          </a:p>
        </p:txBody>
      </p:sp>
    </p:spTree>
    <p:extLst>
      <p:ext uri="{BB962C8B-B14F-4D97-AF65-F5344CB8AC3E}">
        <p14:creationId xmlns="" xmlns:p14="http://schemas.microsoft.com/office/powerpoint/2010/main" val="4180023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0" y="18891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000">
                <a:solidFill>
                  <a:srgbClr val="424456"/>
                </a:solidFill>
                <a:latin typeface="Calibri" pitchFamily="32" charset="0"/>
              </a:rPr>
              <a:t>City hall of Buxtehude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3373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03350" y="5805488"/>
            <a:ext cx="640873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en-GB">
                <a:latin typeface="Calibri" pitchFamily="32" charset="0"/>
              </a:rPr>
              <a:t>initially</a:t>
            </a:r>
            <a:r>
              <a:rPr lang="de-DE">
                <a:latin typeface="Calibri" pitchFamily="32" charset="0"/>
              </a:rPr>
              <a:t> built in 1418, </a:t>
            </a:r>
            <a:r>
              <a:rPr lang="en-GB">
                <a:latin typeface="Calibri" pitchFamily="32" charset="0"/>
              </a:rPr>
              <a:t>destroyed</a:t>
            </a:r>
            <a:r>
              <a:rPr lang="de-DE">
                <a:latin typeface="Calibri" pitchFamily="32" charset="0"/>
              </a:rPr>
              <a:t> in 1911 and finally rebuilt in 1913/14</a:t>
            </a:r>
          </a:p>
        </p:txBody>
      </p:sp>
    </p:spTree>
    <p:extLst>
      <p:ext uri="{BB962C8B-B14F-4D97-AF65-F5344CB8AC3E}">
        <p14:creationId xmlns="" xmlns:p14="http://schemas.microsoft.com/office/powerpoint/2010/main" val="2474247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0" y="333375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sz="4000">
                <a:solidFill>
                  <a:srgbClr val="424456"/>
                </a:solidFill>
                <a:latin typeface="Calibri" pitchFamily="32" charset="0"/>
              </a:rPr>
              <a:t>Half-timbered houses of Buxtehude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39243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050"/>
            <a:ext cx="54927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652838"/>
            <a:ext cx="4811712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268413"/>
            <a:ext cx="3752850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68413"/>
            <a:ext cx="26035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426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Trebuchet MS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Trebuchet MS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Bildschirmpräsentation (4:3)</PresentationFormat>
  <Paragraphs>59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1_Larissa</vt:lpstr>
      <vt:lpstr>2_Larissa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von Borstel</dc:creator>
  <cp:lastModifiedBy>HH</cp:lastModifiedBy>
  <cp:revision>18</cp:revision>
  <dcterms:created xsi:type="dcterms:W3CDTF">2015-02-26T04:32:13Z</dcterms:created>
  <dcterms:modified xsi:type="dcterms:W3CDTF">2016-09-15T19:53:21Z</dcterms:modified>
</cp:coreProperties>
</file>