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E906F-2EDD-4286-8F34-61C870BA9059}" type="datetimeFigureOut">
              <a:rPr lang="sv-SE" smtClean="0"/>
              <a:t>2017-03-24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65755-A4A5-4612-BD62-882A7B0C977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1849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E906F-2EDD-4286-8F34-61C870BA9059}" type="datetimeFigureOut">
              <a:rPr lang="sv-SE" smtClean="0"/>
              <a:t>2017-03-24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65755-A4A5-4612-BD62-882A7B0C977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81678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E906F-2EDD-4286-8F34-61C870BA9059}" type="datetimeFigureOut">
              <a:rPr lang="sv-SE" smtClean="0"/>
              <a:t>2017-03-24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65755-A4A5-4612-BD62-882A7B0C977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8694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E906F-2EDD-4286-8F34-61C870BA9059}" type="datetimeFigureOut">
              <a:rPr lang="sv-SE" smtClean="0"/>
              <a:t>2017-03-24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65755-A4A5-4612-BD62-882A7B0C977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4946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E906F-2EDD-4286-8F34-61C870BA9059}" type="datetimeFigureOut">
              <a:rPr lang="sv-SE" smtClean="0"/>
              <a:t>2017-03-24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65755-A4A5-4612-BD62-882A7B0C977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5165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E906F-2EDD-4286-8F34-61C870BA9059}" type="datetimeFigureOut">
              <a:rPr lang="sv-SE" smtClean="0"/>
              <a:t>2017-03-24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65755-A4A5-4612-BD62-882A7B0C977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0586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E906F-2EDD-4286-8F34-61C870BA9059}" type="datetimeFigureOut">
              <a:rPr lang="sv-SE" smtClean="0"/>
              <a:t>2017-03-24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65755-A4A5-4612-BD62-882A7B0C977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3247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E906F-2EDD-4286-8F34-61C870BA9059}" type="datetimeFigureOut">
              <a:rPr lang="sv-SE" smtClean="0"/>
              <a:t>2017-03-24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65755-A4A5-4612-BD62-882A7B0C977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83174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E906F-2EDD-4286-8F34-61C870BA9059}" type="datetimeFigureOut">
              <a:rPr lang="sv-SE" smtClean="0"/>
              <a:t>2017-03-24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65755-A4A5-4612-BD62-882A7B0C977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71780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E906F-2EDD-4286-8F34-61C870BA9059}" type="datetimeFigureOut">
              <a:rPr lang="sv-SE" smtClean="0"/>
              <a:t>2017-03-24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65755-A4A5-4612-BD62-882A7B0C977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36890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E906F-2EDD-4286-8F34-61C870BA9059}" type="datetimeFigureOut">
              <a:rPr lang="sv-SE" smtClean="0"/>
              <a:t>2017-03-24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65755-A4A5-4612-BD62-882A7B0C977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40636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E906F-2EDD-4286-8F34-61C870BA9059}" type="datetimeFigureOut">
              <a:rPr lang="sv-SE" smtClean="0"/>
              <a:t>2017-03-24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E65755-A4A5-4612-BD62-882A7B0C977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2868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513" y="2143126"/>
            <a:ext cx="6189599" cy="417798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20762"/>
          </a:xfrm>
        </p:spPr>
        <p:txBody>
          <a:bodyPr/>
          <a:lstStyle/>
          <a:p>
            <a:r>
              <a:rPr lang="sv-SE" dirty="0"/>
              <a:t>Schweden als </a:t>
            </a:r>
            <a:r>
              <a:rPr lang="sv-SE" dirty="0" err="1"/>
              <a:t>Großmacht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3999" y="6350466"/>
            <a:ext cx="9012573" cy="507534"/>
          </a:xfrm>
        </p:spPr>
        <p:txBody>
          <a:bodyPr/>
          <a:lstStyle/>
          <a:p>
            <a:r>
              <a:rPr lang="sv-SE"/>
              <a:t>von Alice </a:t>
            </a:r>
            <a:r>
              <a:rPr lang="sv-SE" dirty="0"/>
              <a:t>Hytter</a:t>
            </a:r>
          </a:p>
        </p:txBody>
      </p:sp>
    </p:spTree>
    <p:extLst>
      <p:ext uri="{BB962C8B-B14F-4D97-AF65-F5344CB8AC3E}">
        <p14:creationId xmlns:p14="http://schemas.microsoft.com/office/powerpoint/2010/main" val="1958554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Rückgang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Schwedens Erfolg bedeutet, dass Länder wie Dänemark, Brandenburg und Russland </a:t>
            </a:r>
            <a:r>
              <a:rPr lang="de-DE" dirty="0" smtClean="0"/>
              <a:t>Teile </a:t>
            </a:r>
            <a:r>
              <a:rPr lang="de-DE" dirty="0"/>
              <a:t>des schwedischen </a:t>
            </a:r>
            <a:r>
              <a:rPr lang="de-DE" dirty="0" smtClean="0"/>
              <a:t>Systems kopieren.</a:t>
            </a:r>
            <a:endParaRPr lang="de-DE" dirty="0"/>
          </a:p>
          <a:p>
            <a:r>
              <a:rPr lang="de-DE" dirty="0"/>
              <a:t>1700-1721. </a:t>
            </a:r>
            <a:r>
              <a:rPr lang="de-DE" dirty="0" smtClean="0"/>
              <a:t>Der Große Nordische </a:t>
            </a:r>
            <a:r>
              <a:rPr lang="de-DE" dirty="0"/>
              <a:t>Krieg.</a:t>
            </a:r>
          </a:p>
          <a:p>
            <a:r>
              <a:rPr lang="sv-SE" dirty="0"/>
              <a:t>Schweden </a:t>
            </a:r>
            <a:r>
              <a:rPr lang="sv-SE" dirty="0" err="1" smtClean="0"/>
              <a:t>wird</a:t>
            </a:r>
            <a:r>
              <a:rPr lang="sv-SE" dirty="0" smtClean="0"/>
              <a:t> </a:t>
            </a:r>
            <a:r>
              <a:rPr lang="sv-SE" dirty="0" err="1"/>
              <a:t>angegriffen</a:t>
            </a:r>
            <a:r>
              <a:rPr lang="sv-SE" dirty="0"/>
              <a:t> von </a:t>
            </a:r>
            <a:r>
              <a:rPr lang="sv-SE" dirty="0" err="1"/>
              <a:t>Dänemark</a:t>
            </a:r>
            <a:r>
              <a:rPr lang="sv-SE" dirty="0"/>
              <a:t>, </a:t>
            </a:r>
            <a:r>
              <a:rPr lang="sv-SE" dirty="0" err="1"/>
              <a:t>Russland</a:t>
            </a:r>
            <a:r>
              <a:rPr lang="sv-SE" dirty="0"/>
              <a:t> </a:t>
            </a:r>
            <a:r>
              <a:rPr lang="sv-SE" dirty="0" err="1"/>
              <a:t>und</a:t>
            </a:r>
            <a:r>
              <a:rPr lang="sv-SE" dirty="0"/>
              <a:t> Sachsen-Polen. 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Russland übernimmt </a:t>
            </a:r>
            <a:r>
              <a:rPr lang="de-DE" dirty="0" smtClean="0"/>
              <a:t>Schwedens Rolle als </a:t>
            </a:r>
            <a:r>
              <a:rPr lang="de-DE" dirty="0"/>
              <a:t>Großmacht .</a:t>
            </a:r>
            <a:endParaRPr lang="sv-SE" dirty="0"/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815" y="2951779"/>
            <a:ext cx="1920406" cy="2548349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4944" y="2920459"/>
            <a:ext cx="1945185" cy="261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22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Trauerzug </a:t>
            </a:r>
            <a:r>
              <a:rPr lang="de-DE" dirty="0" smtClean="0"/>
              <a:t>Karls XII., </a:t>
            </a:r>
            <a:r>
              <a:rPr lang="de-DE" dirty="0"/>
              <a:t>ein symbolisches Ende für Schweden als Großmacht</a:t>
            </a:r>
            <a:endParaRPr lang="sv-SE" dirty="0"/>
          </a:p>
        </p:txBody>
      </p:sp>
      <p:pic>
        <p:nvPicPr>
          <p:cNvPr id="5" name="Platshållare för innehåll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56640" y="1825625"/>
            <a:ext cx="6358854" cy="4354231"/>
          </a:xfrm>
          <a:prstGeom prst="rect">
            <a:avLst/>
          </a:prstGeom>
        </p:spPr>
      </p:pic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41651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Ende</a:t>
            </a:r>
          </a:p>
        </p:txBody>
      </p:sp>
      <p:pic>
        <p:nvPicPr>
          <p:cNvPr id="5" name="Platshållare för innehåll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67171" y="1690688"/>
            <a:ext cx="3313217" cy="4449178"/>
          </a:xfrm>
          <a:prstGeom prst="rect">
            <a:avLst/>
          </a:prstGeom>
        </p:spPr>
      </p:pic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 smtClean="0"/>
              <a:t>Im 18. Jahrhundert träumte Schweden davon, </a:t>
            </a:r>
            <a:r>
              <a:rPr lang="de-DE" dirty="0"/>
              <a:t>wieder </a:t>
            </a:r>
            <a:r>
              <a:rPr lang="de-DE" dirty="0" smtClean="0"/>
              <a:t>stark zu werden.</a:t>
            </a:r>
            <a:endParaRPr lang="de-DE" dirty="0"/>
          </a:p>
          <a:p>
            <a:r>
              <a:rPr lang="de-DE" dirty="0"/>
              <a:t>Als Russland </a:t>
            </a:r>
            <a:r>
              <a:rPr lang="de-DE" dirty="0" smtClean="0"/>
              <a:t>im </a:t>
            </a:r>
            <a:r>
              <a:rPr lang="de-DE" dirty="0"/>
              <a:t>Jahr </a:t>
            </a:r>
            <a:r>
              <a:rPr lang="de-DE" dirty="0" smtClean="0"/>
              <a:t>1809 Finnland erobert, </a:t>
            </a:r>
            <a:r>
              <a:rPr lang="de-DE" dirty="0"/>
              <a:t>ist der Traum vorbei.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47864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Schweden 1560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 err="1"/>
              <a:t>Nicht</a:t>
            </a:r>
            <a:r>
              <a:rPr lang="sv-SE" dirty="0"/>
              <a:t> so </a:t>
            </a:r>
            <a:r>
              <a:rPr lang="sv-SE" dirty="0" err="1"/>
              <a:t>grosse</a:t>
            </a:r>
            <a:r>
              <a:rPr lang="sv-SE" dirty="0"/>
              <a:t> </a:t>
            </a:r>
            <a:r>
              <a:rPr lang="sv-SE" dirty="0" err="1"/>
              <a:t>Bevölkerung</a:t>
            </a:r>
            <a:endParaRPr lang="sv-SE" dirty="0"/>
          </a:p>
          <a:p>
            <a:r>
              <a:rPr lang="sv-SE" dirty="0" err="1"/>
              <a:t>Kein</a:t>
            </a:r>
            <a:r>
              <a:rPr lang="sv-SE" dirty="0"/>
              <a:t> </a:t>
            </a:r>
            <a:r>
              <a:rPr lang="sv-SE" dirty="0" err="1"/>
              <a:t>Reichtum</a:t>
            </a:r>
            <a:endParaRPr lang="sv-SE" dirty="0"/>
          </a:p>
          <a:p>
            <a:r>
              <a:rPr lang="sv-SE" dirty="0" err="1" smtClean="0"/>
              <a:t>Zentralisiertes</a:t>
            </a:r>
            <a:r>
              <a:rPr lang="sv-SE" dirty="0" smtClean="0"/>
              <a:t> </a:t>
            </a:r>
            <a:r>
              <a:rPr lang="sv-SE" dirty="0"/>
              <a:t>Land </a:t>
            </a:r>
          </a:p>
          <a:p>
            <a:r>
              <a:rPr lang="sv-SE" dirty="0"/>
              <a:t>Reformation (Luther)</a:t>
            </a:r>
          </a:p>
          <a:p>
            <a:r>
              <a:rPr lang="sv-SE" dirty="0" err="1"/>
              <a:t>Benachbarte</a:t>
            </a:r>
            <a:r>
              <a:rPr lang="sv-SE" dirty="0"/>
              <a:t> Länder </a:t>
            </a:r>
            <a:r>
              <a:rPr lang="sv-SE" dirty="0" err="1"/>
              <a:t>waren</a:t>
            </a:r>
            <a:r>
              <a:rPr lang="sv-SE" dirty="0"/>
              <a:t> stärker (</a:t>
            </a:r>
            <a:r>
              <a:rPr lang="sv-SE" dirty="0" err="1"/>
              <a:t>Dänemark</a:t>
            </a:r>
            <a:r>
              <a:rPr lang="sv-SE" dirty="0"/>
              <a:t>, Polen, </a:t>
            </a:r>
            <a:r>
              <a:rPr lang="sv-SE" dirty="0" err="1"/>
              <a:t>Russland</a:t>
            </a:r>
            <a:r>
              <a:rPr lang="sv-SE" dirty="0"/>
              <a:t>)</a:t>
            </a:r>
          </a:p>
          <a:p>
            <a:endParaRPr lang="sv-SE" dirty="0"/>
          </a:p>
        </p:txBody>
      </p:sp>
      <p:pic>
        <p:nvPicPr>
          <p:cNvPr id="6" name="Platshållare för innehåll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98902" y="1825625"/>
            <a:ext cx="312819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121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Schweden 1658</a:t>
            </a:r>
          </a:p>
        </p:txBody>
      </p:sp>
      <p:pic>
        <p:nvPicPr>
          <p:cNvPr id="5" name="Platshållare för innehåll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83734" y="1825625"/>
            <a:ext cx="2890531" cy="4351338"/>
          </a:xfrm>
          <a:prstGeom prst="rect">
            <a:avLst/>
          </a:prstGeom>
        </p:spPr>
      </p:pic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v-SE" dirty="0" err="1"/>
              <a:t>Nicht</a:t>
            </a:r>
            <a:r>
              <a:rPr lang="sv-SE" dirty="0"/>
              <a:t> so </a:t>
            </a:r>
            <a:r>
              <a:rPr lang="sv-SE" dirty="0" err="1" smtClean="0"/>
              <a:t>grosse</a:t>
            </a:r>
            <a:r>
              <a:rPr lang="sv-SE" dirty="0" smtClean="0"/>
              <a:t> </a:t>
            </a:r>
            <a:r>
              <a:rPr lang="sv-SE" dirty="0"/>
              <a:t>Population</a:t>
            </a:r>
          </a:p>
          <a:p>
            <a:r>
              <a:rPr lang="sv-SE" dirty="0" err="1"/>
              <a:t>Kein</a:t>
            </a:r>
            <a:r>
              <a:rPr lang="sv-SE" dirty="0"/>
              <a:t> </a:t>
            </a:r>
            <a:r>
              <a:rPr lang="sv-SE" dirty="0" err="1"/>
              <a:t>grosser</a:t>
            </a:r>
            <a:r>
              <a:rPr lang="sv-SE" dirty="0"/>
              <a:t> </a:t>
            </a:r>
            <a:r>
              <a:rPr lang="sv-SE" dirty="0" err="1"/>
              <a:t>Reichtum</a:t>
            </a:r>
            <a:r>
              <a:rPr lang="sv-SE" dirty="0"/>
              <a:t>, aber…</a:t>
            </a:r>
          </a:p>
          <a:p>
            <a:r>
              <a:rPr lang="de-DE" dirty="0"/>
              <a:t>Stärker </a:t>
            </a:r>
            <a:r>
              <a:rPr lang="de-DE" dirty="0" smtClean="0"/>
              <a:t>als </a:t>
            </a:r>
            <a:r>
              <a:rPr lang="de-DE" dirty="0"/>
              <a:t>seine Nachbarn</a:t>
            </a:r>
          </a:p>
          <a:p>
            <a:r>
              <a:rPr lang="sv-SE" dirty="0"/>
              <a:t>Eine </a:t>
            </a:r>
            <a:r>
              <a:rPr lang="sv-SE" dirty="0" err="1"/>
              <a:t>europäische</a:t>
            </a:r>
            <a:r>
              <a:rPr lang="sv-SE" dirty="0"/>
              <a:t> Gro</a:t>
            </a:r>
            <a:r>
              <a:rPr lang="de-DE" dirty="0"/>
              <a:t>ß</a:t>
            </a:r>
            <a:r>
              <a:rPr lang="sv-SE" dirty="0" err="1"/>
              <a:t>macht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76710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Wie </a:t>
            </a:r>
            <a:r>
              <a:rPr lang="sv-SE" dirty="0" err="1"/>
              <a:t>konnte</a:t>
            </a:r>
            <a:r>
              <a:rPr lang="sv-SE" dirty="0"/>
              <a:t> </a:t>
            </a:r>
            <a:r>
              <a:rPr lang="sv-SE" dirty="0" err="1"/>
              <a:t>das</a:t>
            </a:r>
            <a:r>
              <a:rPr lang="sv-SE" dirty="0"/>
              <a:t> </a:t>
            </a:r>
            <a:r>
              <a:rPr lang="sv-SE" dirty="0" err="1"/>
              <a:t>passieren</a:t>
            </a:r>
            <a:r>
              <a:rPr lang="sv-SE" dirty="0"/>
              <a:t>?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Probleme in den Nachbarländern (vor allem Russland)</a:t>
            </a:r>
          </a:p>
          <a:p>
            <a:r>
              <a:rPr lang="de-DE" dirty="0"/>
              <a:t>Die Zusammenarbeit innerhalb des Landes (König, Adel, Volk)</a:t>
            </a:r>
          </a:p>
          <a:p>
            <a:r>
              <a:rPr lang="de-DE" dirty="0"/>
              <a:t>Investitionen in </a:t>
            </a:r>
            <a:r>
              <a:rPr lang="de-DE" dirty="0" smtClean="0"/>
              <a:t>die </a:t>
            </a:r>
            <a:r>
              <a:rPr lang="de-DE" dirty="0"/>
              <a:t>Bildung, auch für die Armen. </a:t>
            </a:r>
          </a:p>
          <a:p>
            <a:r>
              <a:rPr lang="sv-SE" dirty="0" err="1"/>
              <a:t>Die</a:t>
            </a:r>
            <a:r>
              <a:rPr lang="sv-SE" dirty="0"/>
              <a:t> </a:t>
            </a:r>
            <a:r>
              <a:rPr lang="sv-SE" dirty="0" err="1"/>
              <a:t>weltweit</a:t>
            </a:r>
            <a:r>
              <a:rPr lang="sv-SE" dirty="0"/>
              <a:t> </a:t>
            </a:r>
            <a:r>
              <a:rPr lang="sv-SE" dirty="0" err="1"/>
              <a:t>effektivste</a:t>
            </a:r>
            <a:r>
              <a:rPr lang="sv-SE" dirty="0"/>
              <a:t> </a:t>
            </a:r>
            <a:r>
              <a:rPr lang="sv-SE" dirty="0" err="1"/>
              <a:t>Staatsverwaltung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v-SE" dirty="0"/>
              <a:t>Eine </a:t>
            </a:r>
            <a:r>
              <a:rPr lang="sv-SE" dirty="0" err="1"/>
              <a:t>gemeinsame</a:t>
            </a:r>
            <a:r>
              <a:rPr lang="sv-SE" dirty="0"/>
              <a:t> </a:t>
            </a:r>
            <a:r>
              <a:rPr lang="sv-SE" dirty="0" err="1"/>
              <a:t>Ideologie</a:t>
            </a:r>
            <a:r>
              <a:rPr lang="sv-SE" dirty="0"/>
              <a:t> (Luther)</a:t>
            </a:r>
          </a:p>
          <a:p>
            <a:endParaRPr lang="sv-SE" dirty="0"/>
          </a:p>
          <a:p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6360" y="2923563"/>
            <a:ext cx="4194495" cy="314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61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85195" y="108556"/>
            <a:ext cx="10515600" cy="1325563"/>
          </a:xfrm>
        </p:spPr>
        <p:txBody>
          <a:bodyPr/>
          <a:lstStyle/>
          <a:p>
            <a:endParaRPr lang="sv-SE"/>
          </a:p>
        </p:txBody>
      </p:sp>
      <p:pic>
        <p:nvPicPr>
          <p:cNvPr id="5" name="Platshållare för innehåll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406213"/>
            <a:ext cx="2381250" cy="2990850"/>
          </a:xfrm>
          <a:prstGeom prst="rect">
            <a:avLst/>
          </a:prstGeom>
        </p:spPr>
      </p:pic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Talentierte Staatsmänner in der Führung des Landes.</a:t>
            </a:r>
          </a:p>
          <a:p>
            <a:r>
              <a:rPr lang="de-DE" dirty="0"/>
              <a:t>Qualifizierte und innovative Militärkommandanten. </a:t>
            </a:r>
          </a:p>
          <a:p>
            <a:endParaRPr lang="de-DE" dirty="0"/>
          </a:p>
          <a:p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26" y="3397063"/>
            <a:ext cx="3646302" cy="2779900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450" y="1187263"/>
            <a:ext cx="2000250" cy="2600325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3528" y="3787588"/>
            <a:ext cx="2698091" cy="2864738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1619" y="3787588"/>
            <a:ext cx="2190750" cy="2552700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2369" y="3759013"/>
            <a:ext cx="2000250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151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Schlüsselereignisse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1561. Estland </a:t>
            </a:r>
            <a:r>
              <a:rPr lang="sv-SE" dirty="0" err="1"/>
              <a:t>wird</a:t>
            </a:r>
            <a:r>
              <a:rPr lang="sv-SE" dirty="0"/>
              <a:t> </a:t>
            </a:r>
            <a:r>
              <a:rPr lang="sv-SE" dirty="0" err="1"/>
              <a:t>schwedisch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v-SE" dirty="0"/>
              <a:t>1617. </a:t>
            </a:r>
            <a:r>
              <a:rPr lang="de-DE" dirty="0"/>
              <a:t>Russland verliert die ganze Küste der Ostsee </a:t>
            </a:r>
            <a:r>
              <a:rPr lang="de-DE" dirty="0" smtClean="0"/>
              <a:t>an </a:t>
            </a:r>
            <a:r>
              <a:rPr lang="de-DE" dirty="0"/>
              <a:t>Schweden. </a:t>
            </a:r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721" y="2715541"/>
            <a:ext cx="2436442" cy="3181920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558" y="2715541"/>
            <a:ext cx="2671918" cy="330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51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1629. </a:t>
            </a:r>
            <a:r>
              <a:rPr lang="de-DE" dirty="0"/>
              <a:t>Eroberung von Lettland aus Polen. </a:t>
            </a:r>
          </a:p>
          <a:p>
            <a:r>
              <a:rPr lang="de-DE" dirty="0"/>
              <a:t>Riga ist die größte Stadt in Schweden.</a:t>
            </a:r>
            <a:endParaRPr lang="sv-SE" dirty="0"/>
          </a:p>
        </p:txBody>
      </p:sp>
      <p:pic>
        <p:nvPicPr>
          <p:cNvPr id="9" name="Platshållare för innehåll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60640" y="1825625"/>
            <a:ext cx="2320062" cy="311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76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Beteiligt sich </a:t>
            </a:r>
            <a:r>
              <a:rPr lang="de-DE" dirty="0" smtClean="0"/>
              <a:t>an dem 30-jährigen </a:t>
            </a:r>
            <a:r>
              <a:rPr lang="de-DE" dirty="0"/>
              <a:t>Krieg (1618-1648) von 1630 bis 1648.</a:t>
            </a:r>
          </a:p>
          <a:p>
            <a:r>
              <a:rPr lang="de-DE" dirty="0"/>
              <a:t>Schweden wird im Jahre 1648 als </a:t>
            </a:r>
            <a:r>
              <a:rPr lang="de-DE" dirty="0" smtClean="0"/>
              <a:t>eine </a:t>
            </a:r>
            <a:r>
              <a:rPr lang="de-DE" dirty="0"/>
              <a:t>der europäischen Großmächte </a:t>
            </a:r>
            <a:r>
              <a:rPr lang="de-DE" dirty="0" smtClean="0"/>
              <a:t>anerkannt.</a:t>
            </a:r>
            <a:endParaRPr lang="de-DE" dirty="0"/>
          </a:p>
          <a:p>
            <a:endParaRPr lang="sv-SE" dirty="0"/>
          </a:p>
        </p:txBody>
      </p:sp>
      <p:pic>
        <p:nvPicPr>
          <p:cNvPr id="6" name="Platshållare för innehåll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83363"/>
            <a:ext cx="5181600" cy="3435862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410" y="4379054"/>
            <a:ext cx="4090546" cy="17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13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1658 Ostdänemark wird in Südschweden verwandelt.</a:t>
            </a:r>
          </a:p>
          <a:p>
            <a:r>
              <a:rPr lang="de-DE" dirty="0"/>
              <a:t>Schweden ist am größten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r>
              <a:rPr lang="sv-SE" sz="1400" dirty="0"/>
              <a:t>(</a:t>
            </a:r>
            <a:r>
              <a:rPr lang="pl-PL" sz="1400" dirty="0"/>
              <a:t>... I musimy usprawiedliwiać naszych przyjaciół polskie dla </a:t>
            </a:r>
            <a:r>
              <a:rPr lang="sv-SE" sz="1400" i="1" dirty="0" err="1"/>
              <a:t>Potop</a:t>
            </a:r>
            <a:r>
              <a:rPr lang="sv-SE" sz="1400" i="1" dirty="0"/>
              <a:t> </a:t>
            </a:r>
            <a:r>
              <a:rPr lang="sv-SE" sz="1400" i="1" dirty="0" err="1"/>
              <a:t>szwedzki</a:t>
            </a:r>
            <a:r>
              <a:rPr lang="pl-PL" sz="1400" dirty="0"/>
              <a:t> tuż przed tym...</a:t>
            </a:r>
            <a:r>
              <a:rPr lang="sv-SE" sz="1400" dirty="0"/>
              <a:t>)</a:t>
            </a:r>
          </a:p>
        </p:txBody>
      </p:sp>
      <p:pic>
        <p:nvPicPr>
          <p:cNvPr id="6" name="Platshållare för innehåll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690688"/>
            <a:ext cx="5181600" cy="4318000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801" y="3372375"/>
            <a:ext cx="2075361" cy="166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8441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280</Words>
  <Application>Microsoft Office PowerPoint</Application>
  <PresentationFormat>Bredbild</PresentationFormat>
  <Paragraphs>44</Paragraphs>
  <Slides>12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Office-tema</vt:lpstr>
      <vt:lpstr>Schweden als Großmacht</vt:lpstr>
      <vt:lpstr>Schweden 1560</vt:lpstr>
      <vt:lpstr>Schweden 1658</vt:lpstr>
      <vt:lpstr>Wie konnte das passieren?</vt:lpstr>
      <vt:lpstr>PowerPoint-presentation</vt:lpstr>
      <vt:lpstr>Schlüsselereignisse</vt:lpstr>
      <vt:lpstr>PowerPoint-presentation</vt:lpstr>
      <vt:lpstr>PowerPoint-presentation</vt:lpstr>
      <vt:lpstr>PowerPoint-presentation</vt:lpstr>
      <vt:lpstr>Rückgang</vt:lpstr>
      <vt:lpstr>Der Trauerzug Karls XII., ein symbolisches Ende für Schweden als Großmacht</vt:lpstr>
      <vt:lpstr>Ende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Schweden als Großmacht</dc:title>
  <dc:creator>Fredrik Kjällbring</dc:creator>
  <cp:lastModifiedBy>Kjällbring Fredrik</cp:lastModifiedBy>
  <cp:revision>13</cp:revision>
  <dcterms:created xsi:type="dcterms:W3CDTF">2017-03-23T17:33:41Z</dcterms:created>
  <dcterms:modified xsi:type="dcterms:W3CDTF">2017-03-24T09:33:21Z</dcterms:modified>
</cp:coreProperties>
</file>