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Karlström 363KAG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Jag har rättat till en del fel och plockat bort text på ställen där det var för mycket. Tänk på att en PPT ska ha så lite text som möjligt!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163581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80466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de"/>
              <a:t>Die ungleich Programme</a:t>
            </a:r>
          </a:p>
          <a:p>
            <a:pPr lvl="0" rtl="0">
              <a:spcBef>
                <a:spcPts val="0"/>
              </a:spcBef>
              <a:buNone/>
            </a:pPr>
            <a:r>
              <a:rPr lang="de"/>
              <a:t>-Wirtschaft</a:t>
            </a:r>
          </a:p>
          <a:p>
            <a:pPr lvl="0" rtl="0">
              <a:spcBef>
                <a:spcPts val="0"/>
              </a:spcBef>
              <a:buNone/>
            </a:pPr>
            <a:r>
              <a:rPr lang="de"/>
              <a:t>-Ästhetik</a:t>
            </a:r>
          </a:p>
          <a:p>
            <a:pPr lvl="0" rtl="0">
              <a:spcBef>
                <a:spcPts val="0"/>
              </a:spcBef>
              <a:buNone/>
            </a:pPr>
            <a:r>
              <a:rPr lang="de"/>
              <a:t>-Humanist</a:t>
            </a:r>
          </a:p>
          <a:p>
            <a:pPr lvl="0" rtl="0">
              <a:spcBef>
                <a:spcPts val="0"/>
              </a:spcBef>
              <a:buNone/>
            </a:pPr>
            <a:r>
              <a:rPr lang="de"/>
              <a:t>-</a:t>
            </a:r>
            <a:r>
              <a:rPr lang="de">
                <a:solidFill>
                  <a:schemeClr val="dk1"/>
                </a:solidFill>
              </a:rPr>
              <a:t>International Baccalaureate</a:t>
            </a:r>
          </a:p>
          <a:p>
            <a:pPr lvl="0" rtl="0">
              <a:spcBef>
                <a:spcPts val="0"/>
              </a:spcBef>
              <a:buNone/>
            </a:pPr>
            <a:r>
              <a:rPr lang="de">
                <a:solidFill>
                  <a:schemeClr val="dk1"/>
                </a:solidFill>
              </a:rPr>
              <a:t>-Naturwissenschaft</a:t>
            </a:r>
          </a:p>
          <a:p>
            <a:pPr lvl="0" rtl="0">
              <a:spcBef>
                <a:spcPts val="0"/>
              </a:spcBef>
              <a:buNone/>
            </a:pPr>
            <a:r>
              <a:rPr lang="de">
                <a:solidFill>
                  <a:schemeClr val="dk1"/>
                </a:solidFill>
              </a:rPr>
              <a:t>-Gesellwissenschaft</a:t>
            </a:r>
          </a:p>
        </p:txBody>
      </p:sp>
    </p:spTree>
    <p:extLst>
      <p:ext uri="{BB962C8B-B14F-4D97-AF65-F5344CB8AC3E}">
        <p14:creationId xmlns:p14="http://schemas.microsoft.com/office/powerpoint/2010/main" val="157835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de">
                <a:latin typeface="Times New Roman"/>
                <a:ea typeface="Times New Roman"/>
                <a:cs typeface="Times New Roman"/>
                <a:sym typeface="Times New Roman"/>
              </a:rPr>
              <a:t>Ein typischer Tag in einer schwedischen High School</a:t>
            </a:r>
          </a:p>
          <a:p>
            <a:pPr lvl="0" rtl="0">
              <a:spcBef>
                <a:spcPts val="0"/>
              </a:spcBef>
              <a:buNone/>
            </a:pPr>
            <a:r>
              <a:rPr lang="de" sz="1200">
                <a:latin typeface="Times New Roman"/>
                <a:ea typeface="Times New Roman"/>
                <a:cs typeface="Times New Roman"/>
                <a:sym typeface="Times New Roman"/>
              </a:rPr>
              <a:t>- 08:00 Uhr bis 09:15 Schwedish</a:t>
            </a:r>
            <a:br>
              <a:rPr lang="de" sz="1200">
                <a:latin typeface="Times New Roman"/>
                <a:ea typeface="Times New Roman"/>
                <a:cs typeface="Times New Roman"/>
                <a:sym typeface="Times New Roman"/>
              </a:rPr>
            </a:br>
            <a:r>
              <a:rPr lang="de" sz="1200">
                <a:latin typeface="Times New Roman"/>
                <a:ea typeface="Times New Roman"/>
                <a:cs typeface="Times New Roman"/>
                <a:sym typeface="Times New Roman"/>
              </a:rPr>
              <a:t>- 09:40 Uhr bis 11:05 Wirtschaft</a:t>
            </a:r>
            <a:br>
              <a:rPr lang="de" sz="1200">
                <a:latin typeface="Times New Roman"/>
                <a:ea typeface="Times New Roman"/>
                <a:cs typeface="Times New Roman"/>
                <a:sym typeface="Times New Roman"/>
              </a:rPr>
            </a:br>
            <a:r>
              <a:rPr lang="de" sz="1200">
                <a:latin typeface="Times New Roman"/>
                <a:ea typeface="Times New Roman"/>
                <a:cs typeface="Times New Roman"/>
                <a:sym typeface="Times New Roman"/>
              </a:rPr>
              <a:t>- 11:20 Uhr bis 11:40 Mittagessen</a:t>
            </a:r>
            <a:br>
              <a:rPr lang="de" sz="1200">
                <a:latin typeface="Times New Roman"/>
                <a:ea typeface="Times New Roman"/>
                <a:cs typeface="Times New Roman"/>
                <a:sym typeface="Times New Roman"/>
              </a:rPr>
            </a:br>
            <a:r>
              <a:rPr lang="de" sz="1200">
                <a:latin typeface="Times New Roman"/>
                <a:ea typeface="Times New Roman"/>
                <a:cs typeface="Times New Roman"/>
                <a:sym typeface="Times New Roman"/>
              </a:rPr>
              <a:t>- 12:15 Uhr bis  13:15 Staatsbürgerkunde</a:t>
            </a:r>
            <a:br>
              <a:rPr lang="de" sz="1200">
                <a:latin typeface="Times New Roman"/>
                <a:ea typeface="Times New Roman"/>
                <a:cs typeface="Times New Roman"/>
                <a:sym typeface="Times New Roman"/>
              </a:rPr>
            </a:br>
            <a:r>
              <a:rPr lang="de" sz="1200">
                <a:latin typeface="Times New Roman"/>
                <a:ea typeface="Times New Roman"/>
                <a:cs typeface="Times New Roman"/>
                <a:sym typeface="Times New Roman"/>
              </a:rPr>
              <a:t>- 13:25 Uhr bis 14:50 Jurisprudenz</a:t>
            </a:r>
            <a:br>
              <a:rPr lang="de" sz="1200">
                <a:latin typeface="Times New Roman"/>
                <a:ea typeface="Times New Roman"/>
                <a:cs typeface="Times New Roman"/>
                <a:sym typeface="Times New Roman"/>
              </a:rPr>
            </a:br>
            <a:r>
              <a:rPr lang="de" sz="1200">
                <a:latin typeface="Times New Roman"/>
                <a:ea typeface="Times New Roman"/>
                <a:cs typeface="Times New Roman"/>
                <a:sym typeface="Times New Roman"/>
              </a:rPr>
              <a:t>- 15:05 Uhr bis 16:20 Englisch</a:t>
            </a:r>
          </a:p>
        </p:txBody>
      </p:sp>
    </p:spTree>
    <p:extLst>
      <p:ext uri="{BB962C8B-B14F-4D97-AF65-F5344CB8AC3E}">
        <p14:creationId xmlns:p14="http://schemas.microsoft.com/office/powerpoint/2010/main" val="285668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306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de"/>
              <a:t>Schweden hat 10 millionen einwohner, ein grosses land mit wenig menschen.</a:t>
            </a:r>
          </a:p>
          <a:p>
            <a:pPr lvl="0">
              <a:spcBef>
                <a:spcPts val="0"/>
              </a:spcBef>
              <a:buNone/>
            </a:pPr>
            <a:r>
              <a:rPr lang="de"/>
              <a:t>Die national tier von Schweden ist der Elch.</a:t>
            </a:r>
          </a:p>
          <a:p>
            <a:pPr lvl="0">
              <a:spcBef>
                <a:spcPts val="0"/>
              </a:spcBef>
              <a:buNone/>
            </a:pPr>
            <a:r>
              <a:rPr lang="de"/>
              <a:t>Die ministerpresident von Schweden ist Stefan Löfven.</a:t>
            </a:r>
            <a:br>
              <a:rPr lang="de"/>
            </a:br>
            <a:r>
              <a:rPr lang="de"/>
              <a:t>Die haupstadt von Schweden ist Stockholm mit 1,3 millionen einwohner.</a:t>
            </a:r>
          </a:p>
          <a:p>
            <a:pPr lvl="0">
              <a:spcBef>
                <a:spcPts val="0"/>
              </a:spcBef>
              <a:buNone/>
            </a:pPr>
            <a:r>
              <a:rPr lang="de"/>
              <a:t>Die grosses See von Schweden ist Vänern</a:t>
            </a:r>
            <a:br>
              <a:rPr lang="de"/>
            </a:br>
            <a:endParaRPr lang="de"/>
          </a:p>
        </p:txBody>
      </p:sp>
    </p:spTree>
    <p:extLst>
      <p:ext uri="{BB962C8B-B14F-4D97-AF65-F5344CB8AC3E}">
        <p14:creationId xmlns:p14="http://schemas.microsoft.com/office/powerpoint/2010/main" val="200874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de"/>
              <a:t>Jedermannsrecht.</a:t>
            </a:r>
          </a:p>
          <a:p>
            <a:pPr lvl="0">
              <a:spcBef>
                <a:spcPts val="0"/>
              </a:spcBef>
              <a:buNone/>
            </a:pPr>
            <a:r>
              <a:rPr lang="de"/>
              <a:t>Geben jedermann das Recht auf Zugang zu gehen, Lager und Beeren pflücken und Pilze auf einem beliebigen Land. Sie können auch Fische in allen Seen schwimmen und zu fangen.</a:t>
            </a:r>
          </a:p>
        </p:txBody>
      </p:sp>
    </p:spTree>
    <p:extLst>
      <p:ext uri="{BB962C8B-B14F-4D97-AF65-F5344CB8AC3E}">
        <p14:creationId xmlns:p14="http://schemas.microsoft.com/office/powerpoint/2010/main" val="42659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de"/>
              <a:t>Hier ist einige berümte Personen von Schweden. Zlatan ist einer der beste Fußballspieler der Welt. Måns Zelmerlöf hat die Jahre 2015 Eurovision gewinnen. Zara Larsson und Avicci sind sehr berümte für ihrer Musik.</a:t>
            </a:r>
          </a:p>
        </p:txBody>
      </p:sp>
    </p:spTree>
    <p:extLst>
      <p:ext uri="{BB962C8B-B14F-4D97-AF65-F5344CB8AC3E}">
        <p14:creationId xmlns:p14="http://schemas.microsoft.com/office/powerpoint/2010/main" val="27750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de"/>
              <a:t>Hier ist auch einge berümte Unternehmen in Schweden. Ich glaube dass sie vermotlich sie alle kennen. </a:t>
            </a:r>
          </a:p>
        </p:txBody>
      </p:sp>
    </p:spTree>
    <p:extLst>
      <p:ext uri="{BB962C8B-B14F-4D97-AF65-F5344CB8AC3E}">
        <p14:creationId xmlns:p14="http://schemas.microsoft.com/office/powerpoint/2010/main" val="246546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5699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1420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7742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de" sz="1200">
                <a:latin typeface="Times New Roman"/>
                <a:ea typeface="Times New Roman"/>
                <a:cs typeface="Times New Roman"/>
                <a:sym typeface="Times New Roman"/>
              </a:rPr>
              <a:t>Begründen in 1858. Växjö Katedral Schule ist die größte Gymnasium in Växjö. Auf die Schule gehe 1300 Schüler.</a:t>
            </a:r>
          </a:p>
        </p:txBody>
      </p:sp>
    </p:spTree>
    <p:extLst>
      <p:ext uri="{BB962C8B-B14F-4D97-AF65-F5344CB8AC3E}">
        <p14:creationId xmlns:p14="http://schemas.microsoft.com/office/powerpoint/2010/main" val="14083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a:t>
            </a:fld>
            <a:endParaRPr lang="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de" sz="1000">
                <a:solidFill>
                  <a:schemeClr val="dk2"/>
                </a:solidFill>
              </a:rPr>
              <a:t>‹#›</a:t>
            </a:fld>
            <a:endParaRPr lang="de"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1</a:t>
            </a:fld>
            <a:endParaRPr lang="de"/>
          </a:p>
        </p:txBody>
      </p:sp>
      <p:sp>
        <p:nvSpPr>
          <p:cNvPr id="55" name="Shape 55"/>
          <p:cNvSpPr txBox="1"/>
          <p:nvPr/>
        </p:nvSpPr>
        <p:spPr>
          <a:xfrm>
            <a:off x="2714250" y="2107050"/>
            <a:ext cx="3715500" cy="929400"/>
          </a:xfrm>
          <a:prstGeom prst="rect">
            <a:avLst/>
          </a:prstGeom>
          <a:noFill/>
          <a:ln>
            <a:noFill/>
          </a:ln>
        </p:spPr>
        <p:txBody>
          <a:bodyPr lIns="91425" tIns="91425" rIns="91425" bIns="91425" anchor="t" anchorCtr="0">
            <a:noAutofit/>
          </a:bodyPr>
          <a:lstStyle/>
          <a:p>
            <a:pPr lvl="0" algn="ctr">
              <a:spcBef>
                <a:spcPts val="0"/>
              </a:spcBef>
              <a:buNone/>
            </a:pPr>
            <a:endParaRPr sz="6000"/>
          </a:p>
        </p:txBody>
      </p:sp>
      <p:pic>
        <p:nvPicPr>
          <p:cNvPr id="56" name="Shape 5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de"/>
              <a:t>The different programs</a:t>
            </a:r>
          </a:p>
        </p:txBody>
      </p:sp>
      <p:sp>
        <p:nvSpPr>
          <p:cNvPr id="135" name="Shape 13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buChar char="-"/>
            </a:pPr>
            <a:r>
              <a:rPr lang="de" dirty="0" smtClean="0">
                <a:solidFill>
                  <a:srgbClr val="000000"/>
                </a:solidFill>
              </a:rPr>
              <a:t>The Business </a:t>
            </a:r>
            <a:r>
              <a:rPr lang="de" dirty="0">
                <a:solidFill>
                  <a:srgbClr val="000000"/>
                </a:solidFill>
              </a:rPr>
              <a:t>management and economics program</a:t>
            </a:r>
          </a:p>
          <a:p>
            <a:pPr marL="457200" lvl="0" indent="-228600" rtl="0">
              <a:spcBef>
                <a:spcPts val="0"/>
              </a:spcBef>
              <a:buClr>
                <a:srgbClr val="000000"/>
              </a:buClr>
              <a:buChar char="-"/>
            </a:pPr>
            <a:r>
              <a:rPr lang="de" dirty="0" smtClean="0">
                <a:solidFill>
                  <a:srgbClr val="000000"/>
                </a:solidFill>
              </a:rPr>
              <a:t>The Arts </a:t>
            </a:r>
            <a:r>
              <a:rPr lang="de" dirty="0">
                <a:solidFill>
                  <a:srgbClr val="000000"/>
                </a:solidFill>
              </a:rPr>
              <a:t>program</a:t>
            </a:r>
          </a:p>
          <a:p>
            <a:pPr marL="457200" lvl="0" indent="-228600" rtl="0">
              <a:spcBef>
                <a:spcPts val="0"/>
              </a:spcBef>
              <a:buClr>
                <a:srgbClr val="000000"/>
              </a:buClr>
              <a:buChar char="-"/>
            </a:pPr>
            <a:r>
              <a:rPr lang="de" dirty="0" smtClean="0">
                <a:solidFill>
                  <a:srgbClr val="000000"/>
                </a:solidFill>
              </a:rPr>
              <a:t>The Humanities </a:t>
            </a:r>
            <a:r>
              <a:rPr lang="de" dirty="0">
                <a:solidFill>
                  <a:srgbClr val="000000"/>
                </a:solidFill>
              </a:rPr>
              <a:t>program</a:t>
            </a:r>
          </a:p>
          <a:p>
            <a:pPr marL="457200" lvl="0" indent="-228600" rtl="0">
              <a:spcBef>
                <a:spcPts val="0"/>
              </a:spcBef>
              <a:buClr>
                <a:srgbClr val="000000"/>
              </a:buClr>
              <a:buChar char="-"/>
            </a:pPr>
            <a:r>
              <a:rPr lang="de" dirty="0">
                <a:solidFill>
                  <a:srgbClr val="000000"/>
                </a:solidFill>
              </a:rPr>
              <a:t>International Baccalaureate</a:t>
            </a:r>
          </a:p>
          <a:p>
            <a:pPr marL="457200" lvl="0" indent="-228600" rtl="0">
              <a:spcBef>
                <a:spcPts val="0"/>
              </a:spcBef>
              <a:buClr>
                <a:srgbClr val="000000"/>
              </a:buClr>
              <a:buChar char="-"/>
            </a:pPr>
            <a:r>
              <a:rPr lang="de" dirty="0" smtClean="0">
                <a:solidFill>
                  <a:srgbClr val="000000"/>
                </a:solidFill>
              </a:rPr>
              <a:t>The Natural </a:t>
            </a:r>
            <a:r>
              <a:rPr lang="de" dirty="0">
                <a:solidFill>
                  <a:srgbClr val="000000"/>
                </a:solidFill>
              </a:rPr>
              <a:t>science program</a:t>
            </a:r>
          </a:p>
          <a:p>
            <a:pPr marL="457200" lvl="0" indent="-228600">
              <a:spcBef>
                <a:spcPts val="0"/>
              </a:spcBef>
              <a:buClr>
                <a:srgbClr val="000000"/>
              </a:buClr>
              <a:buChar char="-"/>
            </a:pPr>
            <a:r>
              <a:rPr lang="de" dirty="0" smtClean="0">
                <a:solidFill>
                  <a:srgbClr val="000000"/>
                </a:solidFill>
              </a:rPr>
              <a:t>The Social </a:t>
            </a:r>
            <a:r>
              <a:rPr lang="de" dirty="0">
                <a:solidFill>
                  <a:srgbClr val="000000"/>
                </a:solidFill>
              </a:rPr>
              <a:t>science program</a:t>
            </a:r>
          </a:p>
        </p:txBody>
      </p:sp>
      <p:sp>
        <p:nvSpPr>
          <p:cNvPr id="136" name="Shape 1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10</a:t>
            </a:fld>
            <a:endParaRPr lang="de"/>
          </a:p>
        </p:txBody>
      </p:sp>
      <p:pic>
        <p:nvPicPr>
          <p:cNvPr id="137" name="Shape 137"/>
          <p:cNvPicPr preferRelativeResize="0"/>
          <p:nvPr/>
        </p:nvPicPr>
        <p:blipFill>
          <a:blip r:embed="rId3">
            <a:alphaModFix/>
          </a:blip>
          <a:stretch>
            <a:fillRect/>
          </a:stretch>
        </p:blipFill>
        <p:spPr>
          <a:xfrm>
            <a:off x="5240975" y="445025"/>
            <a:ext cx="4332825" cy="3249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de"/>
              <a:t>A normal day in a Swedish high school</a:t>
            </a:r>
          </a:p>
        </p:txBody>
      </p:sp>
      <p:sp>
        <p:nvSpPr>
          <p:cNvPr id="143" name="Shape 14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rgbClr val="000000"/>
              </a:buClr>
              <a:buChar char="-"/>
            </a:pPr>
            <a:r>
              <a:rPr lang="de" dirty="0">
                <a:solidFill>
                  <a:srgbClr val="000000"/>
                </a:solidFill>
              </a:rPr>
              <a:t>08:00 - 09:15 Swedish</a:t>
            </a:r>
          </a:p>
          <a:p>
            <a:pPr marL="457200" lvl="0" indent="-228600" rtl="0">
              <a:lnSpc>
                <a:spcPct val="100000"/>
              </a:lnSpc>
              <a:spcBef>
                <a:spcPts val="0"/>
              </a:spcBef>
              <a:spcAft>
                <a:spcPts val="0"/>
              </a:spcAft>
              <a:buClr>
                <a:srgbClr val="000000"/>
              </a:buClr>
              <a:buChar char="-"/>
            </a:pPr>
            <a:r>
              <a:rPr lang="de" dirty="0">
                <a:solidFill>
                  <a:srgbClr val="000000"/>
                </a:solidFill>
              </a:rPr>
              <a:t>09:40 - 11:05 Business economics</a:t>
            </a:r>
          </a:p>
          <a:p>
            <a:pPr marL="457200" lvl="0" indent="-228600" rtl="0">
              <a:lnSpc>
                <a:spcPct val="100000"/>
              </a:lnSpc>
              <a:spcBef>
                <a:spcPts val="0"/>
              </a:spcBef>
              <a:spcAft>
                <a:spcPts val="0"/>
              </a:spcAft>
              <a:buClr>
                <a:srgbClr val="000000"/>
              </a:buClr>
              <a:buChar char="-"/>
            </a:pPr>
            <a:r>
              <a:rPr lang="de" dirty="0">
                <a:solidFill>
                  <a:srgbClr val="000000"/>
                </a:solidFill>
              </a:rPr>
              <a:t>11:20 - 11:40 Lunch</a:t>
            </a:r>
          </a:p>
          <a:p>
            <a:pPr marL="457200" lvl="0" indent="-228600" rtl="0">
              <a:lnSpc>
                <a:spcPct val="100000"/>
              </a:lnSpc>
              <a:spcBef>
                <a:spcPts val="0"/>
              </a:spcBef>
              <a:spcAft>
                <a:spcPts val="0"/>
              </a:spcAft>
              <a:buClr>
                <a:srgbClr val="000000"/>
              </a:buClr>
              <a:buChar char="-"/>
            </a:pPr>
            <a:r>
              <a:rPr lang="de" dirty="0">
                <a:solidFill>
                  <a:srgbClr val="000000"/>
                </a:solidFill>
              </a:rPr>
              <a:t>12:15 - 13:15 Civics</a:t>
            </a:r>
          </a:p>
          <a:p>
            <a:pPr marL="457200" lvl="0" indent="-228600" rtl="0">
              <a:lnSpc>
                <a:spcPct val="100000"/>
              </a:lnSpc>
              <a:spcBef>
                <a:spcPts val="0"/>
              </a:spcBef>
              <a:spcAft>
                <a:spcPts val="0"/>
              </a:spcAft>
              <a:buClr>
                <a:srgbClr val="000000"/>
              </a:buClr>
              <a:buChar char="-"/>
            </a:pPr>
            <a:r>
              <a:rPr lang="de" dirty="0">
                <a:solidFill>
                  <a:srgbClr val="000000"/>
                </a:solidFill>
              </a:rPr>
              <a:t>13:25 - 14:50 Jurisprudence</a:t>
            </a:r>
          </a:p>
          <a:p>
            <a:pPr marL="457200" lvl="0" indent="-228600">
              <a:lnSpc>
                <a:spcPct val="100000"/>
              </a:lnSpc>
              <a:spcBef>
                <a:spcPts val="0"/>
              </a:spcBef>
              <a:spcAft>
                <a:spcPts val="0"/>
              </a:spcAft>
              <a:buClr>
                <a:srgbClr val="000000"/>
              </a:buClr>
              <a:buChar char="-"/>
            </a:pPr>
            <a:r>
              <a:rPr lang="de" dirty="0">
                <a:solidFill>
                  <a:srgbClr val="000000"/>
                </a:solidFill>
              </a:rPr>
              <a:t>15:05 - 16:20 English</a:t>
            </a:r>
          </a:p>
        </p:txBody>
      </p:sp>
      <p:sp>
        <p:nvSpPr>
          <p:cNvPr id="144" name="Shape 1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11</a:t>
            </a:fld>
            <a:endParaRPr lang="de"/>
          </a:p>
        </p:txBody>
      </p:sp>
      <p:pic>
        <p:nvPicPr>
          <p:cNvPr id="145" name="Shape 145"/>
          <p:cNvPicPr preferRelativeResize="0"/>
          <p:nvPr/>
        </p:nvPicPr>
        <p:blipFill>
          <a:blip r:embed="rId3">
            <a:alphaModFix/>
          </a:blip>
          <a:stretch>
            <a:fillRect/>
          </a:stretch>
        </p:blipFill>
        <p:spPr>
          <a:xfrm>
            <a:off x="773340" y="3051423"/>
            <a:ext cx="2432197" cy="1425791"/>
          </a:xfrm>
          <a:prstGeom prst="rect">
            <a:avLst/>
          </a:prstGeom>
          <a:noFill/>
          <a:ln>
            <a:noFill/>
          </a:ln>
        </p:spPr>
      </p:pic>
      <p:pic>
        <p:nvPicPr>
          <p:cNvPr id="146" name="Shape 146"/>
          <p:cNvPicPr preferRelativeResize="0"/>
          <p:nvPr/>
        </p:nvPicPr>
        <p:blipFill>
          <a:blip r:embed="rId4">
            <a:alphaModFix/>
          </a:blip>
          <a:stretch>
            <a:fillRect/>
          </a:stretch>
        </p:blipFill>
        <p:spPr>
          <a:xfrm>
            <a:off x="4719025" y="1121808"/>
            <a:ext cx="4113274" cy="2899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de"/>
              <a:t>The team from Växjö</a:t>
            </a:r>
          </a:p>
        </p:txBody>
      </p:sp>
      <p:sp>
        <p:nvSpPr>
          <p:cNvPr id="152" name="Shape 15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de"/>
              <a:t>Vilma</a:t>
            </a:r>
          </a:p>
          <a:p>
            <a:pPr lvl="0">
              <a:spcBef>
                <a:spcPts val="0"/>
              </a:spcBef>
              <a:buNone/>
            </a:pPr>
            <a:r>
              <a:rPr lang="de"/>
              <a:t>Vendela</a:t>
            </a:r>
          </a:p>
          <a:p>
            <a:pPr lvl="0">
              <a:spcBef>
                <a:spcPts val="0"/>
              </a:spcBef>
              <a:buNone/>
            </a:pPr>
            <a:r>
              <a:rPr lang="de"/>
              <a:t>Sara</a:t>
            </a:r>
          </a:p>
          <a:p>
            <a:pPr lvl="0">
              <a:spcBef>
                <a:spcPts val="0"/>
              </a:spcBef>
              <a:buNone/>
            </a:pPr>
            <a:r>
              <a:rPr lang="de"/>
              <a:t>Mikaela</a:t>
            </a:r>
          </a:p>
          <a:p>
            <a:pPr lvl="0">
              <a:spcBef>
                <a:spcPts val="0"/>
              </a:spcBef>
              <a:buNone/>
            </a:pPr>
            <a:r>
              <a:rPr lang="de"/>
              <a:t>Samuel</a:t>
            </a:r>
          </a:p>
          <a:p>
            <a:pPr lvl="0">
              <a:spcBef>
                <a:spcPts val="0"/>
              </a:spcBef>
              <a:buNone/>
            </a:pPr>
            <a:r>
              <a:rPr lang="de"/>
              <a:t>Jonathan</a:t>
            </a:r>
          </a:p>
        </p:txBody>
      </p:sp>
      <p:sp>
        <p:nvSpPr>
          <p:cNvPr id="153" name="Shape 1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12</a:t>
            </a:fld>
            <a:endParaRPr lang="de"/>
          </a:p>
        </p:txBody>
      </p:sp>
      <p:pic>
        <p:nvPicPr>
          <p:cNvPr id="154" name="Shape 154" descr="IMG_0984.JPG"/>
          <p:cNvPicPr preferRelativeResize="0"/>
          <p:nvPr/>
        </p:nvPicPr>
        <p:blipFill>
          <a:blip r:embed="rId3">
            <a:alphaModFix/>
          </a:blip>
          <a:stretch>
            <a:fillRect/>
          </a:stretch>
        </p:blipFill>
        <p:spPr>
          <a:xfrm>
            <a:off x="2974500" y="1017725"/>
            <a:ext cx="5715025" cy="37964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4135175" y="50400"/>
            <a:ext cx="8520600" cy="1053000"/>
          </a:xfrm>
          <a:prstGeom prst="rect">
            <a:avLst/>
          </a:prstGeom>
        </p:spPr>
        <p:txBody>
          <a:bodyPr lIns="91425" tIns="91425" rIns="91425" bIns="91425" anchor="b" anchorCtr="0">
            <a:noAutofit/>
          </a:bodyPr>
          <a:lstStyle/>
          <a:p>
            <a:pPr lvl="0" algn="l">
              <a:spcBef>
                <a:spcPts val="0"/>
              </a:spcBef>
              <a:buNone/>
            </a:pPr>
            <a:r>
              <a:rPr lang="de" sz="3000"/>
              <a:t>About Sweden</a:t>
            </a:r>
          </a:p>
        </p:txBody>
      </p:sp>
      <p:sp>
        <p:nvSpPr>
          <p:cNvPr id="62" name="Shape 62"/>
          <p:cNvSpPr txBox="1">
            <a:spLocks noGrp="1"/>
          </p:cNvSpPr>
          <p:nvPr>
            <p:ph type="subTitle" idx="1"/>
          </p:nvPr>
        </p:nvSpPr>
        <p:spPr>
          <a:xfrm>
            <a:off x="3243175" y="1187725"/>
            <a:ext cx="5418600" cy="3869100"/>
          </a:xfrm>
          <a:prstGeom prst="rect">
            <a:avLst/>
          </a:prstGeom>
        </p:spPr>
        <p:txBody>
          <a:bodyPr lIns="91425" tIns="91425" rIns="91425" bIns="91425" anchor="t" anchorCtr="0">
            <a:noAutofit/>
          </a:bodyPr>
          <a:lstStyle/>
          <a:p>
            <a:pPr marL="457200" lvl="0" indent="-317500" algn="l" rtl="0">
              <a:spcBef>
                <a:spcPts val="0"/>
              </a:spcBef>
              <a:buClr>
                <a:srgbClr val="000000"/>
              </a:buClr>
              <a:buSzPct val="100000"/>
              <a:buChar char="●"/>
            </a:pPr>
            <a:r>
              <a:rPr lang="de" sz="1400">
                <a:solidFill>
                  <a:srgbClr val="000000"/>
                </a:solidFill>
              </a:rPr>
              <a:t>10 million citizens</a:t>
            </a:r>
            <a:br>
              <a:rPr lang="de" sz="1400">
                <a:solidFill>
                  <a:srgbClr val="000000"/>
                </a:solidFill>
              </a:rPr>
            </a:br>
            <a:endParaRPr lang="de" sz="1400">
              <a:solidFill>
                <a:srgbClr val="000000"/>
              </a:solidFill>
            </a:endParaRPr>
          </a:p>
          <a:p>
            <a:pPr marL="457200" lvl="0" indent="-317500" algn="l" rtl="0">
              <a:spcBef>
                <a:spcPts val="0"/>
              </a:spcBef>
              <a:buClr>
                <a:srgbClr val="000000"/>
              </a:buClr>
              <a:buSzPct val="100000"/>
              <a:buChar char="●"/>
            </a:pPr>
            <a:r>
              <a:rPr lang="de" sz="1400">
                <a:solidFill>
                  <a:srgbClr val="000000"/>
                </a:solidFill>
              </a:rPr>
              <a:t>National animal: Moose</a:t>
            </a:r>
            <a:br>
              <a:rPr lang="de" sz="1400">
                <a:solidFill>
                  <a:srgbClr val="000000"/>
                </a:solidFill>
              </a:rPr>
            </a:br>
            <a:endParaRPr lang="de" sz="1400">
              <a:solidFill>
                <a:srgbClr val="000000"/>
              </a:solidFill>
            </a:endParaRPr>
          </a:p>
          <a:p>
            <a:pPr marL="457200" lvl="0" indent="-317500" algn="l" rtl="0">
              <a:spcBef>
                <a:spcPts val="0"/>
              </a:spcBef>
              <a:buClr>
                <a:srgbClr val="000000"/>
              </a:buClr>
              <a:buSzPct val="100000"/>
              <a:buChar char="●"/>
            </a:pPr>
            <a:r>
              <a:rPr lang="de" sz="1400">
                <a:solidFill>
                  <a:srgbClr val="000000"/>
                </a:solidFill>
              </a:rPr>
              <a:t>Prime minister: Stefan Löfven</a:t>
            </a:r>
            <a:br>
              <a:rPr lang="de" sz="1400">
                <a:solidFill>
                  <a:srgbClr val="000000"/>
                </a:solidFill>
              </a:rPr>
            </a:br>
            <a:endParaRPr lang="de" sz="1400">
              <a:solidFill>
                <a:srgbClr val="000000"/>
              </a:solidFill>
            </a:endParaRPr>
          </a:p>
          <a:p>
            <a:pPr marL="457200" lvl="0" indent="-317500" algn="l" rtl="0">
              <a:spcBef>
                <a:spcPts val="0"/>
              </a:spcBef>
              <a:buClr>
                <a:srgbClr val="000000"/>
              </a:buClr>
              <a:buSzPct val="100000"/>
              <a:buChar char="●"/>
            </a:pPr>
            <a:r>
              <a:rPr lang="de" sz="1400">
                <a:solidFill>
                  <a:srgbClr val="000000"/>
                </a:solidFill>
              </a:rPr>
              <a:t>Capital: Stockholm, (1.3 million citizens)</a:t>
            </a:r>
            <a:br>
              <a:rPr lang="de" sz="1400">
                <a:solidFill>
                  <a:srgbClr val="000000"/>
                </a:solidFill>
              </a:rPr>
            </a:br>
            <a:endParaRPr lang="de" sz="1400">
              <a:solidFill>
                <a:srgbClr val="000000"/>
              </a:solidFill>
            </a:endParaRPr>
          </a:p>
          <a:p>
            <a:pPr marL="457200" lvl="0" indent="-317500" algn="l" rtl="0">
              <a:spcBef>
                <a:spcPts val="0"/>
              </a:spcBef>
              <a:buClr>
                <a:srgbClr val="000000"/>
              </a:buClr>
              <a:buSzPct val="100000"/>
              <a:buChar char="●"/>
            </a:pPr>
            <a:r>
              <a:rPr lang="de" sz="1400">
                <a:solidFill>
                  <a:srgbClr val="000000"/>
                </a:solidFill>
              </a:rPr>
              <a:t>Biggest lake: Vänern </a:t>
            </a:r>
          </a:p>
          <a:p>
            <a:pPr lvl="0" algn="l" rtl="0">
              <a:spcBef>
                <a:spcPts val="0"/>
              </a:spcBef>
              <a:buNone/>
            </a:pPr>
            <a:r>
              <a:rPr lang="de" sz="1400">
                <a:solidFill>
                  <a:srgbClr val="000000"/>
                </a:solidFill>
              </a:rPr>
              <a:t/>
            </a:r>
            <a:br>
              <a:rPr lang="de" sz="1400">
                <a:solidFill>
                  <a:srgbClr val="000000"/>
                </a:solidFill>
              </a:rPr>
            </a:br>
            <a:endParaRPr lang="de" sz="1400">
              <a:solidFill>
                <a:srgbClr val="000000"/>
              </a:solidFill>
            </a:endParaRPr>
          </a:p>
          <a:p>
            <a:pPr lvl="0" algn="l" rtl="0">
              <a:spcBef>
                <a:spcPts val="0"/>
              </a:spcBef>
              <a:buNone/>
            </a:pPr>
            <a:endParaRPr sz="1400">
              <a:solidFill>
                <a:srgbClr val="000000"/>
              </a:solidFill>
            </a:endParaRPr>
          </a:p>
          <a:p>
            <a:pPr lvl="0" algn="l" rtl="0">
              <a:spcBef>
                <a:spcPts val="0"/>
              </a:spcBef>
              <a:buNone/>
            </a:pPr>
            <a:endParaRPr sz="1400">
              <a:solidFill>
                <a:srgbClr val="000000"/>
              </a:solidFill>
            </a:endParaRPr>
          </a:p>
          <a:p>
            <a:pPr lvl="0" algn="l" rtl="0">
              <a:spcBef>
                <a:spcPts val="0"/>
              </a:spcBef>
              <a:buNone/>
            </a:pPr>
            <a:r>
              <a:rPr lang="de" sz="1400">
                <a:solidFill>
                  <a:srgbClr val="000000"/>
                </a:solidFill>
              </a:rPr>
              <a:t/>
            </a:r>
            <a:br>
              <a:rPr lang="de" sz="1400">
                <a:solidFill>
                  <a:srgbClr val="000000"/>
                </a:solidFill>
              </a:rPr>
            </a:br>
            <a:endParaRPr lang="de" sz="1400">
              <a:solidFill>
                <a:srgbClr val="000000"/>
              </a:solidFill>
            </a:endParaRPr>
          </a:p>
          <a:p>
            <a:pPr lvl="0" algn="l" rtl="0">
              <a:spcBef>
                <a:spcPts val="0"/>
              </a:spcBef>
              <a:buNone/>
            </a:pPr>
            <a:endParaRPr sz="1400">
              <a:solidFill>
                <a:srgbClr val="000000"/>
              </a:solidFill>
            </a:endParaRPr>
          </a:p>
          <a:p>
            <a:pPr lvl="0" algn="l">
              <a:spcBef>
                <a:spcPts val="0"/>
              </a:spcBef>
              <a:buNone/>
            </a:pPr>
            <a:endParaRPr sz="1400">
              <a:solidFill>
                <a:srgbClr val="000000"/>
              </a:solidFill>
            </a:endParaRP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2</a:t>
            </a:fld>
            <a:endParaRPr lang="de"/>
          </a:p>
        </p:txBody>
      </p:sp>
      <p:pic>
        <p:nvPicPr>
          <p:cNvPr id="64" name="Shape 64" descr="ladda ned (9).jpg"/>
          <p:cNvPicPr preferRelativeResize="0"/>
          <p:nvPr/>
        </p:nvPicPr>
        <p:blipFill>
          <a:blip r:embed="rId3">
            <a:alphaModFix/>
          </a:blip>
          <a:stretch>
            <a:fillRect/>
          </a:stretch>
        </p:blipFill>
        <p:spPr>
          <a:xfrm>
            <a:off x="90400" y="111312"/>
            <a:ext cx="2362200" cy="1933575"/>
          </a:xfrm>
          <a:prstGeom prst="rect">
            <a:avLst/>
          </a:prstGeom>
          <a:noFill/>
          <a:ln>
            <a:noFill/>
          </a:ln>
        </p:spPr>
      </p:pic>
      <p:pic>
        <p:nvPicPr>
          <p:cNvPr id="65" name="Shape 65" descr="t6rehwsunipdqqzazg4qo05kmfol6l0.jpg"/>
          <p:cNvPicPr preferRelativeResize="0"/>
          <p:nvPr/>
        </p:nvPicPr>
        <p:blipFill>
          <a:blip r:embed="rId4">
            <a:alphaModFix/>
          </a:blip>
          <a:stretch>
            <a:fillRect/>
          </a:stretch>
        </p:blipFill>
        <p:spPr>
          <a:xfrm>
            <a:off x="0" y="2759800"/>
            <a:ext cx="3441174" cy="2297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311700" y="438050"/>
            <a:ext cx="8520600" cy="739800"/>
          </a:xfrm>
          <a:prstGeom prst="rect">
            <a:avLst/>
          </a:prstGeom>
        </p:spPr>
        <p:txBody>
          <a:bodyPr lIns="91425" tIns="91425" rIns="91425" bIns="91425" anchor="b" anchorCtr="0">
            <a:noAutofit/>
          </a:bodyPr>
          <a:lstStyle/>
          <a:p>
            <a:pPr lvl="0">
              <a:spcBef>
                <a:spcPts val="0"/>
              </a:spcBef>
              <a:buNone/>
            </a:pPr>
            <a:r>
              <a:rPr lang="de" sz="3000"/>
              <a:t>Allemansrätten (“everyman’s right”)</a:t>
            </a:r>
          </a:p>
        </p:txBody>
      </p:sp>
      <p:sp>
        <p:nvSpPr>
          <p:cNvPr id="71" name="Shape 71"/>
          <p:cNvSpPr txBox="1">
            <a:spLocks noGrp="1"/>
          </p:cNvSpPr>
          <p:nvPr>
            <p:ph type="subTitle" idx="1"/>
          </p:nvPr>
        </p:nvSpPr>
        <p:spPr>
          <a:xfrm>
            <a:off x="2238299" y="1251700"/>
            <a:ext cx="4891965" cy="1749000"/>
          </a:xfrm>
          <a:prstGeom prst="rect">
            <a:avLst/>
          </a:prstGeom>
        </p:spPr>
        <p:txBody>
          <a:bodyPr lIns="91425" tIns="91425" rIns="91425" bIns="91425" anchor="t" anchorCtr="0">
            <a:noAutofit/>
          </a:bodyPr>
          <a:lstStyle/>
          <a:p>
            <a:pPr lvl="0" algn="l">
              <a:spcBef>
                <a:spcPts val="0"/>
              </a:spcBef>
              <a:buNone/>
            </a:pPr>
            <a:r>
              <a:rPr lang="de" sz="1800" dirty="0">
                <a:solidFill>
                  <a:schemeClr val="dk1"/>
                </a:solidFill>
              </a:rPr>
              <a:t>Gives everyone the right to walk, camp and pick berries and mushrooms on any land. You can also swim and catch </a:t>
            </a:r>
            <a:r>
              <a:rPr lang="de" sz="1800" dirty="0" smtClean="0">
                <a:solidFill>
                  <a:schemeClr val="dk1"/>
                </a:solidFill>
              </a:rPr>
              <a:t>fish </a:t>
            </a:r>
            <a:r>
              <a:rPr lang="de" sz="1800" dirty="0">
                <a:solidFill>
                  <a:schemeClr val="dk1"/>
                </a:solidFill>
              </a:rPr>
              <a:t>in all the lakes.</a:t>
            </a:r>
          </a:p>
        </p:txBody>
      </p:sp>
      <p:sp>
        <p:nvSpPr>
          <p:cNvPr id="72" name="Shape 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3</a:t>
            </a:fld>
            <a:endParaRPr lang="de"/>
          </a:p>
        </p:txBody>
      </p:sp>
      <p:pic>
        <p:nvPicPr>
          <p:cNvPr id="73" name="Shape 73" descr="Bildresultat för allemansrätten"/>
          <p:cNvPicPr preferRelativeResize="0"/>
          <p:nvPr/>
        </p:nvPicPr>
        <p:blipFill>
          <a:blip r:embed="rId3">
            <a:alphaModFix/>
          </a:blip>
          <a:stretch>
            <a:fillRect/>
          </a:stretch>
        </p:blipFill>
        <p:spPr>
          <a:xfrm>
            <a:off x="3069675" y="2707750"/>
            <a:ext cx="2867025" cy="1590675"/>
          </a:xfrm>
          <a:prstGeom prst="rect">
            <a:avLst/>
          </a:prstGeom>
          <a:noFill/>
          <a:ln>
            <a:noFill/>
          </a:ln>
        </p:spPr>
      </p:pic>
      <p:pic>
        <p:nvPicPr>
          <p:cNvPr id="74" name="Shape 74" descr="Bildresultat för allemansrätten"/>
          <p:cNvPicPr preferRelativeResize="0"/>
          <p:nvPr/>
        </p:nvPicPr>
        <p:blipFill>
          <a:blip r:embed="rId4">
            <a:alphaModFix/>
          </a:blip>
          <a:stretch>
            <a:fillRect/>
          </a:stretch>
        </p:blipFill>
        <p:spPr>
          <a:xfrm>
            <a:off x="5936700" y="2717275"/>
            <a:ext cx="2895600" cy="1581150"/>
          </a:xfrm>
          <a:prstGeom prst="rect">
            <a:avLst/>
          </a:prstGeom>
          <a:noFill/>
          <a:ln>
            <a:noFill/>
          </a:ln>
        </p:spPr>
      </p:pic>
      <p:pic>
        <p:nvPicPr>
          <p:cNvPr id="75" name="Shape 75" descr="Bildresultat för allemansrätten"/>
          <p:cNvPicPr preferRelativeResize="0"/>
          <p:nvPr/>
        </p:nvPicPr>
        <p:blipFill>
          <a:blip r:embed="rId5">
            <a:alphaModFix/>
          </a:blip>
          <a:stretch>
            <a:fillRect/>
          </a:stretch>
        </p:blipFill>
        <p:spPr>
          <a:xfrm>
            <a:off x="262736" y="2717275"/>
            <a:ext cx="2758064" cy="1581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4</a:t>
            </a:fld>
            <a:endParaRPr lang="de"/>
          </a:p>
        </p:txBody>
      </p:sp>
      <p:pic>
        <p:nvPicPr>
          <p:cNvPr id="81" name="Shape 81" descr="Bildresultat för zara larsson"/>
          <p:cNvPicPr preferRelativeResize="0"/>
          <p:nvPr/>
        </p:nvPicPr>
        <p:blipFill>
          <a:blip r:embed="rId3">
            <a:alphaModFix/>
          </a:blip>
          <a:stretch>
            <a:fillRect/>
          </a:stretch>
        </p:blipFill>
        <p:spPr>
          <a:xfrm>
            <a:off x="6294700" y="506375"/>
            <a:ext cx="3535749" cy="1980024"/>
          </a:xfrm>
          <a:prstGeom prst="rect">
            <a:avLst/>
          </a:prstGeom>
          <a:noFill/>
          <a:ln>
            <a:noFill/>
          </a:ln>
        </p:spPr>
      </p:pic>
      <p:pic>
        <p:nvPicPr>
          <p:cNvPr id="82" name="Shape 82" descr="Bildresultat för avicii"/>
          <p:cNvPicPr preferRelativeResize="0"/>
          <p:nvPr/>
        </p:nvPicPr>
        <p:blipFill>
          <a:blip r:embed="rId4">
            <a:alphaModFix/>
          </a:blip>
          <a:stretch>
            <a:fillRect/>
          </a:stretch>
        </p:blipFill>
        <p:spPr>
          <a:xfrm>
            <a:off x="125150" y="2761124"/>
            <a:ext cx="2975447" cy="1980024"/>
          </a:xfrm>
          <a:prstGeom prst="rect">
            <a:avLst/>
          </a:prstGeom>
          <a:noFill/>
          <a:ln>
            <a:noFill/>
          </a:ln>
        </p:spPr>
      </p:pic>
      <p:pic>
        <p:nvPicPr>
          <p:cNvPr id="83" name="Shape 83" descr="zlatan-ibrahimovic-sweden-national-team_26-619.jpg"/>
          <p:cNvPicPr preferRelativeResize="0"/>
          <p:nvPr/>
        </p:nvPicPr>
        <p:blipFill>
          <a:blip r:embed="rId5">
            <a:alphaModFix/>
          </a:blip>
          <a:stretch>
            <a:fillRect/>
          </a:stretch>
        </p:blipFill>
        <p:spPr>
          <a:xfrm>
            <a:off x="3158125" y="91024"/>
            <a:ext cx="4199300" cy="2810725"/>
          </a:xfrm>
          <a:prstGeom prst="rect">
            <a:avLst/>
          </a:prstGeom>
          <a:noFill/>
          <a:ln>
            <a:noFill/>
          </a:ln>
        </p:spPr>
      </p:pic>
      <p:sp>
        <p:nvSpPr>
          <p:cNvPr id="84" name="Shape 84"/>
          <p:cNvSpPr txBox="1">
            <a:spLocks noGrp="1"/>
          </p:cNvSpPr>
          <p:nvPr>
            <p:ph type="ctrTitle"/>
          </p:nvPr>
        </p:nvSpPr>
        <p:spPr>
          <a:xfrm>
            <a:off x="-2225900" y="664925"/>
            <a:ext cx="8520600" cy="973800"/>
          </a:xfrm>
          <a:prstGeom prst="rect">
            <a:avLst/>
          </a:prstGeom>
        </p:spPr>
        <p:txBody>
          <a:bodyPr lIns="91425" tIns="91425" rIns="91425" bIns="91425" anchor="b" anchorCtr="0">
            <a:noAutofit/>
          </a:bodyPr>
          <a:lstStyle/>
          <a:p>
            <a:pPr lvl="0">
              <a:spcBef>
                <a:spcPts val="0"/>
              </a:spcBef>
              <a:buNone/>
            </a:pPr>
            <a:r>
              <a:rPr lang="de" sz="3000"/>
              <a:t>Famous people</a:t>
            </a:r>
          </a:p>
        </p:txBody>
      </p:sp>
      <p:pic>
        <p:nvPicPr>
          <p:cNvPr id="85" name="Shape 85" descr="Bildresultat för måns zelmerlöw heroes"/>
          <p:cNvPicPr preferRelativeResize="0"/>
          <p:nvPr/>
        </p:nvPicPr>
        <p:blipFill>
          <a:blip r:embed="rId6">
            <a:alphaModFix/>
          </a:blip>
          <a:stretch>
            <a:fillRect/>
          </a:stretch>
        </p:blipFill>
        <p:spPr>
          <a:xfrm>
            <a:off x="4301925" y="2761158"/>
            <a:ext cx="3535749" cy="19799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311700" y="261725"/>
            <a:ext cx="8520600" cy="842100"/>
          </a:xfrm>
          <a:prstGeom prst="rect">
            <a:avLst/>
          </a:prstGeom>
        </p:spPr>
        <p:txBody>
          <a:bodyPr lIns="91425" tIns="91425" rIns="91425" bIns="91425" anchor="b" anchorCtr="0">
            <a:noAutofit/>
          </a:bodyPr>
          <a:lstStyle/>
          <a:p>
            <a:pPr lvl="0">
              <a:spcBef>
                <a:spcPts val="0"/>
              </a:spcBef>
              <a:buNone/>
            </a:pPr>
            <a:r>
              <a:rPr lang="de" sz="3000"/>
              <a:t>Famous companies in Sweden</a:t>
            </a:r>
          </a:p>
        </p:txBody>
      </p:sp>
      <p:sp>
        <p:nvSpPr>
          <p:cNvPr id="91" name="Shape 9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5</a:t>
            </a:fld>
            <a:endParaRPr lang="de"/>
          </a:p>
        </p:txBody>
      </p:sp>
      <p:pic>
        <p:nvPicPr>
          <p:cNvPr id="92" name="Shape 92" descr="Bildresultat för h&amp;m icon"/>
          <p:cNvPicPr preferRelativeResize="0"/>
          <p:nvPr/>
        </p:nvPicPr>
        <p:blipFill>
          <a:blip r:embed="rId3">
            <a:alphaModFix/>
          </a:blip>
          <a:stretch>
            <a:fillRect/>
          </a:stretch>
        </p:blipFill>
        <p:spPr>
          <a:xfrm>
            <a:off x="1871825" y="2544275"/>
            <a:ext cx="2323775" cy="2323775"/>
          </a:xfrm>
          <a:prstGeom prst="rect">
            <a:avLst/>
          </a:prstGeom>
          <a:noFill/>
          <a:ln>
            <a:noFill/>
          </a:ln>
        </p:spPr>
      </p:pic>
      <p:pic>
        <p:nvPicPr>
          <p:cNvPr id="93" name="Shape 93" descr="Bildresultat för skype icon"/>
          <p:cNvPicPr preferRelativeResize="0"/>
          <p:nvPr/>
        </p:nvPicPr>
        <p:blipFill>
          <a:blip r:embed="rId4">
            <a:alphaModFix/>
          </a:blip>
          <a:stretch>
            <a:fillRect/>
          </a:stretch>
        </p:blipFill>
        <p:spPr>
          <a:xfrm>
            <a:off x="5427975" y="2910625"/>
            <a:ext cx="1762125" cy="1752600"/>
          </a:xfrm>
          <a:prstGeom prst="rect">
            <a:avLst/>
          </a:prstGeom>
          <a:noFill/>
          <a:ln>
            <a:noFill/>
          </a:ln>
        </p:spPr>
      </p:pic>
      <p:pic>
        <p:nvPicPr>
          <p:cNvPr id="94" name="Shape 94" descr="Bildresultat för ikea icon"/>
          <p:cNvPicPr preferRelativeResize="0"/>
          <p:nvPr/>
        </p:nvPicPr>
        <p:blipFill>
          <a:blip r:embed="rId5">
            <a:alphaModFix/>
          </a:blip>
          <a:stretch>
            <a:fillRect/>
          </a:stretch>
        </p:blipFill>
        <p:spPr>
          <a:xfrm rot="1">
            <a:off x="3849687" y="1324462"/>
            <a:ext cx="3834275" cy="1365524"/>
          </a:xfrm>
          <a:prstGeom prst="rect">
            <a:avLst/>
          </a:prstGeom>
          <a:noFill/>
          <a:ln>
            <a:noFill/>
          </a:ln>
        </p:spPr>
      </p:pic>
      <p:pic>
        <p:nvPicPr>
          <p:cNvPr id="95" name="Shape 95" descr="Bildresultat för spotify icon"/>
          <p:cNvPicPr preferRelativeResize="0"/>
          <p:nvPr/>
        </p:nvPicPr>
        <p:blipFill>
          <a:blip r:embed="rId6">
            <a:alphaModFix/>
          </a:blip>
          <a:stretch>
            <a:fillRect/>
          </a:stretch>
        </p:blipFill>
        <p:spPr>
          <a:xfrm>
            <a:off x="345250" y="1254574"/>
            <a:ext cx="1866225" cy="1866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descr="Sverige.jpg"/>
          <p:cNvPicPr preferRelativeResize="0"/>
          <p:nvPr/>
        </p:nvPicPr>
        <p:blipFill>
          <a:blip r:embed="rId3">
            <a:alphaModFix/>
          </a:blip>
          <a:stretch>
            <a:fillRect/>
          </a:stretch>
        </p:blipFill>
        <p:spPr>
          <a:xfrm>
            <a:off x="0" y="0"/>
            <a:ext cx="3461125" cy="5143500"/>
          </a:xfrm>
          <a:prstGeom prst="rect">
            <a:avLst/>
          </a:prstGeom>
          <a:noFill/>
          <a:ln>
            <a:noFill/>
          </a:ln>
        </p:spPr>
      </p:pic>
      <p:sp>
        <p:nvSpPr>
          <p:cNvPr id="101" name="Shape 101"/>
          <p:cNvSpPr/>
          <p:nvPr/>
        </p:nvSpPr>
        <p:spPr>
          <a:xfrm>
            <a:off x="1935625" y="4243850"/>
            <a:ext cx="1953900" cy="1434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txBox="1"/>
          <p:nvPr/>
        </p:nvSpPr>
        <p:spPr>
          <a:xfrm>
            <a:off x="3816725" y="290800"/>
            <a:ext cx="5015700" cy="4598400"/>
          </a:xfrm>
          <a:prstGeom prst="rect">
            <a:avLst/>
          </a:prstGeom>
          <a:solidFill>
            <a:srgbClr val="FFFFFF"/>
          </a:solidFill>
          <a:ln>
            <a:noFill/>
          </a:ln>
        </p:spPr>
        <p:txBody>
          <a:bodyPr lIns="91425" tIns="91425" rIns="91425" bIns="91425" anchor="t" anchorCtr="0">
            <a:noAutofit/>
          </a:bodyPr>
          <a:lstStyle/>
          <a:p>
            <a:pPr lvl="0" algn="ctr" rtl="0">
              <a:spcBef>
                <a:spcPts val="0"/>
              </a:spcBef>
              <a:buNone/>
            </a:pPr>
            <a:r>
              <a:rPr lang="de" sz="3000" dirty="0"/>
              <a:t>VÄXJÖ</a:t>
            </a:r>
          </a:p>
          <a:p>
            <a:pPr lvl="0" rtl="0">
              <a:spcBef>
                <a:spcPts val="0"/>
              </a:spcBef>
              <a:buNone/>
            </a:pPr>
            <a:endParaRPr dirty="0"/>
          </a:p>
          <a:p>
            <a:pPr marL="457200" lvl="0" indent="-228600" rtl="0">
              <a:spcBef>
                <a:spcPts val="0"/>
              </a:spcBef>
              <a:buChar char="●"/>
            </a:pPr>
            <a:r>
              <a:rPr lang="de" dirty="0"/>
              <a:t>Around </a:t>
            </a:r>
            <a:r>
              <a:rPr lang="de" dirty="0" smtClean="0"/>
              <a:t>70,000 </a:t>
            </a:r>
            <a:r>
              <a:rPr lang="de" dirty="0"/>
              <a:t>residents. </a:t>
            </a:r>
          </a:p>
          <a:p>
            <a:pPr lvl="0" rtl="0">
              <a:spcBef>
                <a:spcPts val="0"/>
              </a:spcBef>
              <a:buNone/>
            </a:pPr>
            <a:endParaRPr dirty="0"/>
          </a:p>
          <a:p>
            <a:pPr marL="457200" lvl="0" indent="-228600" rtl="0">
              <a:spcBef>
                <a:spcPts val="0"/>
              </a:spcBef>
              <a:buChar char="●"/>
            </a:pPr>
            <a:r>
              <a:rPr lang="de" dirty="0"/>
              <a:t>Famous people:</a:t>
            </a:r>
          </a:p>
          <a:p>
            <a:pPr lvl="0" rtl="0">
              <a:spcBef>
                <a:spcPts val="0"/>
              </a:spcBef>
              <a:buNone/>
            </a:pPr>
            <a:endParaRPr dirty="0"/>
          </a:p>
          <a:p>
            <a:pPr marL="457200" lvl="0" indent="-228600" rtl="0">
              <a:spcBef>
                <a:spcPts val="0"/>
              </a:spcBef>
              <a:buAutoNum type="arabicPeriod"/>
            </a:pPr>
            <a:r>
              <a:rPr lang="de" dirty="0"/>
              <a:t>Mats Wilander and Stefan Edberg - tennis players </a:t>
            </a:r>
          </a:p>
          <a:p>
            <a:pPr lvl="0" rtl="0">
              <a:spcBef>
                <a:spcPts val="0"/>
              </a:spcBef>
              <a:buNone/>
            </a:pPr>
            <a:endParaRPr dirty="0"/>
          </a:p>
          <a:p>
            <a:pPr marL="457200" lvl="0" indent="-228600" rtl="0">
              <a:spcBef>
                <a:spcPts val="0"/>
              </a:spcBef>
              <a:buAutoNum type="arabicPeriod"/>
            </a:pPr>
            <a:r>
              <a:rPr lang="de" dirty="0"/>
              <a:t>Carl von Linné - scientist</a:t>
            </a:r>
          </a:p>
          <a:p>
            <a:pPr lvl="0" rtl="0">
              <a:spcBef>
                <a:spcPts val="0"/>
              </a:spcBef>
              <a:buNone/>
            </a:pPr>
            <a:endParaRPr dirty="0"/>
          </a:p>
          <a:p>
            <a:pPr marL="457200" lvl="0" indent="-228600" rtl="0">
              <a:spcBef>
                <a:spcPts val="0"/>
              </a:spcBef>
              <a:buAutoNum type="arabicPeriod"/>
            </a:pPr>
            <a:r>
              <a:rPr lang="de" dirty="0"/>
              <a:t>Charlotte Perrelli - winner of the Eurovision song contest  in 1999. </a:t>
            </a:r>
          </a:p>
          <a:p>
            <a:pPr lvl="0" rtl="0">
              <a:spcBef>
                <a:spcPts val="0"/>
              </a:spcBef>
              <a:buNone/>
            </a:pPr>
            <a:endParaRPr dirty="0"/>
          </a:p>
        </p:txBody>
      </p:sp>
      <p:sp>
        <p:nvSpPr>
          <p:cNvPr id="103" name="Shape 10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6</a:t>
            </a:fld>
            <a:endParaRPr lang="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fade">
                                      <p:cBhvr>
                                        <p:cTn id="12" dur="1"/>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4" end="4"/>
                                            </p:txEl>
                                          </p:spTgt>
                                        </p:tgtEl>
                                        <p:attrNameLst>
                                          <p:attrName>style.visibility</p:attrName>
                                        </p:attrNameLst>
                                      </p:cBhvr>
                                      <p:to>
                                        <p:strVal val="visible"/>
                                      </p:to>
                                    </p:set>
                                    <p:animEffect transition="in" filter="fade">
                                      <p:cBhvr>
                                        <p:cTn id="22" dur="1"/>
                                        <p:tgtEl>
                                          <p:spTgt spid="1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6" end="6"/>
                                            </p:txEl>
                                          </p:spTgt>
                                        </p:tgtEl>
                                        <p:attrNameLst>
                                          <p:attrName>style.visibility</p:attrName>
                                        </p:attrNameLst>
                                      </p:cBhvr>
                                      <p:to>
                                        <p:strVal val="visible"/>
                                      </p:to>
                                    </p:set>
                                    <p:animEffect transition="in" filter="fade">
                                      <p:cBhvr>
                                        <p:cTn id="27" dur="1"/>
                                        <p:tgtEl>
                                          <p:spTgt spid="10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
                                            <p:txEl>
                                              <p:pRg st="8" end="8"/>
                                            </p:txEl>
                                          </p:spTgt>
                                        </p:tgtEl>
                                        <p:attrNameLst>
                                          <p:attrName>style.visibility</p:attrName>
                                        </p:attrNameLst>
                                      </p:cBhvr>
                                      <p:to>
                                        <p:strVal val="visible"/>
                                      </p:to>
                                    </p:set>
                                    <p:animEffect transition="in" filter="fade">
                                      <p:cBhvr>
                                        <p:cTn id="32" dur="1"/>
                                        <p:tgtEl>
                                          <p:spTgt spid="10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
                                            <p:txEl>
                                              <p:pRg st="10" end="10"/>
                                            </p:txEl>
                                          </p:spTgt>
                                        </p:tgtEl>
                                        <p:attrNameLst>
                                          <p:attrName>style.visibility</p:attrName>
                                        </p:attrNameLst>
                                      </p:cBhvr>
                                      <p:to>
                                        <p:strVal val="visible"/>
                                      </p:to>
                                    </p:set>
                                    <p:animEffect transition="in" filter="fade">
                                      <p:cBhvr>
                                        <p:cTn id="37" dur="1"/>
                                        <p:tgtEl>
                                          <p:spTgt spid="10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descr="Växjö - europas grönaste stad.jpg"/>
          <p:cNvPicPr preferRelativeResize="0"/>
          <p:nvPr/>
        </p:nvPicPr>
        <p:blipFill>
          <a:blip r:embed="rId3">
            <a:alphaModFix/>
          </a:blip>
          <a:stretch>
            <a:fillRect/>
          </a:stretch>
        </p:blipFill>
        <p:spPr>
          <a:xfrm>
            <a:off x="408475" y="0"/>
            <a:ext cx="3007925" cy="3007924"/>
          </a:xfrm>
          <a:prstGeom prst="rect">
            <a:avLst/>
          </a:prstGeom>
          <a:noFill/>
          <a:ln>
            <a:noFill/>
          </a:ln>
        </p:spPr>
      </p:pic>
      <p:sp>
        <p:nvSpPr>
          <p:cNvPr id="109" name="Shape 109"/>
          <p:cNvSpPr txBox="1"/>
          <p:nvPr/>
        </p:nvSpPr>
        <p:spPr>
          <a:xfrm>
            <a:off x="3416400" y="63575"/>
            <a:ext cx="5727600" cy="4080300"/>
          </a:xfrm>
          <a:prstGeom prst="rect">
            <a:avLst/>
          </a:prstGeom>
          <a:noFill/>
          <a:ln>
            <a:noFill/>
          </a:ln>
        </p:spPr>
        <p:txBody>
          <a:bodyPr lIns="91425" tIns="91425" rIns="91425" bIns="91425" anchor="t" anchorCtr="0">
            <a:noAutofit/>
          </a:bodyPr>
          <a:lstStyle/>
          <a:p>
            <a:pPr lvl="0" algn="ctr" rtl="0">
              <a:spcBef>
                <a:spcPts val="0"/>
              </a:spcBef>
              <a:buNone/>
            </a:pPr>
            <a:r>
              <a:rPr lang="de" sz="3000"/>
              <a:t>The environment in Växjö </a:t>
            </a:r>
          </a:p>
          <a:p>
            <a:pPr lvl="0" algn="ctr" rtl="0">
              <a:spcBef>
                <a:spcPts val="0"/>
              </a:spcBef>
              <a:buNone/>
            </a:pPr>
            <a:endParaRPr sz="3000"/>
          </a:p>
          <a:p>
            <a:pPr marL="457200" lvl="0" indent="-228600" rtl="0">
              <a:spcBef>
                <a:spcPts val="0"/>
              </a:spcBef>
              <a:buChar char="●"/>
            </a:pPr>
            <a:r>
              <a:rPr lang="de"/>
              <a:t>Växjö municipality works together with companies, residents, university and organisations in the city to reduce the climate effects. </a:t>
            </a:r>
          </a:p>
          <a:p>
            <a:pPr lvl="0" rtl="0">
              <a:spcBef>
                <a:spcPts val="0"/>
              </a:spcBef>
              <a:buNone/>
            </a:pPr>
            <a:endParaRPr/>
          </a:p>
          <a:p>
            <a:pPr marL="457200" lvl="0" indent="-228600" rtl="0">
              <a:spcBef>
                <a:spcPts val="0"/>
              </a:spcBef>
              <a:buChar char="●"/>
            </a:pPr>
            <a:r>
              <a:rPr lang="de"/>
              <a:t>“The Greenest City in Europe” </a:t>
            </a:r>
          </a:p>
          <a:p>
            <a:pPr lvl="0" rtl="0">
              <a:spcBef>
                <a:spcPts val="0"/>
              </a:spcBef>
              <a:buNone/>
            </a:pPr>
            <a:endParaRPr/>
          </a:p>
          <a:p>
            <a:pPr marL="457200" lvl="0" indent="-228600" rtl="0">
              <a:spcBef>
                <a:spcPts val="0"/>
              </a:spcBef>
              <a:buChar char="●"/>
            </a:pPr>
            <a:r>
              <a:rPr lang="de"/>
              <a:t>Eco-fueled buses and a lot of bike lanes which are used 24/7.</a:t>
            </a:r>
          </a:p>
        </p:txBody>
      </p:sp>
      <p:pic>
        <p:nvPicPr>
          <p:cNvPr id="110" name="Shape 110"/>
          <p:cNvPicPr preferRelativeResize="0"/>
          <p:nvPr/>
        </p:nvPicPr>
        <p:blipFill>
          <a:blip r:embed="rId4">
            <a:alphaModFix/>
          </a:blip>
          <a:stretch>
            <a:fillRect/>
          </a:stretch>
        </p:blipFill>
        <p:spPr>
          <a:xfrm>
            <a:off x="230600" y="2473724"/>
            <a:ext cx="3363674" cy="2242449"/>
          </a:xfrm>
          <a:prstGeom prst="rect">
            <a:avLst/>
          </a:prstGeom>
          <a:noFill/>
          <a:ln>
            <a:noFill/>
          </a:ln>
        </p:spPr>
      </p:pic>
      <p:sp>
        <p:nvSpPr>
          <p:cNvPr id="111" name="Shape 11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7</a:t>
            </a:fld>
            <a:endParaRPr lang="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
                                        <p:tgtEl>
                                          <p:spTgt spid="1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xEl>
                                              <p:pRg st="5" end="5"/>
                                            </p:txEl>
                                          </p:spTgt>
                                        </p:tgtEl>
                                        <p:attrNameLst>
                                          <p:attrName>style.visibility</p:attrName>
                                        </p:attrNameLst>
                                      </p:cBhvr>
                                      <p:to>
                                        <p:strVal val="visible"/>
                                      </p:to>
                                    </p:set>
                                    <p:animEffect transition="in" filter="fade">
                                      <p:cBhvr>
                                        <p:cTn id="32" dur="1"/>
                                        <p:tgtEl>
                                          <p:spTgt spid="1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xEl>
                                              <p:pRg st="6" end="6"/>
                                            </p:txEl>
                                          </p:spTgt>
                                        </p:tgtEl>
                                        <p:attrNameLst>
                                          <p:attrName>style.visibility</p:attrName>
                                        </p:attrNameLst>
                                      </p:cBhvr>
                                      <p:to>
                                        <p:strVal val="visible"/>
                                      </p:to>
                                    </p:set>
                                    <p:animEffect transition="in" filter="fade">
                                      <p:cBhvr>
                                        <p:cTn id="37" dur="1"/>
                                        <p:tgtEl>
                                          <p:spTgt spid="1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de"/>
              <a:t>Linnaeus University</a:t>
            </a:r>
          </a:p>
        </p:txBody>
      </p:sp>
      <p:sp>
        <p:nvSpPr>
          <p:cNvPr id="117" name="Shape 117"/>
          <p:cNvSpPr txBox="1">
            <a:spLocks noGrp="1"/>
          </p:cNvSpPr>
          <p:nvPr>
            <p:ph type="body" idx="1"/>
          </p:nvPr>
        </p:nvSpPr>
        <p:spPr>
          <a:xfrm>
            <a:off x="311700" y="1070675"/>
            <a:ext cx="3723000" cy="3416400"/>
          </a:xfrm>
          <a:prstGeom prst="rect">
            <a:avLst/>
          </a:prstGeom>
        </p:spPr>
        <p:txBody>
          <a:bodyPr lIns="91425" tIns="91425" rIns="91425" bIns="91425" anchor="t" anchorCtr="0">
            <a:noAutofit/>
          </a:bodyPr>
          <a:lstStyle/>
          <a:p>
            <a:pPr marL="457200" lvl="0" indent="-317500" rtl="0">
              <a:spcBef>
                <a:spcPts val="0"/>
              </a:spcBef>
              <a:buClr>
                <a:srgbClr val="000000"/>
              </a:buClr>
              <a:buSzPct val="100000"/>
            </a:pPr>
            <a:r>
              <a:rPr lang="de" sz="1400">
                <a:solidFill>
                  <a:srgbClr val="000000"/>
                </a:solidFill>
              </a:rPr>
              <a:t>In the middle of the city and brings people from all over the world. </a:t>
            </a:r>
          </a:p>
          <a:p>
            <a:pPr lvl="0" rtl="0">
              <a:spcBef>
                <a:spcPts val="0"/>
              </a:spcBef>
              <a:buNone/>
            </a:pPr>
            <a:endParaRPr sz="1400">
              <a:solidFill>
                <a:srgbClr val="000000"/>
              </a:solidFill>
            </a:endParaRPr>
          </a:p>
          <a:p>
            <a:pPr marL="457200" lvl="0" indent="-317500" rtl="0">
              <a:spcBef>
                <a:spcPts val="0"/>
              </a:spcBef>
              <a:buClr>
                <a:srgbClr val="000000"/>
              </a:buClr>
              <a:buSzPct val="100000"/>
            </a:pPr>
            <a:r>
              <a:rPr lang="de" sz="1400">
                <a:solidFill>
                  <a:srgbClr val="000000"/>
                </a:solidFill>
              </a:rPr>
              <a:t>The name comes from the scientist we named earlier, Carl von Linné. </a:t>
            </a:r>
          </a:p>
          <a:p>
            <a:pPr lvl="0" rtl="0">
              <a:spcBef>
                <a:spcPts val="0"/>
              </a:spcBef>
              <a:buNone/>
            </a:pPr>
            <a:endParaRPr sz="1400">
              <a:solidFill>
                <a:srgbClr val="000000"/>
              </a:solidFill>
            </a:endParaRPr>
          </a:p>
          <a:p>
            <a:pPr marL="457200" lvl="0" indent="-317500" rtl="0">
              <a:spcBef>
                <a:spcPts val="0"/>
              </a:spcBef>
              <a:buClr>
                <a:srgbClr val="000000"/>
              </a:buClr>
              <a:buSzPct val="100000"/>
            </a:pPr>
            <a:r>
              <a:rPr lang="de" sz="1400">
                <a:solidFill>
                  <a:srgbClr val="000000"/>
                </a:solidFill>
              </a:rPr>
              <a:t>A big campus.</a:t>
            </a:r>
          </a:p>
        </p:txBody>
      </p:sp>
      <p:pic>
        <p:nvPicPr>
          <p:cNvPr id="118" name="Shape 118"/>
          <p:cNvPicPr preferRelativeResize="0"/>
          <p:nvPr/>
        </p:nvPicPr>
        <p:blipFill>
          <a:blip r:embed="rId3">
            <a:alphaModFix/>
          </a:blip>
          <a:stretch>
            <a:fillRect/>
          </a:stretch>
        </p:blipFill>
        <p:spPr>
          <a:xfrm>
            <a:off x="4822950" y="579925"/>
            <a:ext cx="3014249" cy="3013350"/>
          </a:xfrm>
          <a:prstGeom prst="rect">
            <a:avLst/>
          </a:prstGeom>
          <a:noFill/>
          <a:ln>
            <a:noFill/>
          </a:ln>
        </p:spPr>
      </p:pic>
      <p:sp>
        <p:nvSpPr>
          <p:cNvPr id="119" name="Shape 1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de"/>
              <a:t>8</a:t>
            </a:fld>
            <a:endParaRPr lang="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1"/>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1"/>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fade">
                                      <p:cBhvr>
                                        <p:cTn id="22" dur="1"/>
                                        <p:tgtEl>
                                          <p:spTgt spid="1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animEffect transition="in" filter="fade">
                                      <p:cBhvr>
                                        <p:cTn id="27" dur="1"/>
                                        <p:tgtEl>
                                          <p:spTgt spid="1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de"/>
              <a:t>Växjö Katedralskola</a:t>
            </a:r>
          </a:p>
          <a:p>
            <a:pPr lvl="0">
              <a:spcBef>
                <a:spcPts val="0"/>
              </a:spcBef>
              <a:buNone/>
            </a:pPr>
            <a:endParaRPr/>
          </a:p>
        </p:txBody>
      </p:sp>
      <p:sp>
        <p:nvSpPr>
          <p:cNvPr id="125" name="Shape 12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lr>
                <a:srgbClr val="000000"/>
              </a:buClr>
              <a:buChar char="-"/>
            </a:pPr>
            <a:r>
              <a:rPr lang="de" dirty="0">
                <a:solidFill>
                  <a:srgbClr val="000000"/>
                </a:solidFill>
              </a:rPr>
              <a:t>Established in 1858</a:t>
            </a:r>
          </a:p>
          <a:p>
            <a:pPr marL="457200" lvl="0" indent="-228600" rtl="0">
              <a:spcBef>
                <a:spcPts val="0"/>
              </a:spcBef>
              <a:buClr>
                <a:srgbClr val="000000"/>
              </a:buClr>
              <a:buChar char="-"/>
            </a:pPr>
            <a:r>
              <a:rPr lang="de" dirty="0" smtClean="0">
                <a:solidFill>
                  <a:srgbClr val="000000"/>
                </a:solidFill>
              </a:rPr>
              <a:t>The b</a:t>
            </a:r>
            <a:r>
              <a:rPr lang="de" dirty="0" smtClean="0">
                <a:solidFill>
                  <a:srgbClr val="000000"/>
                </a:solidFill>
              </a:rPr>
              <a:t>iggest </a:t>
            </a:r>
            <a:r>
              <a:rPr lang="de" dirty="0">
                <a:solidFill>
                  <a:srgbClr val="000000"/>
                </a:solidFill>
              </a:rPr>
              <a:t>high school in Växjö</a:t>
            </a:r>
          </a:p>
          <a:p>
            <a:pPr marL="457200" lvl="0" indent="-228600" rtl="0">
              <a:spcBef>
                <a:spcPts val="0"/>
              </a:spcBef>
              <a:buClr>
                <a:srgbClr val="000000"/>
              </a:buClr>
              <a:buChar char="-"/>
            </a:pPr>
            <a:r>
              <a:rPr lang="de" dirty="0" smtClean="0">
                <a:solidFill>
                  <a:srgbClr val="000000"/>
                </a:solidFill>
              </a:rPr>
              <a:t>1,300 </a:t>
            </a:r>
            <a:r>
              <a:rPr lang="de" dirty="0">
                <a:solidFill>
                  <a:srgbClr val="000000"/>
                </a:solidFill>
              </a:rPr>
              <a:t>students</a:t>
            </a:r>
          </a:p>
        </p:txBody>
      </p:sp>
      <p:sp>
        <p:nvSpPr>
          <p:cNvPr id="126" name="Shape 1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9</a:t>
            </a:fld>
            <a:endParaRPr lang="de"/>
          </a:p>
        </p:txBody>
      </p:sp>
      <p:pic>
        <p:nvPicPr>
          <p:cNvPr id="127" name="Shape 127"/>
          <p:cNvPicPr preferRelativeResize="0"/>
          <p:nvPr/>
        </p:nvPicPr>
        <p:blipFill>
          <a:blip r:embed="rId3">
            <a:alphaModFix/>
          </a:blip>
          <a:stretch>
            <a:fillRect/>
          </a:stretch>
        </p:blipFill>
        <p:spPr>
          <a:xfrm>
            <a:off x="6872399" y="0"/>
            <a:ext cx="2271600" cy="784550"/>
          </a:xfrm>
          <a:prstGeom prst="rect">
            <a:avLst/>
          </a:prstGeom>
          <a:noFill/>
          <a:ln>
            <a:noFill/>
          </a:ln>
        </p:spPr>
      </p:pic>
      <p:pic>
        <p:nvPicPr>
          <p:cNvPr id="128" name="Shape 128"/>
          <p:cNvPicPr preferRelativeResize="0"/>
          <p:nvPr/>
        </p:nvPicPr>
        <p:blipFill>
          <a:blip r:embed="rId4">
            <a:alphaModFix/>
          </a:blip>
          <a:stretch>
            <a:fillRect/>
          </a:stretch>
        </p:blipFill>
        <p:spPr>
          <a:xfrm>
            <a:off x="4864951" y="1280212"/>
            <a:ext cx="3967350" cy="2887349"/>
          </a:xfrm>
          <a:prstGeom prst="rect">
            <a:avLst/>
          </a:prstGeom>
          <a:noFill/>
          <a:ln>
            <a:noFill/>
          </a:ln>
        </p:spPr>
      </p:pic>
      <p:pic>
        <p:nvPicPr>
          <p:cNvPr id="129" name="Shape 129"/>
          <p:cNvPicPr preferRelativeResize="0"/>
          <p:nvPr/>
        </p:nvPicPr>
        <p:blipFill>
          <a:blip r:embed="rId5">
            <a:alphaModFix/>
          </a:blip>
          <a:stretch>
            <a:fillRect/>
          </a:stretch>
        </p:blipFill>
        <p:spPr>
          <a:xfrm>
            <a:off x="311700" y="2599075"/>
            <a:ext cx="3672249" cy="20641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Words>
  <Application>Microsoft Office PowerPoint</Application>
  <PresentationFormat>Bildspel på skärmen (16:9)</PresentationFormat>
  <Paragraphs>93</Paragraphs>
  <Slides>12</Slides>
  <Notes>12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Times New Roman</vt:lpstr>
      <vt:lpstr>simple-light-2</vt:lpstr>
      <vt:lpstr>PowerPoint-presentation</vt:lpstr>
      <vt:lpstr>About Sweden</vt:lpstr>
      <vt:lpstr>Allemansrätten (“everyman’s right”)</vt:lpstr>
      <vt:lpstr>Famous people</vt:lpstr>
      <vt:lpstr>Famous companies in Sweden</vt:lpstr>
      <vt:lpstr>PowerPoint-presentation</vt:lpstr>
      <vt:lpstr>PowerPoint-presentation</vt:lpstr>
      <vt:lpstr>Linnaeus University</vt:lpstr>
      <vt:lpstr>Växjö Katedralskola </vt:lpstr>
      <vt:lpstr>The different programs</vt:lpstr>
      <vt:lpstr>A normal day in a Swedish high school</vt:lpstr>
      <vt:lpstr>The team from Växjö</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Marten Barbara</dc:creator>
  <cp:lastModifiedBy>Marten Barbara</cp:lastModifiedBy>
  <cp:revision>2</cp:revision>
  <dcterms:modified xsi:type="dcterms:W3CDTF">2016-10-07T13:47:26Z</dcterms:modified>
</cp:coreProperties>
</file>