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3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356" y="1781584"/>
            <a:ext cx="8715022" cy="20024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de-DE" sz="5400" dirty="0" smtClean="0"/>
              <a:t>Wissen und Verstehen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sz="5400" dirty="0" smtClean="0"/>
              <a:t>Knowledge and </a:t>
            </a:r>
            <a:r>
              <a:rPr lang="en-GB" sz="5400" dirty="0" smtClean="0"/>
              <a:t>understanding</a:t>
            </a:r>
            <a:endParaRPr lang="en-GB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9174" y="4536006"/>
            <a:ext cx="7933386" cy="914400"/>
          </a:xfrm>
        </p:spPr>
        <p:txBody>
          <a:bodyPr>
            <a:noAutofit/>
          </a:bodyPr>
          <a:lstStyle/>
          <a:p>
            <a:pPr algn="ctr"/>
            <a:r>
              <a:rPr lang="de-DE" sz="2800" dirty="0" smtClean="0"/>
              <a:t>Der erste Schritt zur interkulturellen Kompetenz</a:t>
            </a:r>
            <a:r>
              <a:rPr lang="pl-PL" sz="2800" dirty="0" smtClean="0"/>
              <a:t> </a:t>
            </a:r>
          </a:p>
          <a:p>
            <a:pPr algn="ctr"/>
            <a:r>
              <a:rPr lang="en-GB" sz="2800" dirty="0" smtClean="0"/>
              <a:t>The first step to intercultural competence</a:t>
            </a:r>
          </a:p>
        </p:txBody>
      </p:sp>
      <p:pic>
        <p:nvPicPr>
          <p:cNvPr id="4" name="Picture 2" descr="Znalezione obrazy dla zapytania Erasmus+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22" y="4972116"/>
            <a:ext cx="1433688" cy="4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lt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22" y="5450406"/>
            <a:ext cx="1433689" cy="4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3956" y="4972117"/>
            <a:ext cx="927250" cy="9272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268179" y="1490134"/>
            <a:ext cx="29238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2060"/>
                </a:solidFill>
              </a:rPr>
              <a:t>Denke global!</a:t>
            </a:r>
          </a:p>
          <a:p>
            <a:pPr algn="ctr"/>
            <a:endParaRPr lang="de-DE" sz="1400" dirty="0" smtClean="0"/>
          </a:p>
          <a:p>
            <a:pPr algn="ctr"/>
            <a:r>
              <a:rPr lang="en-GB" sz="3200" dirty="0" smtClean="0">
                <a:solidFill>
                  <a:srgbClr val="002060"/>
                </a:solidFill>
              </a:rPr>
              <a:t>Think globally!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Grundwissen über Europa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de-DE" sz="3200" dirty="0" smtClean="0"/>
              <a:t>und die Welt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200" dirty="0" smtClean="0"/>
              <a:t>basic knowledge about Europe and the world</a:t>
            </a:r>
            <a:endParaRPr lang="en-GB" sz="3200" dirty="0"/>
          </a:p>
        </p:txBody>
      </p:sp>
      <p:pic>
        <p:nvPicPr>
          <p:cNvPr id="8194" name="Picture 2" descr="https://lh3.googleusercontent.com/Gv18XMjpAwDdOQzpzG0PCGT8ANrI-CxmPl9FFcLapMBTvGsVSDukfHXTCMXr9bE8_ejlR38hJYKlqUDx5FBDmvWggwGCaH12uIkynUKzPdXtVyxbQsQf81hjhOIlEZr94vIO2QeXrg=w953-h635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628" y="300524"/>
            <a:ext cx="4039645" cy="2700253"/>
          </a:xfrm>
          <a:prstGeom prst="rect">
            <a:avLst/>
          </a:prstGeom>
          <a:noFill/>
        </p:spPr>
      </p:pic>
      <p:pic>
        <p:nvPicPr>
          <p:cNvPr id="8196" name="Picture 4" descr="https://lh3.googleusercontent.com/JpJnyhmWOWECpxy30GwUE7HJG2Z0fItqRmofCm-3snlKndDEfsyHTGVNFD-j_tdhXX7VVKKkSTbQqLQns_76uFa_RkktxDYsVgMRC_yDCRLLzMjcHRN7RRfT6H-OdBCPLW3STOlHFQ=w953-h635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8686" y="300524"/>
            <a:ext cx="4033179" cy="2687375"/>
          </a:xfrm>
          <a:prstGeom prst="rect">
            <a:avLst/>
          </a:prstGeom>
          <a:noFill/>
        </p:spPr>
      </p:pic>
      <p:sp>
        <p:nvSpPr>
          <p:cNvPr id="8200" name="AutoShape 8" descr="https://twinspace.etwinning.net/files/collabspace/2/12/312/23312/images/ad9c9b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202" name="AutoShape 10" descr="https://twinspace.etwinning.net/files/collabspace/2/12/312/23312/images/ad9c9b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204" name="AutoShape 12" descr="https://twinspace.etwinning.net/files/collabspace/2/12/312/23312/images/ad9c9b75.jpg"/>
          <p:cNvSpPr>
            <a:spLocks noChangeAspect="1" noChangeArrowheads="1"/>
          </p:cNvSpPr>
          <p:nvPr/>
        </p:nvSpPr>
        <p:spPr bwMode="auto">
          <a:xfrm>
            <a:off x="155575" y="-2903538"/>
            <a:ext cx="10744200" cy="604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budap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791" y="3309869"/>
            <a:ext cx="5663074" cy="3142447"/>
          </a:xfrm>
          <a:prstGeom prst="rect">
            <a:avLst/>
          </a:prstGeom>
        </p:spPr>
      </p:pic>
      <p:pic>
        <p:nvPicPr>
          <p:cNvPr id="8210" name="Picture 18" descr="https://lh3.googleusercontent.com/NX4g9HhRxRDAwK_3SJDHBmEZEtEWnFt8yTu1RQBbvRqAYf-dz2wWFv9nQ9_2W0iUcjWBcAjXgffg5bmCdFpe2ovBYZRNqxxJrnepiYIHmpxY8i15F3SOIL3MMyFuNTbnh0fChse9vA=w424-h635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1690" y="3110417"/>
            <a:ext cx="2365677" cy="354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1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895" y="1123836"/>
            <a:ext cx="3043437" cy="4601183"/>
          </a:xfrm>
        </p:spPr>
        <p:txBody>
          <a:bodyPr/>
          <a:lstStyle/>
          <a:p>
            <a:r>
              <a:rPr lang="de-DE" sz="3200" dirty="0" smtClean="0"/>
              <a:t>Wissen über andere Kulturen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200" dirty="0" smtClean="0"/>
              <a:t>knowledge about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GB" sz="3200" dirty="0" smtClean="0"/>
              <a:t>other cultures </a:t>
            </a:r>
            <a:endParaRPr lang="en-GB" sz="3200" dirty="0"/>
          </a:p>
        </p:txBody>
      </p:sp>
      <p:pic>
        <p:nvPicPr>
          <p:cNvPr id="7174" name="Picture 6" descr="https://lh3.googleusercontent.com/cCOHWQIvYbPaAWoVdrQF_h1Gi56bTwL4PsV0qHsmVmBD6grvGha46InE2v3b3itlFtmkjfsqZ1VrG9ruCznoK0DzZuXR14L08-kZ-lQG6dPE-gDnBH6Brvyltb24XLNU5H5AqXC9cw=w953-h635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9138" y="3498460"/>
            <a:ext cx="4493474" cy="2994078"/>
          </a:xfrm>
          <a:prstGeom prst="rect">
            <a:avLst/>
          </a:prstGeom>
          <a:noFill/>
        </p:spPr>
      </p:pic>
      <p:pic>
        <p:nvPicPr>
          <p:cNvPr id="11" name="Picture 4" descr="https://lh3.googleusercontent.com/htD9zvA8bF11bL4Uxm6Id0Gf7YTBUVmVs0yq7jmpIYRtl-2_u44UVSsHgz_pGwuPbEzznWOSGzz5J_0fTYDhI1yBhka6U7FBJ9y2sTMLDZVt4jRs4RwsBmFqIaOAP2XZaWSuwe0RmQ=w953-h635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9138" y="384843"/>
            <a:ext cx="4493474" cy="2994078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772732"/>
            <a:ext cx="3375504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lh3.googleusercontent.com/4d5FM2NCadxaGRwLgdpZjdg9QOKlFfWlc6oXex5IRX2yllBFj7qCUvgEekIkkK5usNv5C9M_V0l-pjLPRqzCMLV3QmBZnX0uakaw0_gr41Qk57Txb0LbpvoTQilFZgAo64UPh5AGPA=w437-h29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8810" y="4572000"/>
            <a:ext cx="3166095" cy="210962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029" y="1225437"/>
            <a:ext cx="3077303" cy="4601183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>Wissen über aktuelle Ereignisse, Herausforderungen und Veränderungen in der Welt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GB" sz="3100" dirty="0"/>
              <a:t>knowledge </a:t>
            </a:r>
            <a:r>
              <a:rPr lang="en-GB" sz="3100" dirty="0" smtClean="0"/>
              <a:t>about</a:t>
            </a:r>
            <a:r>
              <a:rPr lang="pl-PL" sz="3100" dirty="0"/>
              <a:t> </a:t>
            </a:r>
            <a:r>
              <a:rPr lang="en-GB" sz="3100" dirty="0" smtClean="0"/>
              <a:t>current events, challenges and changes in the world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6146" name="Picture 2" descr="https://lh3.googleusercontent.com/PKxQ4llTKWefyEQVYJoC-sCeBvxOZ6-0lyaU4qpoPovV2AXQGR_MfeE73Jiz16LLca2n7UJnGR4EdI61O_R2kQk7hY0QuMpYxWiPhjSnPWanBYy-55g7hSqIxHXr5-ZNkKPZeFRW0Q=w953-h635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748" y="3348506"/>
            <a:ext cx="4961906" cy="3296991"/>
          </a:xfrm>
          <a:prstGeom prst="rect">
            <a:avLst/>
          </a:prstGeom>
          <a:noFill/>
        </p:spPr>
      </p:pic>
      <p:pic>
        <p:nvPicPr>
          <p:cNvPr id="6" name="Picture 2" descr="https://i.ytimg.com/vi/p4vimG6oUk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2442" y="244698"/>
            <a:ext cx="5060144" cy="2846913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zXFtXTsCLtj0ZHVmQqIn2JPQCLTFVIzjRJZLfszkZd2qLa4Uk9v-1n7xoc72ngHc4WT6i_ecsRhTJRnoG2NBK9c5AguUrrmGhYnlXY40XxuPqqA3K9_L362gVlUIk0j7B60jL5YE5w=w437-h291-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8810" y="274698"/>
            <a:ext cx="3182828" cy="2120773"/>
          </a:xfrm>
          <a:prstGeom prst="rect">
            <a:avLst/>
          </a:prstGeom>
          <a:noFill/>
        </p:spPr>
      </p:pic>
      <p:pic>
        <p:nvPicPr>
          <p:cNvPr id="6150" name="Picture 6" descr="https://lh3.googleusercontent.com/BhBLizrcA4-WIrzcsDju0aO6U3dImZvrYzi1ZGJ8G7u_ihGsxL5X3bCU6xpuoZPM-0piBj5KLLifjNmoXYW8UYSi1EHtN_EOYBZ0V0rGrJSvzrsbZUErtWcymwAkeAODZUF7SvmxxA=w437-h291-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8811" y="2428252"/>
            <a:ext cx="3167665" cy="207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0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425" y="1007927"/>
            <a:ext cx="3066014" cy="4601183"/>
          </a:xfrm>
        </p:spPr>
        <p:txBody>
          <a:bodyPr/>
          <a:lstStyle/>
          <a:p>
            <a:r>
              <a:rPr lang="de-DE" sz="3200" dirty="0" smtClean="0"/>
              <a:t>Verständnis für interkulturelle Unterschiede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200" dirty="0" smtClean="0"/>
              <a:t>understanding for cultural differences</a:t>
            </a:r>
            <a:endParaRPr lang="en-GB" sz="3200" dirty="0"/>
          </a:p>
        </p:txBody>
      </p:sp>
      <p:pic>
        <p:nvPicPr>
          <p:cNvPr id="5132" name="Picture 12" descr="https://lh3.googleusercontent.com/5F6o-ThyoOx9bwT17crFXJi2QgbgEbA3a1cNxW7mMkOHbqachVuIno_QxHcTLiNGWg0gO6gWD4FXhXmiJXtUx8FcfxFLCpQy-4GHEaHNzNYA0zvdIUqSiKIYfRBP62s7Ut5_KsgJrQ=w436-h29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264" y="3831423"/>
            <a:ext cx="4033302" cy="2687458"/>
          </a:xfrm>
          <a:prstGeom prst="rect">
            <a:avLst/>
          </a:prstGeom>
          <a:noFill/>
        </p:spPr>
      </p:pic>
      <p:pic>
        <p:nvPicPr>
          <p:cNvPr id="14" name="Picture 2" descr="https://lh3.googleusercontent.com/-f7Ma0WVKIF-r-MEL2bjNDF1hy6hKHpVih7T04mBn10Dp4EdgyWlDoVIUc2Zkwi9PY8liwEGUQg-LZfqEx6En3J0bGZSpYDG4HujwMA-h1xJn8P3uzAc2bJ34Y30NElK36jMY0otaA=w953-h635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919" y="3831423"/>
            <a:ext cx="4013557" cy="2687458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86" y="463640"/>
            <a:ext cx="2831480" cy="30474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9" y="463640"/>
            <a:ext cx="5001198" cy="30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756" y="1123837"/>
            <a:ext cx="3217333" cy="4601183"/>
          </a:xfrm>
        </p:spPr>
        <p:txBody>
          <a:bodyPr/>
          <a:lstStyle/>
          <a:p>
            <a:r>
              <a:rPr lang="de-DE" sz="3200" dirty="0"/>
              <a:t>Verständnis </a:t>
            </a:r>
            <a:r>
              <a:rPr lang="de-DE" sz="3200" dirty="0" smtClean="0"/>
              <a:t>für</a:t>
            </a:r>
            <a:r>
              <a:rPr lang="pl-PL" sz="3200" dirty="0" smtClean="0"/>
              <a:t> </a:t>
            </a:r>
            <a:r>
              <a:rPr lang="de-DE" sz="3200" dirty="0" smtClean="0"/>
              <a:t>verschiedene Typen von Kommunikation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200" dirty="0"/>
              <a:t>understanding </a:t>
            </a:r>
            <a:r>
              <a:rPr lang="en-GB" sz="3200" dirty="0" smtClean="0"/>
              <a:t>for</a:t>
            </a:r>
            <a:r>
              <a:rPr lang="pl-PL" sz="3200" dirty="0" smtClean="0"/>
              <a:t> </a:t>
            </a:r>
            <a:r>
              <a:rPr lang="en-GB" sz="3200" dirty="0" smtClean="0"/>
              <a:t>different types of communication</a:t>
            </a:r>
            <a:endParaRPr lang="en-GB" sz="3200" dirty="0"/>
          </a:p>
        </p:txBody>
      </p:sp>
      <p:pic>
        <p:nvPicPr>
          <p:cNvPr id="4100" name="Picture 4" descr="https://lh3.googleusercontent.com/-q3UtMLiUkCnQd8BHWdJ73UUI1wkSejkcJOR8tVqnmM9I9SSbPEhr_ebF33CZeKtpvwfi0_5lu6m2SoWMW2rOXfK2TV9xOrSfG5zlWlcnxV2ic7Mi8_MWrhXfHtQpP-trttxCh5iGg=w953-h635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9905" y="2399777"/>
            <a:ext cx="3089678" cy="2058705"/>
          </a:xfrm>
          <a:prstGeom prst="rect">
            <a:avLst/>
          </a:prstGeom>
          <a:noFill/>
        </p:spPr>
      </p:pic>
      <p:pic>
        <p:nvPicPr>
          <p:cNvPr id="4104" name="Picture 8" descr="https://lh3.googleusercontent.com/lWm_knUiQZv-rkm0JEYwjSAlSjmXGURhYKDLK_IXyB7-ign-FkgVEiUen2tmmJ1nIigpXqDedSUD6dQduYJZJLvSgaTDTzBP8hxFwblLJhjOpCrxJGO0kGXGmTGPj4ZHiCd_-evyAA=w953-h635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390" y="4506072"/>
            <a:ext cx="3098444" cy="2064546"/>
          </a:xfrm>
          <a:prstGeom prst="rect">
            <a:avLst/>
          </a:prstGeom>
          <a:noFill/>
        </p:spPr>
      </p:pic>
      <p:pic>
        <p:nvPicPr>
          <p:cNvPr id="4108" name="Picture 12" descr="https://lh3.googleusercontent.com/9i1OW_v_EIDpc2X2PaJCN_wzT3Ls28bmjMYqui_O_7W3zcr9ZLcQaaq7wFjbvqpZmHirVd8WyrhcRV5i4VCI51FntqMbp2O9l2FuMG3BFUMxTtLn56-y6mXCL_qzC_NVHlCozrjWaw=w436-h291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2783" y="334851"/>
            <a:ext cx="3057247" cy="2037096"/>
          </a:xfrm>
          <a:prstGeom prst="rect">
            <a:avLst/>
          </a:prstGeom>
          <a:noFill/>
        </p:spPr>
      </p:pic>
      <p:pic>
        <p:nvPicPr>
          <p:cNvPr id="4110" name="Picture 14" descr="http://www.viii-lo.krakow.pl/wp-content/uploads/fotokronika/public_html/2017/01/2017_01_22-29_buxtehude_fotokronika/IMG_2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1830" y="334851"/>
            <a:ext cx="4501167" cy="2962140"/>
          </a:xfrm>
          <a:prstGeom prst="rect">
            <a:avLst/>
          </a:prstGeom>
          <a:noFill/>
        </p:spPr>
      </p:pic>
      <p:pic>
        <p:nvPicPr>
          <p:cNvPr id="4112" name="Picture 16" descr="http://www.viii-lo.krakow.pl/wp-content/uploads/fotokronika/public_html/2017/04/2017_03_26-04_02_szwecja_erasmus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1830" y="3569840"/>
            <a:ext cx="4501167" cy="3000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0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23836"/>
            <a:ext cx="3503054" cy="4601183"/>
          </a:xfrm>
        </p:spPr>
        <p:txBody>
          <a:bodyPr>
            <a:normAutofit/>
          </a:bodyPr>
          <a:lstStyle/>
          <a:p>
            <a:r>
              <a:rPr lang="de-DE" sz="3200" dirty="0"/>
              <a:t>Verständnis </a:t>
            </a:r>
            <a:r>
              <a:rPr lang="de-DE" sz="3200" dirty="0" smtClean="0"/>
              <a:t>für</a:t>
            </a:r>
            <a:r>
              <a:rPr lang="pl-PL" sz="3200" dirty="0" smtClean="0"/>
              <a:t> </a:t>
            </a:r>
            <a:r>
              <a:rPr lang="de-DE" sz="3200" dirty="0" smtClean="0"/>
              <a:t>Arbeitsbedingungen der Partner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200" dirty="0"/>
              <a:t>understanding </a:t>
            </a:r>
            <a:r>
              <a:rPr lang="en-GB" sz="3200" dirty="0" smtClean="0"/>
              <a:t>for</a:t>
            </a:r>
            <a:r>
              <a:rPr lang="pl-PL" sz="3200" dirty="0" smtClean="0"/>
              <a:t> </a:t>
            </a:r>
            <a:r>
              <a:rPr lang="pl-PL" sz="3200" dirty="0"/>
              <a:t>the </a:t>
            </a:r>
            <a:r>
              <a:rPr lang="en-GB" sz="3200" dirty="0" smtClean="0"/>
              <a:t>working conditions of the partners </a:t>
            </a:r>
            <a:endParaRPr lang="en-GB" sz="3200" dirty="0"/>
          </a:p>
        </p:txBody>
      </p:sp>
      <p:pic>
        <p:nvPicPr>
          <p:cNvPr id="3076" name="Picture 4" descr="https://lh3.googleusercontent.com/3XOE-1kqu_LL9mFD2DZZOVoMO-t0eZXySmR8UWfv5dXr37_OurPgYX9c_UQtH_f_YakNuSFO2zb36niqNk_MAqrxg8TA0cDD6Y3Cub2VvbcJ2lqt6kgSZrlGloC0MjK05F1QhLFyvg=w437-h291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958" y="566669"/>
            <a:ext cx="4071213" cy="2738975"/>
          </a:xfrm>
          <a:prstGeom prst="rect">
            <a:avLst/>
          </a:prstGeom>
          <a:noFill/>
        </p:spPr>
      </p:pic>
      <p:pic>
        <p:nvPicPr>
          <p:cNvPr id="3080" name="Picture 8" descr="https://lh3.googleusercontent.com/LuJ65X4hyRGgNWXW-ZMBqqBSz-DxI2unlArR7rGNPMw_wrRkDpzge9jns_oOfn-aVVf3UsCC6QjvMN8Y-QB5V9Q1FnNnHO4YEmxas7QFNJigk17x3ob82fLARaDhqMXMC1AFOMOK8g=w437-h291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518" y="566669"/>
            <a:ext cx="4058976" cy="2738975"/>
          </a:xfrm>
          <a:prstGeom prst="rect">
            <a:avLst/>
          </a:prstGeom>
          <a:noFill/>
        </p:spPr>
      </p:pic>
      <p:pic>
        <p:nvPicPr>
          <p:cNvPr id="9" name="Picture 10" descr="https://lh3.googleusercontent.com/2CjiYEX-h0AtNBOoIOx_ZmvJ5nU2Si_MfAwqYbHy6cizJoNUYgHroqFaYmPGVRnc5YumvLI1IE11SMeQxnFD4ILXUunN5UlSdNDN1zQ8UPCWuyCret9ci74h3eibdCaKagOk8xD-UQ=w953-h635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5808" y="3479546"/>
            <a:ext cx="4055594" cy="2728068"/>
          </a:xfrm>
          <a:prstGeom prst="rect">
            <a:avLst/>
          </a:prstGeom>
          <a:noFill/>
        </p:spPr>
      </p:pic>
      <p:pic>
        <p:nvPicPr>
          <p:cNvPr id="3084" name="Picture 12" descr="http://www.viii-lo.krakow.pl/wp-content/uploads/fotokronika/public_html/2017/01/2017_01_22-29_buxtehude_fotokronika/IMG_22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1012" y="3490175"/>
            <a:ext cx="4076159" cy="2717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8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331243"/>
            <a:ext cx="9144000" cy="1890895"/>
          </a:xfrm>
        </p:spPr>
        <p:txBody>
          <a:bodyPr>
            <a:normAutofit/>
          </a:bodyPr>
          <a:lstStyle/>
          <a:p>
            <a:r>
              <a:rPr lang="pl-PL" sz="4200" dirty="0" smtClean="0"/>
              <a:t> </a:t>
            </a:r>
            <a:r>
              <a:rPr lang="de-DE" sz="4200" dirty="0" smtClean="0"/>
              <a:t>Haben </a:t>
            </a:r>
            <a:r>
              <a:rPr lang="de-DE" sz="4200" dirty="0"/>
              <a:t>wir diesen ersten Schritt gemacht</a:t>
            </a:r>
            <a:r>
              <a:rPr lang="de-DE" sz="4200" dirty="0" smtClean="0"/>
              <a:t>?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de-DE" sz="4200" dirty="0" smtClean="0"/>
              <a:t>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> </a:t>
            </a:r>
            <a:r>
              <a:rPr lang="en-US" sz="4200" dirty="0" smtClean="0"/>
              <a:t>Have </a:t>
            </a:r>
            <a:r>
              <a:rPr lang="en-US" sz="4200" dirty="0"/>
              <a:t>we made this first step</a:t>
            </a:r>
            <a:r>
              <a:rPr lang="en-US" sz="4200" dirty="0" smtClean="0"/>
              <a:t>?</a:t>
            </a:r>
            <a:endParaRPr lang="pl-PL" sz="4200" dirty="0"/>
          </a:p>
        </p:txBody>
      </p:sp>
      <p:pic>
        <p:nvPicPr>
          <p:cNvPr id="4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7793" y="5101954"/>
            <a:ext cx="853590" cy="853590"/>
          </a:xfrm>
          <a:prstGeom prst="rect">
            <a:avLst/>
          </a:prstGeom>
          <a:noFill/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43" y="4985853"/>
            <a:ext cx="1093560" cy="109356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43" y="756045"/>
            <a:ext cx="1093560" cy="10935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43" y="1784463"/>
            <a:ext cx="1093560" cy="10935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14" y="2878023"/>
            <a:ext cx="1093560" cy="109356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43" y="3906441"/>
            <a:ext cx="1093560" cy="10935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5" y="821887"/>
            <a:ext cx="1027718" cy="102771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66" y="2878023"/>
            <a:ext cx="955097" cy="95509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66" y="3991412"/>
            <a:ext cx="955097" cy="95509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80" y="2085049"/>
            <a:ext cx="1005283" cy="6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1818" y="1104154"/>
            <a:ext cx="8538693" cy="3255264"/>
          </a:xfrm>
        </p:spPr>
        <p:txBody>
          <a:bodyPr>
            <a:normAutofit/>
          </a:bodyPr>
          <a:lstStyle/>
          <a:p>
            <a:r>
              <a:rPr lang="pl-PL" sz="4000" dirty="0"/>
              <a:t>D</a:t>
            </a:r>
            <a:r>
              <a:rPr lang="de-DE" sz="4000" dirty="0" err="1" smtClean="0"/>
              <a:t>ie</a:t>
            </a:r>
            <a:r>
              <a:rPr lang="de-DE" sz="4000" dirty="0" smtClean="0"/>
              <a:t> erste Stufe interkultureller Kompetenz haben</a:t>
            </a:r>
            <a:r>
              <a:rPr lang="pl-PL" sz="4000" dirty="0" smtClean="0"/>
              <a:t> wir </a:t>
            </a:r>
            <a:r>
              <a:rPr lang="de-DE" sz="4000" dirty="0" smtClean="0"/>
              <a:t>erreicht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We </a:t>
            </a:r>
            <a:r>
              <a:rPr lang="en-US" sz="4000" dirty="0" smtClean="0"/>
              <a:t>have </a:t>
            </a:r>
            <a:r>
              <a:rPr lang="en-US" sz="4000" dirty="0"/>
              <a:t>reached the first level of intercultural </a:t>
            </a:r>
            <a:r>
              <a:rPr lang="en-US" sz="4000" dirty="0" smtClean="0"/>
              <a:t>competence</a:t>
            </a:r>
            <a:r>
              <a:rPr lang="pl-PL" sz="4000" dirty="0" smtClean="0"/>
              <a:t>.</a:t>
            </a:r>
            <a:endParaRPr lang="de-DE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1819" y="4985868"/>
            <a:ext cx="8660988" cy="914400"/>
          </a:xfrm>
        </p:spPr>
        <p:txBody>
          <a:bodyPr>
            <a:noAutofit/>
          </a:bodyPr>
          <a:lstStyle/>
          <a:p>
            <a:r>
              <a:rPr lang="de-DE" sz="4800" dirty="0" smtClean="0"/>
              <a:t>Ausgezeichnet</a:t>
            </a:r>
            <a:r>
              <a:rPr lang="pl-PL" sz="4800" dirty="0" smtClean="0"/>
              <a:t>!                </a:t>
            </a:r>
            <a:r>
              <a:rPr lang="en-GB" sz="4800" dirty="0" smtClean="0"/>
              <a:t>Excellent</a:t>
            </a:r>
            <a:r>
              <a:rPr lang="pl-PL" sz="4800" dirty="0" smtClean="0"/>
              <a:t>!</a:t>
            </a:r>
            <a:r>
              <a:rPr lang="en-GB" sz="4800" dirty="0" smtClean="0"/>
              <a:t> </a:t>
            </a:r>
            <a:endParaRPr lang="en-GB" sz="4800" dirty="0"/>
          </a:p>
        </p:txBody>
      </p:sp>
      <p:pic>
        <p:nvPicPr>
          <p:cNvPr id="4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713" y="5087227"/>
            <a:ext cx="927250" cy="927250"/>
          </a:xfrm>
          <a:prstGeom prst="rect">
            <a:avLst/>
          </a:prstGeom>
          <a:noFill/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56" y="4837009"/>
            <a:ext cx="955181" cy="95518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503" y="3881828"/>
            <a:ext cx="955181" cy="95518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503" y="2848382"/>
            <a:ext cx="955181" cy="95518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505" y="1766082"/>
            <a:ext cx="955181" cy="95518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506" y="859755"/>
            <a:ext cx="955181" cy="95518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5" y="821887"/>
            <a:ext cx="1027718" cy="102771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80" y="2085049"/>
            <a:ext cx="1005283" cy="60317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66" y="2878023"/>
            <a:ext cx="955097" cy="95509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66" y="3991412"/>
            <a:ext cx="955097" cy="9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370</TotalTime>
  <Words>73</Words>
  <Application>Microsoft Office PowerPoint</Application>
  <PresentationFormat>Panoramiczny</PresentationFormat>
  <Paragraphs>15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Ramka</vt:lpstr>
      <vt:lpstr>  Wissen und Verstehen Knowledge and understanding</vt:lpstr>
      <vt:lpstr>Grundwissen über Europa  und die Welt   basic knowledge about Europe and the world</vt:lpstr>
      <vt:lpstr>Wissen über andere Kulturen   knowledge about  other cultures </vt:lpstr>
      <vt:lpstr>Wissen über aktuelle Ereignisse, Herausforderungen und Veränderungen in der Welt   knowledge about current events, challenges and changes in the world </vt:lpstr>
      <vt:lpstr>Verständnis für interkulturelle Unterschiede   understanding for cultural differences</vt:lpstr>
      <vt:lpstr>Verständnis für verschiedene Typen von Kommunikation   understanding for different types of communication</vt:lpstr>
      <vt:lpstr>Verständnis für Arbeitsbedingungen der Partner   understanding for the working conditions of the partners </vt:lpstr>
      <vt:lpstr> Haben wir diesen ersten Schritt gemacht?    Have we made this first step?</vt:lpstr>
      <vt:lpstr>Die erste Stufe interkultureller Kompetenz haben wir erreicht.  We have reached the first level of intercultural competence.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b.cudak</dc:creator>
  <cp:lastModifiedBy>b.cudak</cp:lastModifiedBy>
  <cp:revision>42</cp:revision>
  <dcterms:created xsi:type="dcterms:W3CDTF">2018-05-22T06:24:26Z</dcterms:created>
  <dcterms:modified xsi:type="dcterms:W3CDTF">2018-05-25T07:33:12Z</dcterms:modified>
</cp:coreProperties>
</file>