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2" r:id="rId4"/>
    <p:sldId id="263" r:id="rId5"/>
    <p:sldId id="264" r:id="rId6"/>
    <p:sldId id="266" r:id="rId7"/>
    <p:sldId id="267" r:id="rId8"/>
    <p:sldId id="268" r:id="rId9"/>
    <p:sldId id="270" r:id="rId10"/>
    <p:sldId id="269" r:id="rId11"/>
    <p:sldId id="271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5A9E"/>
    <a:srgbClr val="FFCC00"/>
    <a:srgbClr val="9A9711"/>
    <a:srgbClr val="455004"/>
    <a:srgbClr val="424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60" d="100"/>
          <a:sy n="60" d="100"/>
        </p:scale>
        <p:origin x="72" y="330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de-DE" smtClean="0"/>
              <a:t>23.01.2017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de-DE" smtClean="0"/>
              <a:t>23.01.2017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de-DE" sz="1200" b="0" i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de-DE" sz="1200" b="0" i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589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>
            <a:spLocks noEditPoints="1"/>
          </p:cNvSpPr>
          <p:nvPr/>
        </p:nvSpPr>
        <p:spPr bwMode="auto">
          <a:xfrm>
            <a:off x="3808412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>
              <a:solidFill>
                <a:schemeClr val="l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23.01.2017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23.01.2017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23.01.2017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23.01.2017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23.01.2017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23.01.2017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23.01.2017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23.01.2017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23.01.2017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23.01.2017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de-DE" smtClean="0"/>
              <a:pPr/>
              <a:t>23.01.2017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10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Buxtehude</a:t>
            </a:r>
            <a:endParaRPr lang="de-DE" sz="100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de-DE" sz="5400" dirty="0" err="1" smtClean="0">
                <a:solidFill>
                  <a:srgbClr val="FFFF00"/>
                </a:solidFill>
              </a:rPr>
              <a:t>Fairytale</a:t>
            </a:r>
            <a:r>
              <a:rPr lang="de-DE" sz="5400" dirty="0" smtClean="0">
                <a:solidFill>
                  <a:srgbClr val="FFFF00"/>
                </a:solidFill>
              </a:rPr>
              <a:t> </a:t>
            </a:r>
            <a:r>
              <a:rPr lang="de-DE" sz="5400" dirty="0" err="1" smtClean="0">
                <a:solidFill>
                  <a:srgbClr val="FFFF00"/>
                </a:solidFill>
              </a:rPr>
              <a:t>city</a:t>
            </a:r>
            <a:endParaRPr lang="de-DE" sz="5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93812" y="764704"/>
            <a:ext cx="10761712" cy="1325562"/>
          </a:xfrm>
        </p:spPr>
        <p:txBody>
          <a:bodyPr/>
          <a:lstStyle/>
          <a:p>
            <a:r>
              <a:rPr lang="de-DE" b="1" dirty="0" err="1" smtClean="0">
                <a:solidFill>
                  <a:srgbClr val="FFFF66"/>
                </a:solidFill>
              </a:rPr>
              <a:t>Thanks</a:t>
            </a:r>
            <a:r>
              <a:rPr lang="de-DE" b="1" dirty="0" smtClean="0">
                <a:solidFill>
                  <a:srgbClr val="FFFF66"/>
                </a:solidFill>
              </a:rPr>
              <a:t> </a:t>
            </a:r>
            <a:r>
              <a:rPr lang="de-DE" b="1" dirty="0" err="1" smtClean="0">
                <a:solidFill>
                  <a:srgbClr val="FFFF66"/>
                </a:solidFill>
              </a:rPr>
              <a:t>for</a:t>
            </a:r>
            <a:r>
              <a:rPr lang="de-DE" b="1" dirty="0" smtClean="0">
                <a:solidFill>
                  <a:srgbClr val="FFFF66"/>
                </a:solidFill>
              </a:rPr>
              <a:t> </a:t>
            </a:r>
            <a:r>
              <a:rPr lang="de-DE" b="1" dirty="0" err="1" smtClean="0">
                <a:solidFill>
                  <a:srgbClr val="FFFF66"/>
                </a:solidFill>
              </a:rPr>
              <a:t>the</a:t>
            </a:r>
            <a:r>
              <a:rPr lang="de-DE" b="1" dirty="0" smtClean="0">
                <a:solidFill>
                  <a:srgbClr val="FFFF66"/>
                </a:solidFill>
              </a:rPr>
              <a:t> </a:t>
            </a:r>
            <a:r>
              <a:rPr lang="de-DE" b="1" dirty="0" err="1" smtClean="0">
                <a:solidFill>
                  <a:srgbClr val="FFFF66"/>
                </a:solidFill>
              </a:rPr>
              <a:t>attention</a:t>
            </a:r>
            <a:endParaRPr lang="de-DE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9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b="1" dirty="0" smtClean="0">
                <a:solidFill>
                  <a:srgbClr val="FFFF66"/>
                </a:solidFill>
              </a:rPr>
              <a:t>General </a:t>
            </a:r>
            <a:r>
              <a:rPr lang="de-DE" sz="5400" b="1" dirty="0" err="1" smtClean="0">
                <a:solidFill>
                  <a:srgbClr val="FFFF66"/>
                </a:solidFill>
              </a:rPr>
              <a:t>facts</a:t>
            </a:r>
            <a:endParaRPr lang="de-DE" sz="5400" b="1" dirty="0">
              <a:solidFill>
                <a:srgbClr val="FFFF66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18348" y="1828800"/>
            <a:ext cx="5452866" cy="4343400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solidFill>
                  <a:srgbClr val="FFFF66"/>
                </a:solidFill>
              </a:rPr>
              <a:t>Round </a:t>
            </a:r>
            <a:r>
              <a:rPr lang="de-DE" sz="3200" b="1" dirty="0" err="1" smtClean="0">
                <a:solidFill>
                  <a:srgbClr val="FFFF66"/>
                </a:solidFill>
              </a:rPr>
              <a:t>about</a:t>
            </a:r>
            <a:r>
              <a:rPr lang="de-DE" sz="3200" b="1" dirty="0" smtClean="0">
                <a:solidFill>
                  <a:srgbClr val="FFFF66"/>
                </a:solidFill>
              </a:rPr>
              <a:t> 40 000 </a:t>
            </a:r>
            <a:r>
              <a:rPr lang="de-DE" sz="3200" b="1" dirty="0" err="1" smtClean="0">
                <a:solidFill>
                  <a:srgbClr val="FFFF66"/>
                </a:solidFill>
              </a:rPr>
              <a:t>inhabitants</a:t>
            </a:r>
            <a:endParaRPr lang="de-DE" sz="3200" b="1" dirty="0" smtClean="0">
              <a:solidFill>
                <a:srgbClr val="FFFF66"/>
              </a:solidFill>
            </a:endParaRPr>
          </a:p>
          <a:p>
            <a:r>
              <a:rPr lang="de-DE" sz="3200" b="1" dirty="0" err="1" smtClean="0">
                <a:solidFill>
                  <a:srgbClr val="FFFF66"/>
                </a:solidFill>
              </a:rPr>
              <a:t>Lower</a:t>
            </a:r>
            <a:r>
              <a:rPr lang="de-DE" sz="3200" b="1" dirty="0" smtClean="0">
                <a:solidFill>
                  <a:srgbClr val="FFFF66"/>
                </a:solidFill>
              </a:rPr>
              <a:t> </a:t>
            </a:r>
            <a:r>
              <a:rPr lang="de-DE" sz="3200" b="1" dirty="0" err="1" smtClean="0">
                <a:solidFill>
                  <a:srgbClr val="FFFF66"/>
                </a:solidFill>
              </a:rPr>
              <a:t>Saxony</a:t>
            </a:r>
            <a:endParaRPr lang="de-DE" sz="3200" b="1" dirty="0" smtClean="0">
              <a:solidFill>
                <a:srgbClr val="FFFF66"/>
              </a:solidFill>
            </a:endParaRPr>
          </a:p>
          <a:p>
            <a:r>
              <a:rPr lang="de-DE" sz="3200" b="1" dirty="0" smtClean="0">
                <a:solidFill>
                  <a:srgbClr val="FFFF66"/>
                </a:solidFill>
              </a:rPr>
              <a:t>South </a:t>
            </a:r>
            <a:r>
              <a:rPr lang="de-DE" sz="3200" b="1" dirty="0" err="1" smtClean="0">
                <a:solidFill>
                  <a:srgbClr val="FFFF66"/>
                </a:solidFill>
              </a:rPr>
              <a:t>of</a:t>
            </a:r>
            <a:r>
              <a:rPr lang="de-DE" sz="3200" b="1" dirty="0" smtClean="0">
                <a:solidFill>
                  <a:srgbClr val="FFFF66"/>
                </a:solidFill>
              </a:rPr>
              <a:t> Hamburg, </a:t>
            </a:r>
            <a:r>
              <a:rPr lang="de-DE" sz="3200" b="1" dirty="0" err="1" smtClean="0">
                <a:solidFill>
                  <a:srgbClr val="FFFF66"/>
                </a:solidFill>
              </a:rPr>
              <a:t>near</a:t>
            </a:r>
            <a:r>
              <a:rPr lang="de-DE" sz="3200" b="1" dirty="0" smtClean="0">
                <a:solidFill>
                  <a:srgbClr val="FFFF66"/>
                </a:solidFill>
              </a:rPr>
              <a:t> </a:t>
            </a:r>
            <a:r>
              <a:rPr lang="de-DE" sz="3200" b="1" dirty="0" err="1" smtClean="0">
                <a:solidFill>
                  <a:srgbClr val="FFFF66"/>
                </a:solidFill>
              </a:rPr>
              <a:t>the</a:t>
            </a:r>
            <a:r>
              <a:rPr lang="de-DE" sz="3200" b="1" dirty="0" smtClean="0">
                <a:solidFill>
                  <a:srgbClr val="FFFF66"/>
                </a:solidFill>
              </a:rPr>
              <a:t> Elbe</a:t>
            </a:r>
          </a:p>
          <a:p>
            <a:r>
              <a:rPr lang="de-DE" sz="3200" b="1" dirty="0" smtClean="0">
                <a:solidFill>
                  <a:srgbClr val="FFFF66"/>
                </a:solidFill>
              </a:rPr>
              <a:t>Sister </a:t>
            </a:r>
            <a:r>
              <a:rPr lang="de-DE" sz="3200" b="1" dirty="0" err="1" smtClean="0">
                <a:solidFill>
                  <a:srgbClr val="FFFF66"/>
                </a:solidFill>
              </a:rPr>
              <a:t>cities</a:t>
            </a:r>
            <a:r>
              <a:rPr lang="de-DE" sz="3200" b="1" dirty="0" smtClean="0">
                <a:solidFill>
                  <a:srgbClr val="FFFF66"/>
                </a:solidFill>
              </a:rPr>
              <a:t>:</a:t>
            </a:r>
            <a:br>
              <a:rPr lang="de-DE" sz="3200" b="1" dirty="0" smtClean="0">
                <a:solidFill>
                  <a:srgbClr val="FFFF66"/>
                </a:solidFill>
              </a:rPr>
            </a:br>
            <a:r>
              <a:rPr lang="de-DE" sz="3200" b="1" dirty="0" smtClean="0">
                <a:solidFill>
                  <a:srgbClr val="FFFF66"/>
                </a:solidFill>
              </a:rPr>
              <a:t>	</a:t>
            </a:r>
            <a:r>
              <a:rPr lang="de-DE" sz="3200" b="1" dirty="0" err="1" smtClean="0">
                <a:solidFill>
                  <a:srgbClr val="FFFF66"/>
                </a:solidFill>
              </a:rPr>
              <a:t>Ribnitz-Damgarten</a:t>
            </a:r>
            <a:r>
              <a:rPr lang="de-DE" sz="3200" b="1" dirty="0" smtClean="0">
                <a:solidFill>
                  <a:srgbClr val="FFFF66"/>
                </a:solidFill>
              </a:rPr>
              <a:t/>
            </a:r>
            <a:br>
              <a:rPr lang="de-DE" sz="3200" b="1" dirty="0" smtClean="0">
                <a:solidFill>
                  <a:srgbClr val="FFFF66"/>
                </a:solidFill>
              </a:rPr>
            </a:br>
            <a:r>
              <a:rPr lang="de-DE" sz="3200" b="1" dirty="0" smtClean="0">
                <a:solidFill>
                  <a:srgbClr val="FFFF66"/>
                </a:solidFill>
              </a:rPr>
              <a:t>	</a:t>
            </a:r>
            <a:r>
              <a:rPr lang="de-DE" sz="3200" b="1" dirty="0" err="1" smtClean="0">
                <a:solidFill>
                  <a:srgbClr val="FFFF66"/>
                </a:solidFill>
              </a:rPr>
              <a:t>Blagnac</a:t>
            </a:r>
            <a:endParaRPr lang="de-DE" sz="3200" b="1" dirty="0" smtClean="0">
              <a:solidFill>
                <a:srgbClr val="FFFF66"/>
              </a:solidFill>
            </a:endParaRPr>
          </a:p>
          <a:p>
            <a:endParaRPr lang="de-DE" sz="3200" b="1" dirty="0" smtClean="0">
              <a:solidFill>
                <a:srgbClr val="FFFF66"/>
              </a:solidFill>
            </a:endParaRPr>
          </a:p>
        </p:txBody>
      </p:sp>
      <p:pic>
        <p:nvPicPr>
          <p:cNvPr id="1026" name="Picture 2" descr="http://www.stepmap.de/landkarte/buxtehude-1960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4" y="1871284"/>
            <a:ext cx="3436638" cy="429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b="1" dirty="0" smtClean="0">
                <a:solidFill>
                  <a:srgbClr val="FFFF66"/>
                </a:solidFill>
              </a:rPr>
              <a:t>HISTORY</a:t>
            </a:r>
            <a:endParaRPr lang="de-DE" sz="5400" dirty="0"/>
          </a:p>
        </p:txBody>
      </p:sp>
      <p:sp>
        <p:nvSpPr>
          <p:cNvPr id="3" name="Text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b="1" dirty="0" err="1" smtClean="0">
                <a:solidFill>
                  <a:srgbClr val="FFFF66"/>
                </a:solidFill>
              </a:rPr>
              <a:t>Founded</a:t>
            </a:r>
            <a:r>
              <a:rPr lang="de-DE" sz="3200" b="1" dirty="0" smtClean="0">
                <a:solidFill>
                  <a:srgbClr val="FFFF66"/>
                </a:solidFill>
              </a:rPr>
              <a:t> </a:t>
            </a:r>
            <a:r>
              <a:rPr lang="de-DE" sz="3200" b="1" dirty="0" err="1" smtClean="0">
                <a:solidFill>
                  <a:srgbClr val="FFFF66"/>
                </a:solidFill>
              </a:rPr>
              <a:t>as</a:t>
            </a:r>
            <a:r>
              <a:rPr lang="de-DE" sz="3200" b="1" dirty="0" smtClean="0">
                <a:solidFill>
                  <a:srgbClr val="FFFF66"/>
                </a:solidFill>
              </a:rPr>
              <a:t> </a:t>
            </a:r>
            <a:r>
              <a:rPr lang="de-DE" sz="3200" b="1" dirty="0" err="1" smtClean="0">
                <a:solidFill>
                  <a:srgbClr val="FFFF66"/>
                </a:solidFill>
              </a:rPr>
              <a:t>city</a:t>
            </a:r>
            <a:r>
              <a:rPr lang="de-DE" sz="3200" b="1" dirty="0" smtClean="0">
                <a:solidFill>
                  <a:srgbClr val="FFFF66"/>
                </a:solidFill>
              </a:rPr>
              <a:t> </a:t>
            </a:r>
            <a:r>
              <a:rPr lang="de-DE" sz="3200" b="1" dirty="0" err="1" smtClean="0">
                <a:solidFill>
                  <a:srgbClr val="FFFF66"/>
                </a:solidFill>
              </a:rPr>
              <a:t>fortress</a:t>
            </a:r>
            <a:r>
              <a:rPr lang="de-DE" sz="3200" b="1" dirty="0" smtClean="0">
                <a:solidFill>
                  <a:srgbClr val="FFFF66"/>
                </a:solidFill>
              </a:rPr>
              <a:t> in 1285</a:t>
            </a:r>
          </a:p>
          <a:p>
            <a:r>
              <a:rPr lang="en-US" sz="3200" b="1" dirty="0">
                <a:solidFill>
                  <a:srgbClr val="FFFF66"/>
                </a:solidFill>
              </a:rPr>
              <a:t>1328 </a:t>
            </a:r>
            <a:r>
              <a:rPr lang="en-US" sz="3200" b="1" dirty="0" smtClean="0">
                <a:solidFill>
                  <a:srgbClr val="FFFF66"/>
                </a:solidFill>
              </a:rPr>
              <a:t>"Buxtehude</a:t>
            </a:r>
            <a:r>
              <a:rPr lang="en-US" sz="3200" b="1" dirty="0">
                <a:solidFill>
                  <a:srgbClr val="FFFF66"/>
                </a:solidFill>
              </a:rPr>
              <a:t>" </a:t>
            </a:r>
            <a:r>
              <a:rPr lang="en-US" sz="3200" b="1" dirty="0" smtClean="0">
                <a:solidFill>
                  <a:srgbClr val="FFFF66"/>
                </a:solidFill>
              </a:rPr>
              <a:t>became a self-</a:t>
            </a:r>
            <a:r>
              <a:rPr lang="en-US" sz="3200" b="1" dirty="0" err="1" smtClean="0">
                <a:solidFill>
                  <a:srgbClr val="FFFF66"/>
                </a:solidFill>
              </a:rPr>
              <a:t>govering</a:t>
            </a:r>
            <a:r>
              <a:rPr lang="en-US" sz="3200" b="1" dirty="0" smtClean="0">
                <a:solidFill>
                  <a:srgbClr val="FFFF66"/>
                </a:solidFill>
              </a:rPr>
              <a:t> advancing</a:t>
            </a:r>
          </a:p>
          <a:p>
            <a:r>
              <a:rPr lang="de-DE" sz="3200" b="1" dirty="0" smtClean="0">
                <a:solidFill>
                  <a:srgbClr val="FFFF66"/>
                </a:solidFill>
              </a:rPr>
              <a:t>2014 Buxtehude </a:t>
            </a:r>
            <a:r>
              <a:rPr lang="de-DE" sz="3200" b="1" dirty="0" err="1" smtClean="0">
                <a:solidFill>
                  <a:srgbClr val="FFFF66"/>
                </a:solidFill>
              </a:rPr>
              <a:t>re-became</a:t>
            </a:r>
            <a:r>
              <a:rPr lang="de-DE" sz="3200" b="1" dirty="0" smtClean="0">
                <a:solidFill>
                  <a:srgbClr val="FFFF66"/>
                </a:solidFill>
              </a:rPr>
              <a:t> a </a:t>
            </a:r>
            <a:r>
              <a:rPr lang="de-DE" sz="3200" b="1" dirty="0" err="1" smtClean="0">
                <a:solidFill>
                  <a:srgbClr val="FFFF66"/>
                </a:solidFill>
              </a:rPr>
              <a:t>Hanseatic</a:t>
            </a:r>
            <a:r>
              <a:rPr lang="de-DE" sz="3200" b="1" dirty="0" smtClean="0">
                <a:solidFill>
                  <a:srgbClr val="FFFF66"/>
                </a:solidFill>
              </a:rPr>
              <a:t> </a:t>
            </a:r>
            <a:r>
              <a:rPr lang="de-DE" sz="3200" b="1" dirty="0" err="1" smtClean="0">
                <a:solidFill>
                  <a:srgbClr val="FFFF66"/>
                </a:solidFill>
              </a:rPr>
              <a:t>city</a:t>
            </a:r>
            <a:r>
              <a:rPr lang="de-DE" sz="3200" b="1" dirty="0" smtClean="0">
                <a:solidFill>
                  <a:srgbClr val="FFFF66"/>
                </a:solidFill>
              </a:rPr>
              <a:t> Hanse: </a:t>
            </a:r>
            <a:r>
              <a:rPr lang="de-DE" sz="3200" b="1" dirty="0" err="1" smtClean="0">
                <a:solidFill>
                  <a:srgbClr val="FFFF66"/>
                </a:solidFill>
              </a:rPr>
              <a:t>originally</a:t>
            </a:r>
            <a:r>
              <a:rPr lang="de-DE" sz="3200" b="1" dirty="0" smtClean="0">
                <a:solidFill>
                  <a:srgbClr val="FFFF66"/>
                </a:solidFill>
              </a:rPr>
              <a:t> </a:t>
            </a:r>
            <a:endParaRPr lang="de-DE" sz="3200" b="1" dirty="0">
              <a:solidFill>
                <a:srgbClr val="FFFF66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4439785"/>
            <a:ext cx="1370183" cy="173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b="1" dirty="0" smtClean="0">
                <a:solidFill>
                  <a:srgbClr val="FFFF66"/>
                </a:solidFill>
              </a:rPr>
              <a:t>CULTURE</a:t>
            </a:r>
            <a:endParaRPr lang="de-DE" sz="5400" b="1" dirty="0">
              <a:solidFill>
                <a:srgbClr val="FFFF66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b="1" dirty="0" err="1" smtClean="0">
                <a:solidFill>
                  <a:srgbClr val="FFFF66"/>
                </a:solidFill>
              </a:rPr>
              <a:t>Fairytale</a:t>
            </a:r>
            <a:r>
              <a:rPr lang="de-DE" sz="3200" b="1" dirty="0" smtClean="0">
                <a:solidFill>
                  <a:srgbClr val="FFFF66"/>
                </a:solidFill>
              </a:rPr>
              <a:t> </a:t>
            </a:r>
            <a:r>
              <a:rPr lang="de-DE" sz="3200" b="1" dirty="0" err="1" smtClean="0">
                <a:solidFill>
                  <a:srgbClr val="FFFF66"/>
                </a:solidFill>
              </a:rPr>
              <a:t>city</a:t>
            </a:r>
            <a:endParaRPr lang="en-GB" sz="3200" b="1" dirty="0" smtClean="0">
              <a:solidFill>
                <a:srgbClr val="FFFF66"/>
              </a:solidFill>
            </a:endParaRPr>
          </a:p>
          <a:p>
            <a:r>
              <a:rPr lang="en-GB" sz="3200" b="1" dirty="0" smtClean="0">
                <a:solidFill>
                  <a:srgbClr val="FFFF66"/>
                </a:solidFill>
              </a:rPr>
              <a:t>“ </a:t>
            </a:r>
            <a:r>
              <a:rPr lang="de-DE" sz="3200" b="1" dirty="0" smtClean="0">
                <a:solidFill>
                  <a:srgbClr val="FFFF66"/>
                </a:solidFill>
              </a:rPr>
              <a:t>The </a:t>
            </a:r>
            <a:r>
              <a:rPr lang="de-DE" sz="3200" b="1" dirty="0" err="1" smtClean="0">
                <a:solidFill>
                  <a:srgbClr val="FFFF66"/>
                </a:solidFill>
              </a:rPr>
              <a:t>dog</a:t>
            </a:r>
            <a:r>
              <a:rPr lang="de-DE" sz="3200" b="1" dirty="0" smtClean="0">
                <a:solidFill>
                  <a:srgbClr val="FFFF66"/>
                </a:solidFill>
              </a:rPr>
              <a:t> </a:t>
            </a:r>
            <a:r>
              <a:rPr lang="de-DE" sz="3200" b="1" dirty="0" err="1" smtClean="0">
                <a:solidFill>
                  <a:srgbClr val="FFFF66"/>
                </a:solidFill>
              </a:rPr>
              <a:t>that</a:t>
            </a:r>
            <a:r>
              <a:rPr lang="de-DE" sz="3200" b="1" dirty="0" smtClean="0">
                <a:solidFill>
                  <a:srgbClr val="FFFF66"/>
                </a:solidFill>
              </a:rPr>
              <a:t> </a:t>
            </a:r>
            <a:r>
              <a:rPr lang="de-DE" sz="3200" b="1" dirty="0" err="1" smtClean="0">
                <a:solidFill>
                  <a:srgbClr val="FFFF66"/>
                </a:solidFill>
              </a:rPr>
              <a:t>is</a:t>
            </a:r>
            <a:r>
              <a:rPr lang="de-DE" sz="3200" b="1" dirty="0" smtClean="0">
                <a:solidFill>
                  <a:srgbClr val="FFFF66"/>
                </a:solidFill>
              </a:rPr>
              <a:t> </a:t>
            </a:r>
            <a:r>
              <a:rPr lang="de-DE" sz="3200" b="1" dirty="0" err="1" smtClean="0">
                <a:solidFill>
                  <a:srgbClr val="FFFF66"/>
                </a:solidFill>
              </a:rPr>
              <a:t>barking</a:t>
            </a:r>
            <a:r>
              <a:rPr lang="de-DE" sz="3200" b="1" dirty="0" smtClean="0">
                <a:solidFill>
                  <a:srgbClr val="FFFF66"/>
                </a:solidFill>
              </a:rPr>
              <a:t> </a:t>
            </a:r>
            <a:r>
              <a:rPr lang="de-DE" sz="3200" b="1" dirty="0" err="1" smtClean="0">
                <a:solidFill>
                  <a:srgbClr val="FFFF66"/>
                </a:solidFill>
              </a:rPr>
              <a:t>by</a:t>
            </a:r>
            <a:r>
              <a:rPr lang="de-DE" sz="3200" b="1" dirty="0" smtClean="0">
                <a:solidFill>
                  <a:srgbClr val="FFFF66"/>
                </a:solidFill>
              </a:rPr>
              <a:t> </a:t>
            </a:r>
            <a:r>
              <a:rPr lang="de-DE" sz="3200" b="1" dirty="0" err="1" smtClean="0">
                <a:solidFill>
                  <a:srgbClr val="FFFF66"/>
                </a:solidFill>
              </a:rPr>
              <a:t>it‘s</a:t>
            </a:r>
            <a:r>
              <a:rPr lang="de-DE" sz="3200" b="1" dirty="0" smtClean="0">
                <a:solidFill>
                  <a:srgbClr val="FFFF66"/>
                </a:solidFill>
              </a:rPr>
              <a:t> </a:t>
            </a:r>
            <a:r>
              <a:rPr lang="de-DE" sz="3200" b="1" dirty="0" err="1" smtClean="0">
                <a:solidFill>
                  <a:srgbClr val="FFFF66"/>
                </a:solidFill>
              </a:rPr>
              <a:t>tail</a:t>
            </a:r>
            <a:r>
              <a:rPr lang="de-DE" sz="3200" b="1" dirty="0" smtClean="0">
                <a:solidFill>
                  <a:srgbClr val="FFFF66"/>
                </a:solidFill>
              </a:rPr>
              <a:t>“</a:t>
            </a:r>
          </a:p>
          <a:p>
            <a:pPr marL="45720" indent="0">
              <a:buNone/>
            </a:pPr>
            <a:endParaRPr lang="en-GB" sz="3200" b="1" dirty="0">
              <a:solidFill>
                <a:srgbClr val="FFFF66"/>
              </a:solidFill>
            </a:endParaRPr>
          </a:p>
          <a:p>
            <a:r>
              <a:rPr lang="en-GB" sz="3200" b="1" dirty="0" smtClean="0">
                <a:solidFill>
                  <a:srgbClr val="FFFF66"/>
                </a:solidFill>
              </a:rPr>
              <a:t>“</a:t>
            </a:r>
            <a:r>
              <a:rPr lang="de-DE" sz="3200" b="1" dirty="0" err="1">
                <a:solidFill>
                  <a:srgbClr val="FFFF66"/>
                </a:solidFill>
              </a:rPr>
              <a:t>hare</a:t>
            </a:r>
            <a:r>
              <a:rPr lang="de-DE" sz="3200" b="1" dirty="0">
                <a:solidFill>
                  <a:srgbClr val="FFFF66"/>
                </a:solidFill>
              </a:rPr>
              <a:t> </a:t>
            </a:r>
            <a:r>
              <a:rPr lang="de-DE" sz="3200" b="1" dirty="0" err="1">
                <a:solidFill>
                  <a:srgbClr val="FFFF66"/>
                </a:solidFill>
              </a:rPr>
              <a:t>and</a:t>
            </a:r>
            <a:r>
              <a:rPr lang="de-DE" sz="3200" b="1" dirty="0">
                <a:solidFill>
                  <a:srgbClr val="FFFF66"/>
                </a:solidFill>
              </a:rPr>
              <a:t> </a:t>
            </a:r>
            <a:r>
              <a:rPr lang="de-DE" sz="3200" b="1" dirty="0" err="1">
                <a:solidFill>
                  <a:srgbClr val="FFFF66"/>
                </a:solidFill>
              </a:rPr>
              <a:t>headgehog</a:t>
            </a:r>
            <a:r>
              <a:rPr lang="de-DE" sz="3200" b="1" dirty="0">
                <a:solidFill>
                  <a:srgbClr val="FFFF66"/>
                </a:solidFill>
              </a:rPr>
              <a:t>“ (</a:t>
            </a:r>
            <a:r>
              <a:rPr lang="de-DE" sz="3200" b="1" dirty="0" err="1">
                <a:solidFill>
                  <a:srgbClr val="FFFF66"/>
                </a:solidFill>
              </a:rPr>
              <a:t>retold</a:t>
            </a:r>
            <a:r>
              <a:rPr lang="de-DE" sz="3200" b="1" dirty="0">
                <a:solidFill>
                  <a:srgbClr val="FFFF66"/>
                </a:solidFill>
              </a:rPr>
              <a:t> </a:t>
            </a:r>
            <a:r>
              <a:rPr lang="de-DE" sz="3200" b="1" dirty="0" err="1">
                <a:solidFill>
                  <a:srgbClr val="FFFF66"/>
                </a:solidFill>
              </a:rPr>
              <a:t>by</a:t>
            </a:r>
            <a:r>
              <a:rPr lang="de-DE" sz="3200" b="1" dirty="0">
                <a:solidFill>
                  <a:srgbClr val="FFFF66"/>
                </a:solidFill>
              </a:rPr>
              <a:t> </a:t>
            </a:r>
            <a:r>
              <a:rPr lang="de-DE" sz="3200" b="1" dirty="0" err="1">
                <a:solidFill>
                  <a:srgbClr val="FFFF66"/>
                </a:solidFill>
              </a:rPr>
              <a:t>the</a:t>
            </a:r>
            <a:r>
              <a:rPr lang="de-DE" sz="3200" b="1" dirty="0">
                <a:solidFill>
                  <a:srgbClr val="FFFF66"/>
                </a:solidFill>
              </a:rPr>
              <a:t> Brothers Grimm)</a:t>
            </a:r>
          </a:p>
          <a:p>
            <a:endParaRPr lang="de-DE" sz="3200" b="1" dirty="0">
              <a:solidFill>
                <a:srgbClr val="FFFF66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610" y="660995"/>
            <a:ext cx="1751419" cy="233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6" descr="https://static.city-map.de/infoPageContent/14_0_01010002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757" y="4409538"/>
            <a:ext cx="2448272" cy="199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4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FFFF66"/>
                </a:solidFill>
              </a:rPr>
              <a:t>CULTURE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rgbClr val="FFFF66"/>
                </a:solidFill>
              </a:rPr>
              <a:t>renowned </a:t>
            </a:r>
            <a:r>
              <a:rPr lang="en-GB" sz="3200" b="1" dirty="0">
                <a:solidFill>
                  <a:srgbClr val="FFFF66"/>
                </a:solidFill>
              </a:rPr>
              <a:t>youth literature award ‘ </a:t>
            </a:r>
            <a:r>
              <a:rPr lang="en-GB" sz="3200" b="1" dirty="0" err="1">
                <a:solidFill>
                  <a:srgbClr val="FFFF66"/>
                </a:solidFill>
              </a:rPr>
              <a:t>Buxtehuder</a:t>
            </a:r>
            <a:r>
              <a:rPr lang="en-GB" sz="3200" b="1" dirty="0">
                <a:solidFill>
                  <a:srgbClr val="FFFF66"/>
                </a:solidFill>
              </a:rPr>
              <a:t> </a:t>
            </a:r>
            <a:r>
              <a:rPr lang="en-GB" sz="3200" b="1" dirty="0" err="1">
                <a:solidFill>
                  <a:srgbClr val="FFFF66"/>
                </a:solidFill>
              </a:rPr>
              <a:t>Bulle</a:t>
            </a:r>
            <a:r>
              <a:rPr lang="en-GB" sz="3200" b="1" dirty="0">
                <a:solidFill>
                  <a:srgbClr val="FFFF66"/>
                </a:solidFill>
              </a:rPr>
              <a:t>’ (‘bull of Buxtehude</a:t>
            </a:r>
            <a:r>
              <a:rPr lang="en-GB" sz="3200" b="1" dirty="0" smtClean="0">
                <a:solidFill>
                  <a:srgbClr val="FFFF66"/>
                </a:solidFill>
              </a:rPr>
              <a:t>’)</a:t>
            </a:r>
          </a:p>
          <a:p>
            <a:endParaRPr lang="de-DE" dirty="0" smtClean="0"/>
          </a:p>
          <a:p>
            <a:r>
              <a:rPr lang="en-GB" sz="3200" b="1" dirty="0">
                <a:solidFill>
                  <a:srgbClr val="FFFF66"/>
                </a:solidFill>
              </a:rPr>
              <a:t>located on the “German </a:t>
            </a:r>
            <a:r>
              <a:rPr lang="en-GB" sz="3200" b="1" dirty="0" err="1" smtClean="0">
                <a:solidFill>
                  <a:srgbClr val="FFFF66"/>
                </a:solidFill>
              </a:rPr>
              <a:t>Fairytale</a:t>
            </a:r>
            <a:r>
              <a:rPr lang="en-GB" sz="3200" b="1" dirty="0" smtClean="0">
                <a:solidFill>
                  <a:srgbClr val="FFFF66"/>
                </a:solidFill>
              </a:rPr>
              <a:t> </a:t>
            </a:r>
            <a:r>
              <a:rPr lang="en-GB" sz="3200" b="1" dirty="0">
                <a:solidFill>
                  <a:srgbClr val="FFFF66"/>
                </a:solidFill>
              </a:rPr>
              <a:t>street’’</a:t>
            </a:r>
          </a:p>
          <a:p>
            <a:endParaRPr lang="de-DE" dirty="0"/>
          </a:p>
        </p:txBody>
      </p:sp>
      <p:pic>
        <p:nvPicPr>
          <p:cNvPr id="5" name="Picture 8" descr="http://www.deutsche-maerchenstrasse.com/map/images/dms.karte.previ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8" b="63712"/>
          <a:stretch/>
        </p:blipFill>
        <p:spPr bwMode="auto">
          <a:xfrm>
            <a:off x="8275632" y="3933056"/>
            <a:ext cx="3383750" cy="274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lesenlebenlachen.de/wp-content/uploads/2013/06/buxtehuderbul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047" y="252191"/>
            <a:ext cx="1576609" cy="157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FFFF66"/>
                </a:solidFill>
              </a:rPr>
              <a:t>Education</a:t>
            </a:r>
            <a:endParaRPr lang="de-DE" b="1" dirty="0">
              <a:solidFill>
                <a:srgbClr val="FFFF66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FFFF66"/>
                </a:solidFill>
              </a:rPr>
              <a:t>High Schools: </a:t>
            </a:r>
            <a:br>
              <a:rPr lang="de-DE" b="1" dirty="0" smtClean="0">
                <a:solidFill>
                  <a:srgbClr val="FFFF66"/>
                </a:solidFill>
              </a:rPr>
            </a:br>
            <a:r>
              <a:rPr lang="de-DE" b="1" dirty="0" smtClean="0">
                <a:solidFill>
                  <a:srgbClr val="FFFF66"/>
                </a:solidFill>
              </a:rPr>
              <a:t>2 Schulzentren (Nord und Süd)</a:t>
            </a:r>
            <a:br>
              <a:rPr lang="de-DE" b="1" dirty="0" smtClean="0">
                <a:solidFill>
                  <a:srgbClr val="FFFF66"/>
                </a:solidFill>
              </a:rPr>
            </a:br>
            <a:r>
              <a:rPr lang="de-DE" b="1" dirty="0" smtClean="0">
                <a:solidFill>
                  <a:srgbClr val="FFFF66"/>
                </a:solidFill>
              </a:rPr>
              <a:t>2 Gymnasien (</a:t>
            </a:r>
            <a:r>
              <a:rPr lang="de-DE" b="1" dirty="0" err="1" smtClean="0">
                <a:solidFill>
                  <a:srgbClr val="FFFF66"/>
                </a:solidFill>
              </a:rPr>
              <a:t>Halepaghen</a:t>
            </a:r>
            <a:r>
              <a:rPr lang="de-DE" b="1" dirty="0" smtClean="0">
                <a:solidFill>
                  <a:srgbClr val="FFFF66"/>
                </a:solidFill>
              </a:rPr>
              <a:t>-Schule und Süd)</a:t>
            </a:r>
            <a:br>
              <a:rPr lang="de-DE" b="1" dirty="0" smtClean="0">
                <a:solidFill>
                  <a:srgbClr val="FFFF66"/>
                </a:solidFill>
              </a:rPr>
            </a:br>
            <a:r>
              <a:rPr lang="de-DE" b="1" dirty="0" err="1" smtClean="0">
                <a:solidFill>
                  <a:srgbClr val="FFFF66"/>
                </a:solidFill>
              </a:rPr>
              <a:t>Berufsbildene</a:t>
            </a:r>
            <a:r>
              <a:rPr lang="de-DE" b="1" dirty="0" smtClean="0">
                <a:solidFill>
                  <a:srgbClr val="FFFF66"/>
                </a:solidFill>
              </a:rPr>
              <a:t> Schule (BBS)</a:t>
            </a:r>
          </a:p>
          <a:p>
            <a:r>
              <a:rPr lang="de-DE" b="1" dirty="0" smtClean="0">
                <a:solidFill>
                  <a:srgbClr val="FFFF66"/>
                </a:solidFill>
              </a:rPr>
              <a:t>Hochschule 21 </a:t>
            </a:r>
            <a:r>
              <a:rPr lang="de-DE" b="1" dirty="0" err="1" smtClean="0">
                <a:solidFill>
                  <a:srgbClr val="FFFF66"/>
                </a:solidFill>
              </a:rPr>
              <a:t>is</a:t>
            </a:r>
            <a:r>
              <a:rPr lang="de-DE" b="1" dirty="0" smtClean="0">
                <a:solidFill>
                  <a:srgbClr val="FFFF66"/>
                </a:solidFill>
              </a:rPr>
              <a:t> a private </a:t>
            </a:r>
            <a:r>
              <a:rPr lang="de-DE" b="1" dirty="0" err="1" smtClean="0">
                <a:solidFill>
                  <a:srgbClr val="FFFF66"/>
                </a:solidFill>
              </a:rPr>
              <a:t>university</a:t>
            </a:r>
            <a:endParaRPr lang="de-DE" b="1" dirty="0" smtClean="0">
              <a:solidFill>
                <a:srgbClr val="FFFF66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458" t="2629" r="5318" b="1583"/>
          <a:stretch/>
        </p:blipFill>
        <p:spPr bwMode="auto">
          <a:xfrm>
            <a:off x="-5858916" y="4037034"/>
            <a:ext cx="10768125" cy="236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57" y="274639"/>
            <a:ext cx="3964516" cy="21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3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FFFF66"/>
                </a:solidFill>
              </a:rPr>
              <a:t>Sports</a:t>
            </a:r>
            <a:endParaRPr lang="de-DE" b="1" dirty="0">
              <a:solidFill>
                <a:srgbClr val="FFFF6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5942013" y="1828800"/>
            <a:ext cx="4832919" cy="4572000"/>
          </a:xfrm>
        </p:spPr>
        <p:txBody>
          <a:bodyPr/>
          <a:lstStyle/>
          <a:p>
            <a:pPr marL="45720" indent="0">
              <a:buNone/>
            </a:pPr>
            <a:r>
              <a:rPr lang="de-DE" dirty="0" err="1" smtClean="0">
                <a:solidFill>
                  <a:srgbClr val="FFFF66"/>
                </a:solidFill>
              </a:rPr>
              <a:t>Rallycross</a:t>
            </a:r>
            <a:endParaRPr lang="de-DE" dirty="0" smtClean="0">
              <a:solidFill>
                <a:srgbClr val="FFFF66"/>
              </a:solidFill>
            </a:endParaRPr>
          </a:p>
          <a:p>
            <a:pPr marL="45720" indent="0">
              <a:buNone/>
            </a:pPr>
            <a:endParaRPr lang="de-DE" dirty="0">
              <a:solidFill>
                <a:srgbClr val="FFFF66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de-DE" dirty="0" smtClean="0">
                <a:solidFill>
                  <a:srgbClr val="FFFF66"/>
                </a:solidFill>
              </a:rPr>
              <a:t>Handball - BSV Buxtehude</a:t>
            </a:r>
          </a:p>
          <a:p>
            <a:pPr marL="45720" indent="0">
              <a:buNone/>
            </a:pPr>
            <a:r>
              <a:rPr lang="de-DE" dirty="0" smtClean="0">
                <a:solidFill>
                  <a:srgbClr val="FFFF66"/>
                </a:solidFill>
              </a:rPr>
              <a:t>First German </a:t>
            </a:r>
            <a:r>
              <a:rPr lang="de-DE" dirty="0" err="1" smtClean="0">
                <a:solidFill>
                  <a:srgbClr val="FFFF66"/>
                </a:solidFill>
              </a:rPr>
              <a:t>league</a:t>
            </a:r>
            <a:r>
              <a:rPr lang="de-DE" dirty="0" smtClean="0">
                <a:solidFill>
                  <a:srgbClr val="FFFF66"/>
                </a:solidFill>
              </a:rPr>
              <a:t> </a:t>
            </a:r>
            <a:r>
              <a:rPr lang="de-DE" dirty="0" err="1" smtClean="0">
                <a:solidFill>
                  <a:srgbClr val="FFFF66"/>
                </a:solidFill>
              </a:rPr>
              <a:t>and</a:t>
            </a:r>
            <a:r>
              <a:rPr lang="de-DE" dirty="0" smtClean="0">
                <a:solidFill>
                  <a:srgbClr val="FFFF66"/>
                </a:solidFill>
              </a:rPr>
              <a:t> international </a:t>
            </a:r>
            <a:r>
              <a:rPr lang="de-DE" dirty="0" err="1" smtClean="0">
                <a:solidFill>
                  <a:srgbClr val="FFFF66"/>
                </a:solidFill>
              </a:rPr>
              <a:t>competitions</a:t>
            </a:r>
            <a:endParaRPr lang="de-DE" dirty="0" smtClean="0"/>
          </a:p>
        </p:txBody>
      </p:sp>
      <p:sp>
        <p:nvSpPr>
          <p:cNvPr id="8" name="AutoShape 2" descr="Bildergebnis für bsv handball da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3212976"/>
            <a:ext cx="2357280" cy="3187824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73" y="3212976"/>
            <a:ext cx="4774498" cy="318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00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>
                <a:solidFill>
                  <a:srgbClr val="FFFF66"/>
                </a:solidFill>
              </a:rPr>
              <a:t>Sight-seeing</a:t>
            </a:r>
            <a:endParaRPr lang="de-DE" b="1" dirty="0">
              <a:solidFill>
                <a:srgbClr val="FFFF66"/>
              </a:solidFill>
            </a:endParaRP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24" y="1052736"/>
            <a:ext cx="3686477" cy="3678528"/>
          </a:xfr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59" y="2132856"/>
            <a:ext cx="3134109" cy="400032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7030516" y="5084630"/>
            <a:ext cx="367240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dirty="0" smtClean="0">
                <a:solidFill>
                  <a:srgbClr val="FFFF66"/>
                </a:solidFill>
              </a:rPr>
              <a:t>Old </a:t>
            </a:r>
            <a:r>
              <a:rPr lang="de-DE" sz="2400" dirty="0" err="1" smtClean="0">
                <a:solidFill>
                  <a:srgbClr val="FFFF66"/>
                </a:solidFill>
              </a:rPr>
              <a:t>town</a:t>
            </a:r>
            <a:r>
              <a:rPr lang="de-DE" sz="2400" dirty="0" smtClean="0">
                <a:solidFill>
                  <a:srgbClr val="FFFF66"/>
                </a:solidFill>
              </a:rPr>
              <a:t> hall</a:t>
            </a:r>
            <a:endParaRPr lang="de-DE" sz="2400" dirty="0">
              <a:solidFill>
                <a:srgbClr val="FFFF66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731696" y="3754451"/>
            <a:ext cx="201622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dirty="0" smtClean="0">
                <a:solidFill>
                  <a:srgbClr val="FFFF66"/>
                </a:solidFill>
              </a:rPr>
              <a:t>St Petri Church</a:t>
            </a:r>
            <a:endParaRPr lang="de-DE" sz="24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7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>
                <a:solidFill>
                  <a:srgbClr val="FFFF66"/>
                </a:solidFill>
              </a:rPr>
              <a:t>Sight</a:t>
            </a:r>
            <a:r>
              <a:rPr lang="de-DE" b="1" dirty="0" smtClean="0">
                <a:solidFill>
                  <a:srgbClr val="FFFF66"/>
                </a:solidFill>
              </a:rPr>
              <a:t> </a:t>
            </a:r>
            <a:r>
              <a:rPr lang="de-DE" b="1" dirty="0" err="1" smtClean="0">
                <a:solidFill>
                  <a:srgbClr val="FFFF66"/>
                </a:solidFill>
              </a:rPr>
              <a:t>seeing</a:t>
            </a:r>
            <a:endParaRPr lang="de-DE" b="1" dirty="0">
              <a:solidFill>
                <a:srgbClr val="FFFF66"/>
              </a:solidFill>
            </a:endParaRP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16" y="1700807"/>
            <a:ext cx="4412385" cy="293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2" y="1700807"/>
            <a:ext cx="4248472" cy="283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822" y="3356992"/>
            <a:ext cx="3109183" cy="211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909836" y="5949280"/>
            <a:ext cx="10657184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dirty="0" smtClean="0">
                <a:solidFill>
                  <a:srgbClr val="FFFF66"/>
                </a:solidFill>
              </a:rPr>
              <a:t>Half-</a:t>
            </a:r>
            <a:r>
              <a:rPr lang="de-DE" sz="2400" dirty="0" err="1" smtClean="0">
                <a:solidFill>
                  <a:srgbClr val="FFFF66"/>
                </a:solidFill>
              </a:rPr>
              <a:t>timbered</a:t>
            </a:r>
            <a:r>
              <a:rPr lang="de-DE" sz="2400" dirty="0" smtClean="0">
                <a:solidFill>
                  <a:srgbClr val="FFFF66"/>
                </a:solidFill>
              </a:rPr>
              <a:t> </a:t>
            </a:r>
            <a:r>
              <a:rPr lang="de-DE" sz="2400" dirty="0" err="1" smtClean="0">
                <a:solidFill>
                  <a:srgbClr val="FFFF66"/>
                </a:solidFill>
              </a:rPr>
              <a:t>houses</a:t>
            </a:r>
            <a:endParaRPr lang="de-DE" sz="24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3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_Europe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33CC421-9658-4F38-BB01-C00C24131C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Serie Weltkarten, Präsentation Europäischer Kontinent (Breitbild)</Template>
  <TotalTime>0</TotalTime>
  <Words>127</Words>
  <Application>Microsoft Office PowerPoint</Application>
  <PresentationFormat>Benutzerdefiniert</PresentationFormat>
  <Paragraphs>36</Paragraphs>
  <Slides>10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Continental_Europe_16x9</vt:lpstr>
      <vt:lpstr>Buxtehude</vt:lpstr>
      <vt:lpstr>General facts</vt:lpstr>
      <vt:lpstr>HISTORY</vt:lpstr>
      <vt:lpstr>CULTURE</vt:lpstr>
      <vt:lpstr>CULTURE</vt:lpstr>
      <vt:lpstr>Education</vt:lpstr>
      <vt:lpstr>Sports</vt:lpstr>
      <vt:lpstr>Sight-seeing</vt:lpstr>
      <vt:lpstr>Sight seeing</vt:lpstr>
      <vt:lpstr>Thanks for the attention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2016-12-14T15:31:30Z</dcterms:created>
  <dcterms:modified xsi:type="dcterms:W3CDTF">2017-01-23T06:52:14Z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