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57" r:id="rId8"/>
    <p:sldId id="258" r:id="rId9"/>
    <p:sldId id="263" r:id="rId10"/>
    <p:sldId id="259" r:id="rId11"/>
    <p:sldId id="260" r:id="rId12"/>
    <p:sldId id="274" r:id="rId13"/>
    <p:sldId id="261" r:id="rId14"/>
    <p:sldId id="262" r:id="rId15"/>
    <p:sldId id="270" r:id="rId16"/>
    <p:sldId id="269" r:id="rId17"/>
    <p:sldId id="271" r:id="rId18"/>
    <p:sldId id="272" r:id="rId19"/>
    <p:sldId id="273" r:id="rId20"/>
    <p:sldId id="266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8941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1208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4577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áromszög 6"/>
          <p:cNvSpPr/>
          <p:nvPr/>
        </p:nvSpPr>
        <p:spPr>
          <a:xfrm rot="16200000">
            <a:off x="7554356" y="5254286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540546" y="776294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540546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1371600" y="6012662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1371600" y="5650710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92247" y="5752313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6796FEC-4A65-4802-8D5A-25E7A59822A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75231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1" y="6480975"/>
            <a:ext cx="4260056" cy="300831"/>
          </a:xfrm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4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rékszögű háromszög 8"/>
          <p:cNvSpPr/>
          <p:nvPr/>
        </p:nvSpPr>
        <p:spPr>
          <a:xfrm flipV="1">
            <a:off x="7036" y="7040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Háromszög 7"/>
          <p:cNvSpPr/>
          <p:nvPr/>
        </p:nvSpPr>
        <p:spPr>
          <a:xfrm rot="5400000" flipV="1">
            <a:off x="7554356" y="30949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19376" y="6480975"/>
            <a:ext cx="4260056" cy="300831"/>
          </a:xfrm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451056" y="809625"/>
            <a:ext cx="502920" cy="300831"/>
          </a:xfrm>
        </p:spPr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  <p:cxnSp>
        <p:nvCxnSpPr>
          <p:cNvPr id="11" name="Egyenes összekötő 10"/>
          <p:cNvCxnSpPr/>
          <p:nvPr/>
        </p:nvCxnSpPr>
        <p:spPr>
          <a:xfrm rot="10800000">
            <a:off x="6468797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271466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1644093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2244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57201" y="6480969"/>
            <a:ext cx="4260056" cy="301752"/>
          </a:xfrm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27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71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77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57201" y="6481896"/>
            <a:ext cx="4260056" cy="300831"/>
          </a:xfrm>
        </p:spPr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249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35857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756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27963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096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747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023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506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47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50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174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5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28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41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2853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70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677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503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851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053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433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896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67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996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36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936615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14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1308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932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547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7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6E4587D-0B30-4073-9785-F1FEF1F35D92}" type="datetimeFigureOut">
              <a:rPr lang="hu-HU"/>
              <a:pPr/>
              <a:t>2016/10/9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6E6BC7A-F781-441C-BBF9-21451EC46FA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90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066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1" y="2821840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1" y="1905006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86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6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166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9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83332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491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380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555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71" y="1004674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 rot="21420000">
            <a:off x="596708" y="998822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D2D2D2"/>
                </a:solidFill>
              </a:rPr>
              <a:pPr/>
              <a:t>2016/10/9</a:t>
            </a:fld>
            <a:endParaRPr lang="hu-HU">
              <a:solidFill>
                <a:srgbClr val="D2D2D2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D2D2D2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D2D2D2"/>
                </a:solidFill>
              </a:rPr>
              <a:pPr/>
              <a:t>‹#›</a:t>
            </a:fld>
            <a:endParaRPr lang="hu-HU">
              <a:solidFill>
                <a:srgbClr val="D2D2D2"/>
              </a:solidFill>
            </a:endParaRPr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3710511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223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61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4399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255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577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676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386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642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71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882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925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91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851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703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75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4011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8220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254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42000">
              <a:schemeClr val="bg1"/>
            </a:gs>
            <a:gs pos="62000">
              <a:schemeClr val="bg1"/>
            </a:gs>
            <a:gs pos="85000">
              <a:srgbClr val="00B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DE87A-6DD9-46A4-8D74-B7640BF6152F}" type="datetimeFigureOut">
              <a:rPr lang="hu-HU" smtClean="0"/>
              <a:pPr/>
              <a:t>2016/10/9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9101B-E1FC-4C6E-8D6B-9E92789D69D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6289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erékszögű háromszög 10"/>
          <p:cNvSpPr/>
          <p:nvPr/>
        </p:nvSpPr>
        <p:spPr>
          <a:xfrm>
            <a:off x="7036" y="1407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Egyenes összekötő 7"/>
          <p:cNvCxnSpPr/>
          <p:nvPr/>
        </p:nvCxnSpPr>
        <p:spPr>
          <a:xfrm>
            <a:off x="0" y="7037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10800000" flipV="1">
            <a:off x="6468797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35F1218-D47E-4E96-AC40-26CDE0EB75D3}" type="datetimeFigureOut">
              <a:rPr lang="hu-HU" smtClean="0">
                <a:solidFill>
                  <a:prstClr val="white"/>
                </a:solidFill>
              </a:rPr>
              <a:pPr/>
              <a:t>2016/10/9</a:t>
            </a:fld>
            <a:endParaRPr lang="hu-HU">
              <a:solidFill>
                <a:prstClr val="white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57201" y="6481896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prstClr val="white"/>
              </a:solidFill>
            </a:endParaRPr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6796FEC-4A65-4802-8D5A-25E7A59822A7}" type="slidenum">
              <a:rPr lang="hu-HU" smtClean="0">
                <a:solidFill>
                  <a:prstClr val="white"/>
                </a:solidFill>
              </a:rPr>
              <a:pPr/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53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37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D46EF-6626-4ACA-BDC3-BFEEA1C772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09.10.2016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A47C-3B3F-484A-AE77-3504E67F68B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51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6E4587D-0B30-4073-9785-F1FEF1F35D92}" type="datetimeFigureOut">
              <a:rPr lang="hu-HU" smtClean="0">
                <a:solidFill>
                  <a:srgbClr val="666666"/>
                </a:solidFill>
              </a:rPr>
              <a:pPr/>
              <a:t>2016/10/9</a:t>
            </a:fld>
            <a:endParaRPr lang="hu-HU">
              <a:solidFill>
                <a:srgbClr val="666666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>
              <a:solidFill>
                <a:srgbClr val="666666"/>
              </a:solidFill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6E6BC7A-F781-441C-BBF9-21451EC46FAD}" type="slidenum">
              <a:rPr lang="hu-HU" smtClean="0">
                <a:solidFill>
                  <a:srgbClr val="666666"/>
                </a:solidFill>
              </a:rPr>
              <a:pPr/>
              <a:t>‹#›</a:t>
            </a:fld>
            <a:endParaRPr lang="hu-HU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56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A67DF-B222-4B0A-B670-8B639A5134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2016/10/9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5345D-7C6F-49AF-9CBD-6ACAFAEE938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4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5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9512" y="3717032"/>
            <a:ext cx="8568952" cy="2160240"/>
          </a:xfrm>
          <a:prstGeom prst="rect">
            <a:avLst/>
          </a:prstGeom>
          <a:solidFill>
            <a:srgbClr val="00B050">
              <a:alpha val="44000"/>
            </a:srgbClr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7416824" cy="1944216"/>
          </a:xfrm>
        </p:spPr>
        <p:txBody>
          <a:bodyPr>
            <a:noAutofit/>
          </a:bodyPr>
          <a:lstStyle/>
          <a:p>
            <a:pPr algn="l"/>
            <a:r>
              <a:rPr lang="hu-H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Deutsches</a:t>
            </a: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l"/>
            <a:r>
              <a:rPr lang="hu-H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Nationalitätengymnasium</a:t>
            </a:r>
            <a:endParaRPr lang="hu-HU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 </a:t>
            </a:r>
            <a:r>
              <a:rPr lang="hu-H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Schülerwohnheim</a:t>
            </a:r>
            <a:endParaRPr lang="hu-H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096" y="3144935"/>
            <a:ext cx="3600400" cy="3308401"/>
          </a:xfrm>
          <a:prstGeom prst="ellipse">
            <a:avLst/>
          </a:prstGeom>
          <a:ln w="63500" cap="rnd">
            <a:solidFill>
              <a:schemeClr val="bg1">
                <a:alpha val="64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4464496" cy="2520280"/>
          </a:xfrm>
        </p:spPr>
        <p:txBody>
          <a:bodyPr>
            <a:normAutofit/>
          </a:bodyPr>
          <a:lstStyle/>
          <a:p>
            <a:pPr algn="l"/>
            <a:r>
              <a:rPr lang="hu-HU" sz="10700" b="1" dirty="0" err="1" smtClean="0">
                <a:solidFill>
                  <a:schemeClr val="accent2">
                    <a:lumMod val="50000"/>
                  </a:schemeClr>
                </a:solidFill>
              </a:rPr>
              <a:t>Ungarn</a:t>
            </a: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dirty="0" smtClean="0"/>
              <a:t>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Budapest</a:t>
            </a: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650" y="-35946"/>
            <a:ext cx="3562350" cy="2657475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9203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hu-HU" sz="5400" b="1" dirty="0" smtClean="0"/>
              <a:t>Péter László</a:t>
            </a:r>
            <a:endParaRPr lang="hu-HU" sz="54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953035" cy="2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796136" y="371703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prstClr val="black"/>
                </a:solidFill>
              </a:rPr>
              <a:t>Stammbaum</a:t>
            </a:r>
            <a:endParaRPr lang="hu-HU" sz="2400" b="1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508" y="935094"/>
            <a:ext cx="3724412" cy="186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10956" y="953662"/>
            <a:ext cx="3540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solidFill>
                  <a:prstClr val="black"/>
                </a:solidFill>
              </a:rPr>
              <a:t>Ich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komme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aus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Ungarn</a:t>
            </a:r>
            <a:r>
              <a:rPr lang="hu-HU" sz="2400" dirty="0">
                <a:solidFill>
                  <a:prstClr val="black"/>
                </a:solidFill>
              </a:rPr>
              <a:t>. </a:t>
            </a:r>
            <a:endParaRPr lang="hu-HU" sz="2400" dirty="0" smtClean="0">
              <a:solidFill>
                <a:prstClr val="black"/>
              </a:solidFill>
            </a:endParaRPr>
          </a:p>
          <a:p>
            <a:r>
              <a:rPr lang="hu-HU" sz="2400" dirty="0" err="1" smtClean="0">
                <a:solidFill>
                  <a:prstClr val="black"/>
                </a:solidFill>
              </a:rPr>
              <a:t>Ich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lebe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in</a:t>
            </a:r>
            <a:r>
              <a:rPr lang="hu-HU" sz="2400" dirty="0">
                <a:solidFill>
                  <a:prstClr val="black"/>
                </a:solidFill>
              </a:rPr>
              <a:t> Budapest und </a:t>
            </a:r>
            <a:r>
              <a:rPr lang="hu-HU" sz="2400" dirty="0" err="1">
                <a:solidFill>
                  <a:prstClr val="black"/>
                </a:solidFill>
              </a:rPr>
              <a:t>ich</a:t>
            </a:r>
            <a:r>
              <a:rPr lang="hu-HU" sz="2400" dirty="0">
                <a:solidFill>
                  <a:prstClr val="black"/>
                </a:solidFill>
              </a:rPr>
              <a:t> bin 16 </a:t>
            </a:r>
            <a:r>
              <a:rPr lang="hu-HU" sz="2400" dirty="0" err="1">
                <a:solidFill>
                  <a:prstClr val="black"/>
                </a:solidFill>
              </a:rPr>
              <a:t>Jahre</a:t>
            </a:r>
            <a:r>
              <a:rPr lang="hu-HU" sz="2400" dirty="0">
                <a:solidFill>
                  <a:prstClr val="black"/>
                </a:solidFill>
              </a:rPr>
              <a:t> alt. </a:t>
            </a:r>
            <a:endParaRPr lang="hu-HU" sz="2400" dirty="0" smtClean="0">
              <a:solidFill>
                <a:prstClr val="black"/>
              </a:solidFill>
            </a:endParaRPr>
          </a:p>
          <a:p>
            <a:r>
              <a:rPr lang="hu-HU" sz="2400" dirty="0" err="1" smtClean="0">
                <a:solidFill>
                  <a:prstClr val="black"/>
                </a:solidFill>
              </a:rPr>
              <a:t>Ich</a:t>
            </a:r>
            <a:r>
              <a:rPr lang="hu-HU" sz="2400" dirty="0" smtClean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spreche</a:t>
            </a:r>
            <a:r>
              <a:rPr lang="hu-HU" sz="2400" dirty="0">
                <a:solidFill>
                  <a:prstClr val="black"/>
                </a:solidFill>
              </a:rPr>
              <a:t> Deutsch und </a:t>
            </a:r>
            <a:r>
              <a:rPr lang="hu-HU" sz="2400" dirty="0" err="1">
                <a:solidFill>
                  <a:prstClr val="black"/>
                </a:solidFill>
              </a:rPr>
              <a:t>Englisch</a:t>
            </a:r>
            <a:r>
              <a:rPr lang="hu-HU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2636143" cy="263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6" y="5725592"/>
            <a:ext cx="543369" cy="5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8" y="6268961"/>
            <a:ext cx="567507" cy="5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81226" y="5806076"/>
            <a:ext cx="111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lacipetii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81223" y="6361145"/>
            <a:ext cx="1703152" cy="3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László Peti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88740"/>
            <a:ext cx="3528392" cy="235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1" descr="Képtalálat a következőre: „eminem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27003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0" y="4797152"/>
            <a:ext cx="27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prstClr val="black"/>
                </a:solidFill>
              </a:rPr>
              <a:t>Ich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höre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gern</a:t>
            </a:r>
            <a:r>
              <a:rPr lang="hu-HU" sz="2400" b="1" dirty="0">
                <a:solidFill>
                  <a:prstClr val="black"/>
                </a:solidFill>
              </a:rPr>
              <a:t> </a:t>
            </a:r>
            <a:r>
              <a:rPr lang="hu-HU" sz="2400" b="1" dirty="0" err="1">
                <a:solidFill>
                  <a:prstClr val="black"/>
                </a:solidFill>
              </a:rPr>
              <a:t>Musik</a:t>
            </a:r>
            <a:endParaRPr lang="hu-HU" sz="2400" b="1" dirty="0">
              <a:solidFill>
                <a:prstClr val="black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508104" y="4261972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prstClr val="black"/>
                </a:solidFill>
              </a:rPr>
              <a:t>Sport: </a:t>
            </a:r>
            <a:r>
              <a:rPr lang="hu-HU" sz="2400" b="1" dirty="0" err="1">
                <a:solidFill>
                  <a:prstClr val="black"/>
                </a:solidFill>
              </a:rPr>
              <a:t>Rudern</a:t>
            </a:r>
            <a:endParaRPr lang="hu-HU" b="1" dirty="0">
              <a:solidFill>
                <a:prstClr val="black"/>
              </a:solidFill>
            </a:endParaRPr>
          </a:p>
          <a:p>
            <a:pPr algn="ctr"/>
            <a:r>
              <a:rPr lang="hu-HU" dirty="0">
                <a:solidFill>
                  <a:prstClr val="black"/>
                </a:solidFill>
              </a:rPr>
              <a:t>(</a:t>
            </a:r>
            <a:r>
              <a:rPr lang="hu-HU" dirty="0" err="1">
                <a:solidFill>
                  <a:prstClr val="black"/>
                </a:solidFill>
              </a:rPr>
              <a:t>seit</a:t>
            </a:r>
            <a:r>
              <a:rPr lang="hu-HU" dirty="0">
                <a:solidFill>
                  <a:prstClr val="black"/>
                </a:solidFill>
              </a:rPr>
              <a:t> 7 </a:t>
            </a:r>
            <a:r>
              <a:rPr lang="hu-HU" dirty="0" err="1">
                <a:solidFill>
                  <a:prstClr val="black"/>
                </a:solidFill>
              </a:rPr>
              <a:t>Jahren</a:t>
            </a:r>
            <a:r>
              <a:rPr lang="hu-HU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8311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dirty="0" smtClean="0">
                <a:latin typeface="Arial Rounded MT Bold" pitchFamily="34" charset="0"/>
              </a:rPr>
              <a:t>Bosnyák Dániel</a:t>
            </a:r>
            <a:endParaRPr lang="hu-HU" sz="4800" dirty="0">
              <a:latin typeface="Arial Rounded MT Bold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43108" y="1857364"/>
            <a:ext cx="3929090" cy="4857784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Arial Rounded MT Bold" pitchFamily="34" charset="0"/>
              </a:rPr>
              <a:t>Ich bin 15 Jahre alt.</a:t>
            </a:r>
            <a:endParaRPr lang="hu-HU" sz="2400" dirty="0" smtClean="0">
              <a:latin typeface="Arial Rounded MT Bold" pitchFamily="34" charset="0"/>
            </a:endParaRPr>
          </a:p>
          <a:p>
            <a:r>
              <a:rPr lang="de-DE" sz="2400" dirty="0" smtClean="0">
                <a:latin typeface="Arial Rounded MT Bold" pitchFamily="34" charset="0"/>
              </a:rPr>
              <a:t>Ich</a:t>
            </a:r>
            <a:r>
              <a:rPr lang="hu-HU" sz="2400" dirty="0" smtClean="0">
                <a:latin typeface="Arial Rounded MT Bold" pitchFamily="34" charset="0"/>
              </a:rPr>
              <a:t> </a:t>
            </a:r>
            <a:r>
              <a:rPr lang="de-DE" sz="2400" dirty="0" smtClean="0">
                <a:latin typeface="Arial Rounded MT Bold" pitchFamily="34" charset="0"/>
              </a:rPr>
              <a:t>wohne in </a:t>
            </a:r>
            <a:r>
              <a:rPr lang="hu-HU" sz="2400" dirty="0" smtClean="0">
                <a:latin typeface="Arial Rounded MT Bold" pitchFamily="34" charset="0"/>
              </a:rPr>
              <a:t>Dunaharaszti</a:t>
            </a:r>
            <a:r>
              <a:rPr lang="de-DE" sz="2400" dirty="0" smtClean="0">
                <a:latin typeface="Arial Rounded MT Bold" pitchFamily="34" charset="0"/>
              </a:rPr>
              <a:t>(Ungarn)</a:t>
            </a:r>
          </a:p>
          <a:p>
            <a:r>
              <a:rPr lang="de-DE" sz="2400" dirty="0" smtClean="0">
                <a:latin typeface="Arial Rounded MT Bold" pitchFamily="34" charset="0"/>
              </a:rPr>
              <a:t>Meine Familie hat 4 Mitglieder,</a:t>
            </a:r>
            <a:r>
              <a:rPr lang="hu-HU" sz="2400" dirty="0" smtClean="0">
                <a:latin typeface="Arial Rounded MT Bold" pitchFamily="34" charset="0"/>
              </a:rPr>
              <a:t> </a:t>
            </a:r>
            <a:r>
              <a:rPr lang="de-DE" sz="2400" dirty="0" smtClean="0">
                <a:latin typeface="Arial Rounded MT Bold" pitchFamily="34" charset="0"/>
              </a:rPr>
              <a:t>also habe ich eine Schwester</a:t>
            </a:r>
            <a:r>
              <a:rPr lang="hu-HU" sz="2400" dirty="0" smtClean="0">
                <a:latin typeface="Arial Rounded MT Bold" pitchFamily="34" charset="0"/>
              </a:rPr>
              <a:t>.</a:t>
            </a:r>
            <a:endParaRPr lang="de-DE" sz="2400" dirty="0" smtClean="0">
              <a:latin typeface="Arial Rounded MT Bold" pitchFamily="34" charset="0"/>
            </a:endParaRPr>
          </a:p>
          <a:p>
            <a:r>
              <a:rPr lang="de-DE" sz="2400" dirty="0" smtClean="0">
                <a:latin typeface="Arial Rounded MT Bold" pitchFamily="34" charset="0"/>
              </a:rPr>
              <a:t>Ich mag viele Sportarten und ich spiele</a:t>
            </a:r>
            <a:r>
              <a:rPr lang="hu-HU" sz="2400" dirty="0" smtClean="0">
                <a:latin typeface="Arial Rounded MT Bold" pitchFamily="34" charset="0"/>
              </a:rPr>
              <a:t> </a:t>
            </a:r>
            <a:r>
              <a:rPr lang="de-DE" sz="2400" dirty="0" smtClean="0">
                <a:latin typeface="Arial Rounded MT Bold" pitchFamily="34" charset="0"/>
              </a:rPr>
              <a:t>seit 2008 Tennis</a:t>
            </a:r>
            <a:r>
              <a:rPr lang="hu-HU" sz="2400" dirty="0" smtClean="0">
                <a:latin typeface="Arial Rounded MT Bold" pitchFamily="34" charset="0"/>
              </a:rPr>
              <a:t>.</a:t>
            </a:r>
          </a:p>
          <a:p>
            <a:endParaRPr lang="de-DE" dirty="0">
              <a:latin typeface="Arial Rounded MT Bold" pitchFamily="34" charset="0"/>
            </a:endParaRPr>
          </a:p>
        </p:txBody>
      </p:sp>
      <p:pic>
        <p:nvPicPr>
          <p:cNvPr id="5" name="Tartalom helye 4" descr="20161001_15162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622612">
            <a:off x="503773" y="4037455"/>
            <a:ext cx="1435193" cy="2551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 descr="20160925_205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643056"/>
            <a:ext cx="1500198" cy="2653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 descr="220px-Tennis_Racket_and_Ball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4714884"/>
            <a:ext cx="2381266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ép 7" descr="dunaharaszt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7771">
            <a:off x="6279474" y="405231"/>
            <a:ext cx="2476499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 descr="hasbuadbush.png"/>
          <p:cNvPicPr>
            <a:picLocks noChangeAspect="1"/>
          </p:cNvPicPr>
          <p:nvPr/>
        </p:nvPicPr>
        <p:blipFill>
          <a:blip r:embed="rId6">
            <a:lum bright="-30000"/>
          </a:blip>
          <a:stretch>
            <a:fillRect/>
          </a:stretch>
        </p:blipFill>
        <p:spPr>
          <a:xfrm rot="20849098">
            <a:off x="6534068" y="2227427"/>
            <a:ext cx="210822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30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20812"/>
            <a:ext cx="9031762" cy="2256060"/>
          </a:xfrm>
        </p:spPr>
        <p:txBody>
          <a:bodyPr>
            <a:normAutofit lnSpcReduction="10000"/>
          </a:bodyPr>
          <a:lstStyle/>
          <a:p>
            <a:pPr marL="266700"/>
            <a:r>
              <a:rPr lang="de-DE" sz="3900" b="1" u="sng" dirty="0" smtClean="0">
                <a:solidFill>
                  <a:schemeClr val="bg1"/>
                </a:solidFill>
              </a:rPr>
              <a:t>Kristóf Simon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hu-HU" sz="2400" b="1" dirty="0" smtClean="0">
                <a:solidFill>
                  <a:schemeClr val="bg1"/>
                </a:solidFill>
              </a:rPr>
              <a:t>B</a:t>
            </a:r>
            <a:r>
              <a:rPr lang="de-DE" sz="2400" b="1" dirty="0" smtClean="0">
                <a:solidFill>
                  <a:schemeClr val="bg1"/>
                </a:solidFill>
              </a:rPr>
              <a:t>in </a:t>
            </a:r>
            <a:r>
              <a:rPr lang="de-DE" sz="2400" b="1" dirty="0" smtClean="0">
                <a:solidFill>
                  <a:schemeClr val="bg1"/>
                </a:solidFill>
              </a:rPr>
              <a:t>16 Jahre alt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hu-HU" sz="2400" b="1" dirty="0" smtClean="0">
                <a:solidFill>
                  <a:schemeClr val="bg1"/>
                </a:solidFill>
              </a:rPr>
              <a:t>L</a:t>
            </a:r>
            <a:r>
              <a:rPr lang="de-DE" sz="2400" b="1" dirty="0" err="1" smtClean="0">
                <a:solidFill>
                  <a:schemeClr val="bg1"/>
                </a:solidFill>
              </a:rPr>
              <a:t>ebe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in Budapest </a:t>
            </a:r>
            <a:r>
              <a:rPr lang="hu-HU" sz="2400" b="1" dirty="0" smtClean="0">
                <a:solidFill>
                  <a:schemeClr val="bg1"/>
                </a:solidFill>
              </a:rPr>
              <a:t>(</a:t>
            </a:r>
            <a:r>
              <a:rPr lang="hu-HU" sz="2400" b="1" dirty="0" err="1" smtClean="0">
                <a:solidFill>
                  <a:schemeClr val="bg1"/>
                </a:solidFill>
              </a:rPr>
              <a:t>älterer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Bruder</a:t>
            </a:r>
            <a:r>
              <a:rPr lang="hu-HU" sz="2400" b="1" dirty="0" smtClean="0">
                <a:solidFill>
                  <a:schemeClr val="bg1"/>
                </a:solidFill>
              </a:rPr>
              <a:t>, </a:t>
            </a:r>
            <a:r>
              <a:rPr lang="hu-HU" sz="2400" b="1" dirty="0" err="1" smtClean="0">
                <a:solidFill>
                  <a:schemeClr val="bg1"/>
                </a:solidFill>
              </a:rPr>
              <a:t>jüngere</a:t>
            </a:r>
            <a:r>
              <a:rPr lang="hu-HU" sz="2400" b="1" dirty="0" smtClean="0">
                <a:solidFill>
                  <a:schemeClr val="bg1"/>
                </a:solidFill>
              </a:rPr>
              <a:t> S</a:t>
            </a:r>
            <a:r>
              <a:rPr lang="de-DE" sz="2400" b="1" dirty="0" err="1" smtClean="0">
                <a:solidFill>
                  <a:schemeClr val="bg1"/>
                </a:solidFill>
              </a:rPr>
              <a:t>chwester</a:t>
            </a:r>
            <a:r>
              <a:rPr lang="hu-HU" sz="2400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hu-HU" sz="2400" b="1" dirty="0" smtClean="0">
                <a:solidFill>
                  <a:schemeClr val="bg1"/>
                </a:solidFill>
              </a:rPr>
              <a:t>S</a:t>
            </a:r>
            <a:r>
              <a:rPr lang="de-DE" sz="2400" b="1" dirty="0" err="1" smtClean="0">
                <a:solidFill>
                  <a:schemeClr val="bg1"/>
                </a:solidFill>
              </a:rPr>
              <a:t>piele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Handball </a:t>
            </a:r>
            <a:r>
              <a:rPr lang="hu-HU" sz="2400" b="1" dirty="0" smtClean="0">
                <a:solidFill>
                  <a:schemeClr val="bg1"/>
                </a:solidFill>
              </a:rPr>
              <a:t>(</a:t>
            </a:r>
            <a:r>
              <a:rPr lang="de-DE" sz="2400" b="1" dirty="0" smtClean="0">
                <a:solidFill>
                  <a:schemeClr val="bg1"/>
                </a:solidFill>
              </a:rPr>
              <a:t>seit </a:t>
            </a:r>
            <a:r>
              <a:rPr lang="de-DE" sz="2400" b="1" dirty="0" smtClean="0">
                <a:solidFill>
                  <a:schemeClr val="bg1"/>
                </a:solidFill>
              </a:rPr>
              <a:t>11 </a:t>
            </a:r>
            <a:r>
              <a:rPr lang="de-DE" sz="2400" b="1" dirty="0" smtClean="0">
                <a:solidFill>
                  <a:schemeClr val="bg1"/>
                </a:solidFill>
              </a:rPr>
              <a:t>Jahren</a:t>
            </a:r>
            <a:r>
              <a:rPr lang="hu-HU" sz="2400" b="1" dirty="0" smtClean="0">
                <a:solidFill>
                  <a:schemeClr val="bg1"/>
                </a:solidFill>
              </a:rPr>
              <a:t>)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und Beachhandball </a:t>
            </a:r>
            <a:r>
              <a:rPr lang="hu-HU" sz="2400" b="1" dirty="0" smtClean="0">
                <a:solidFill>
                  <a:schemeClr val="bg1"/>
                </a:solidFill>
              </a:rPr>
              <a:t>(</a:t>
            </a:r>
            <a:r>
              <a:rPr lang="de-DE" sz="2400" b="1" dirty="0" smtClean="0">
                <a:solidFill>
                  <a:schemeClr val="bg1"/>
                </a:solidFill>
              </a:rPr>
              <a:t>seit </a:t>
            </a:r>
            <a:r>
              <a:rPr lang="de-DE" sz="2400" b="1" dirty="0" smtClean="0">
                <a:solidFill>
                  <a:schemeClr val="bg1"/>
                </a:solidFill>
              </a:rPr>
              <a:t>2 </a:t>
            </a:r>
            <a:r>
              <a:rPr lang="de-DE" sz="2400" b="1" dirty="0" smtClean="0">
                <a:solidFill>
                  <a:schemeClr val="bg1"/>
                </a:solidFill>
              </a:rPr>
              <a:t>Jahren</a:t>
            </a:r>
            <a:r>
              <a:rPr lang="hu-HU" sz="2400" b="1" dirty="0" smtClean="0">
                <a:solidFill>
                  <a:schemeClr val="bg1"/>
                </a:solidFill>
              </a:rPr>
              <a:t>)</a:t>
            </a:r>
            <a:endParaRPr lang="de-DE" sz="2400" b="1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hu-HU" sz="2400" b="1" dirty="0" smtClean="0">
                <a:solidFill>
                  <a:schemeClr val="bg1"/>
                </a:solidFill>
              </a:rPr>
              <a:t>S</a:t>
            </a:r>
            <a:r>
              <a:rPr lang="de-DE" sz="2400" b="1" dirty="0" err="1" smtClean="0">
                <a:solidFill>
                  <a:schemeClr val="bg1"/>
                </a:solidFill>
              </a:rPr>
              <a:t>preche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</a:rPr>
              <a:t>Deutsch und Englisch</a:t>
            </a:r>
          </a:p>
          <a:p>
            <a:pPr algn="l"/>
            <a:endParaRPr lang="de-DE" sz="18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6" t="32434" r="2986" b="19707"/>
          <a:stretch/>
        </p:blipFill>
        <p:spPr bwMode="auto">
          <a:xfrm>
            <a:off x="3045267" y="2204868"/>
            <a:ext cx="2909455" cy="2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83" r="42034" b="17629"/>
          <a:stretch/>
        </p:blipFill>
        <p:spPr bwMode="auto">
          <a:xfrm>
            <a:off x="6906720" y="1844824"/>
            <a:ext cx="2125042" cy="258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bright="-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0" t="3305" r="2745" b="9191"/>
          <a:stretch/>
        </p:blipFill>
        <p:spPr bwMode="auto">
          <a:xfrm>
            <a:off x="4571269" y="4275231"/>
            <a:ext cx="4306787" cy="238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2015 Kiko ballagás, Kiko buli, Olaszország\DSC_03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6000"/>
                    </a14:imgEffect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677"/>
          <a:stretch/>
        </p:blipFill>
        <p:spPr bwMode="auto">
          <a:xfrm>
            <a:off x="395538" y="3895322"/>
            <a:ext cx="3384376" cy="276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30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t="19962" b="16635"/>
          <a:stretch>
            <a:fillRect/>
          </a:stretch>
        </p:blipFill>
        <p:spPr bwMode="auto">
          <a:xfrm>
            <a:off x="5796136" y="63277"/>
            <a:ext cx="2376264" cy="257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7715272" cy="1143000"/>
          </a:xfrm>
        </p:spPr>
        <p:txBody>
          <a:bodyPr>
            <a:noAutofit/>
          </a:bodyPr>
          <a:lstStyle/>
          <a:p>
            <a:r>
              <a:rPr lang="hu-HU" sz="6600" b="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Dóra</a:t>
            </a:r>
            <a:r>
              <a:rPr lang="hu-HU" sz="66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r>
              <a:rPr lang="hu-HU" sz="6600" b="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Darvas</a:t>
            </a:r>
            <a:r>
              <a:rPr lang="hu-HU" sz="66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 </a:t>
            </a:r>
            <a:endParaRPr lang="hu-HU" sz="66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908" y="-21931490"/>
            <a:ext cx="5018038" cy="942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6"/>
            <a:ext cx="2773542" cy="5211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7437" r="6375"/>
          <a:stretch>
            <a:fillRect/>
          </a:stretch>
        </p:blipFill>
        <p:spPr bwMode="auto">
          <a:xfrm>
            <a:off x="3620880" y="3501014"/>
            <a:ext cx="3854758" cy="3189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zövegdoboz 6"/>
          <p:cNvSpPr txBox="1"/>
          <p:nvPr/>
        </p:nvSpPr>
        <p:spPr>
          <a:xfrm>
            <a:off x="2987824" y="1124744"/>
            <a:ext cx="51845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30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hu-HU" sz="28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Budapest</a:t>
            </a:r>
            <a:endParaRPr lang="hu-HU" sz="2800" cap="all" dirty="0">
              <a:ln w="500">
                <a:solidFill>
                  <a:srgbClr val="666666">
                    <a:shade val="20000"/>
                    <a:satMod val="120000"/>
                  </a:srgbClr>
                </a:solidFill>
              </a:ln>
              <a:solidFill>
                <a:srgbClr val="FF388C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28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 16 </a:t>
            </a:r>
            <a:r>
              <a:rPr lang="hu-HU" sz="2800" cap="all" dirty="0" err="1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Jahre</a:t>
            </a:r>
            <a:r>
              <a:rPr lang="hu-HU" sz="2800" cap="all" dirty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 alt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28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 Sport</a:t>
            </a:r>
            <a:r>
              <a:rPr lang="hu-HU" sz="2800" cap="all" dirty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hu-HU" sz="2800" cap="all" dirty="0" err="1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Fitness</a:t>
            </a:r>
            <a:endParaRPr lang="hu-HU" sz="2800" cap="all" dirty="0">
              <a:ln w="500">
                <a:solidFill>
                  <a:srgbClr val="666666">
                    <a:shade val="20000"/>
                    <a:satMod val="120000"/>
                  </a:srgbClr>
                </a:solidFill>
              </a:ln>
              <a:solidFill>
                <a:srgbClr val="FF388C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28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hu-HU" sz="2800" cap="all" dirty="0" err="1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Sprachen</a:t>
            </a:r>
            <a:r>
              <a:rPr lang="hu-HU" sz="2800" cap="all" dirty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hu-HU" sz="2800" cap="all" dirty="0" err="1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Engl</a:t>
            </a:r>
            <a:r>
              <a:rPr lang="hu-HU" sz="2800" cap="all" dirty="0" smtClean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., </a:t>
            </a:r>
            <a:r>
              <a:rPr lang="hu-HU" sz="2800" cap="all" dirty="0">
                <a:ln w="500">
                  <a:solidFill>
                    <a:srgbClr val="666666">
                      <a:shade val="20000"/>
                      <a:satMod val="120000"/>
                    </a:srgbClr>
                  </a:solidFill>
                </a:ln>
                <a:solidFill>
                  <a:srgbClr val="FF388C"/>
                </a:solidFill>
                <a:latin typeface="Angsana New" pitchFamily="18" charset="-34"/>
                <a:cs typeface="Angsana New" pitchFamily="18" charset="-34"/>
              </a:rPr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xmlns="" val="38587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578516" cy="3384376"/>
          </a:xfrm>
        </p:spPr>
        <p:txBody>
          <a:bodyPr/>
          <a:lstStyle/>
          <a:p>
            <a:pPr algn="l"/>
            <a:r>
              <a:rPr lang="hu-HU" sz="48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Regina Mészáros</a:t>
            </a:r>
          </a:p>
          <a:p>
            <a:pPr algn="l"/>
            <a:r>
              <a:rPr lang="hu-HU" sz="2800" dirty="0" err="1"/>
              <a:t>Ungarn</a:t>
            </a:r>
            <a:endParaRPr lang="hu-HU" sz="2800" dirty="0"/>
          </a:p>
          <a:p>
            <a:pPr algn="l"/>
            <a:r>
              <a:rPr lang="hu-HU" sz="2800" dirty="0"/>
              <a:t>17 </a:t>
            </a:r>
            <a:r>
              <a:rPr lang="hu-HU" sz="2800" dirty="0" err="1"/>
              <a:t>Jahre</a:t>
            </a:r>
            <a:r>
              <a:rPr lang="hu-HU" sz="2800" dirty="0"/>
              <a:t> alt </a:t>
            </a:r>
          </a:p>
          <a:p>
            <a:pPr algn="l"/>
            <a:r>
              <a:rPr lang="hu-HU" sz="2800" dirty="0" err="1"/>
              <a:t>Familie</a:t>
            </a:r>
            <a:r>
              <a:rPr lang="hu-HU" sz="2800" dirty="0"/>
              <a:t>: </a:t>
            </a:r>
            <a:r>
              <a:rPr lang="hu-HU" sz="2800" dirty="0" err="1"/>
              <a:t>Eltern</a:t>
            </a:r>
            <a:r>
              <a:rPr lang="hu-HU" sz="2800" dirty="0"/>
              <a:t>, </a:t>
            </a:r>
            <a:r>
              <a:rPr lang="hu-HU" sz="2800" dirty="0" err="1"/>
              <a:t>Großeltern</a:t>
            </a:r>
            <a:r>
              <a:rPr lang="hu-HU" sz="2800" dirty="0"/>
              <a:t>, </a:t>
            </a:r>
            <a:r>
              <a:rPr lang="hu-HU" sz="2800" dirty="0" err="1"/>
              <a:t>eine</a:t>
            </a:r>
            <a:r>
              <a:rPr lang="hu-HU" sz="2800" dirty="0"/>
              <a:t> </a:t>
            </a:r>
            <a:r>
              <a:rPr lang="hu-HU" sz="2800" dirty="0" err="1"/>
              <a:t>Schwester</a:t>
            </a:r>
            <a:endParaRPr lang="hu-HU" sz="2800" dirty="0"/>
          </a:p>
          <a:p>
            <a:pPr algn="l"/>
            <a:r>
              <a:rPr lang="hu-HU" sz="2800" dirty="0" err="1" smtClean="0"/>
              <a:t>Hip</a:t>
            </a:r>
            <a:r>
              <a:rPr lang="hu-HU" sz="2800" dirty="0" smtClean="0"/>
              <a:t> </a:t>
            </a:r>
            <a:r>
              <a:rPr lang="hu-HU" sz="2800" dirty="0" err="1" smtClean="0"/>
              <a:t>Hop</a:t>
            </a:r>
            <a:r>
              <a:rPr lang="hu-HU" sz="2800" dirty="0" smtClean="0"/>
              <a:t> </a:t>
            </a:r>
            <a:r>
              <a:rPr lang="hu-HU" sz="2800" dirty="0" err="1" smtClean="0"/>
              <a:t>-Tanz</a:t>
            </a:r>
            <a:r>
              <a:rPr lang="hu-HU" sz="2800" dirty="0" smtClean="0"/>
              <a:t> </a:t>
            </a:r>
            <a:r>
              <a:rPr lang="hu-HU" sz="2800" dirty="0" err="1"/>
              <a:t>seit</a:t>
            </a:r>
            <a:r>
              <a:rPr lang="hu-HU" sz="2800" dirty="0"/>
              <a:t> 7 </a:t>
            </a:r>
            <a:r>
              <a:rPr lang="hu-HU" sz="2800" dirty="0" err="1"/>
              <a:t>Jahren</a:t>
            </a:r>
            <a:r>
              <a:rPr lang="hu-HU" sz="2800" dirty="0"/>
              <a:t> </a:t>
            </a:r>
          </a:p>
          <a:p>
            <a:pPr algn="l"/>
            <a:r>
              <a:rPr lang="hu-HU" sz="2800" dirty="0" err="1" smtClean="0"/>
              <a:t>Spr</a:t>
            </a:r>
            <a:r>
              <a:rPr lang="hu-HU" sz="2800" dirty="0" smtClean="0"/>
              <a:t>.: </a:t>
            </a:r>
            <a:r>
              <a:rPr lang="hu-HU" sz="2800" dirty="0" err="1"/>
              <a:t>Englisch</a:t>
            </a:r>
            <a:r>
              <a:rPr lang="hu-HU" sz="2800" dirty="0"/>
              <a:t>, Deutsch</a:t>
            </a:r>
            <a:r>
              <a:rPr lang="hu-HU" dirty="0"/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35" t="13882" r="17397" b="6198"/>
          <a:stretch/>
        </p:blipFill>
        <p:spPr>
          <a:xfrm>
            <a:off x="6206103" y="3140968"/>
            <a:ext cx="2937898" cy="37170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924944"/>
            <a:ext cx="1961086" cy="371703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9" y="3815457"/>
            <a:ext cx="4047728" cy="3042543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479636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hu-HU" sz="54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1052736"/>
            <a:ext cx="904765" cy="80584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1"/>
            <a:ext cx="2483769" cy="301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87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772816"/>
            <a:ext cx="8363272" cy="9646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Wir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danken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für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die </a:t>
            </a: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Aufmerksamkeit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hu-H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4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b="8245"/>
          <a:stretch/>
        </p:blipFill>
        <p:spPr>
          <a:xfrm>
            <a:off x="2583862" y="1848097"/>
            <a:ext cx="6560141" cy="5009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églalap 3"/>
          <p:cNvSpPr/>
          <p:nvPr/>
        </p:nvSpPr>
        <p:spPr>
          <a:xfrm>
            <a:off x="35496" y="404664"/>
            <a:ext cx="8352928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034680" cy="994122"/>
          </a:xfrm>
          <a:noFill/>
        </p:spPr>
        <p:txBody>
          <a:bodyPr>
            <a:normAutofit/>
          </a:bodyPr>
          <a:lstStyle/>
          <a:p>
            <a:pPr algn="l"/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Lage</a:t>
            </a:r>
            <a:endParaRPr lang="hu-HU" sz="5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28800"/>
            <a:ext cx="8784976" cy="4525963"/>
          </a:xfrm>
        </p:spPr>
        <p:txBody>
          <a:bodyPr/>
          <a:lstStyle/>
          <a:p>
            <a:pPr>
              <a:defRPr/>
            </a:pPr>
            <a:r>
              <a:rPr lang="de-DE" sz="3600" b="1" dirty="0">
                <a:solidFill>
                  <a:schemeClr val="accent2">
                    <a:lumMod val="50000"/>
                  </a:schemeClr>
                </a:solidFill>
              </a:rPr>
              <a:t>Lage: </a:t>
            </a:r>
            <a:r>
              <a:rPr lang="de-DE" sz="3600" b="1" dirty="0" smtClean="0">
                <a:solidFill>
                  <a:schemeClr val="accent2">
                    <a:lumMod val="50000"/>
                  </a:schemeClr>
                </a:solidFill>
              </a:rPr>
              <a:t>Mitteleuropa </a:t>
            </a:r>
            <a:r>
              <a:rPr lang="de-DE" sz="3600" b="1" dirty="0">
                <a:solidFill>
                  <a:schemeClr val="accent2">
                    <a:lumMod val="50000"/>
                  </a:schemeClr>
                </a:solidFill>
              </a:rPr>
              <a:t>(Karpatenbecken), Binnenstaat</a:t>
            </a:r>
          </a:p>
          <a:p>
            <a:pPr>
              <a:defRPr/>
            </a:pP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Nachbarländer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Serbien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Slowakei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Ukraine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Kroatien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Österreich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Slowenien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Rumänien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de-DE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Größte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3600" b="1" dirty="0" err="1">
                <a:solidFill>
                  <a:schemeClr val="accent2">
                    <a:lumMod val="50000"/>
                  </a:schemeClr>
                </a:solidFill>
              </a:rPr>
              <a:t>Flüsse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Donau</a:t>
            </a:r>
            <a:r>
              <a:rPr lang="hu-HU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Theiß</a:t>
            </a:r>
            <a:endParaRPr lang="hu-HU" sz="3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Größter</a:t>
            </a: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3600" b="1" dirty="0" err="1" smtClean="0">
                <a:solidFill>
                  <a:schemeClr val="accent2">
                    <a:lumMod val="50000"/>
                  </a:schemeClr>
                </a:solidFill>
              </a:rPr>
              <a:t>See</a:t>
            </a: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</a:rPr>
              <a:t>: Balaton</a:t>
            </a:r>
            <a:endParaRPr lang="de-DE" sz="36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036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1235469" cy="213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de-DE" sz="3500" b="1" u="sng" dirty="0">
                <a:solidFill>
                  <a:schemeClr val="accent2">
                    <a:lumMod val="50000"/>
                  </a:schemeClr>
                </a:solidFill>
              </a:rPr>
              <a:t>Ungarn ist die </a:t>
            </a:r>
            <a:r>
              <a:rPr lang="de-DE" sz="3500" b="1" u="sng" dirty="0" smtClean="0">
                <a:solidFill>
                  <a:schemeClr val="accent2">
                    <a:lumMod val="50000"/>
                  </a:schemeClr>
                </a:solidFill>
              </a:rPr>
              <a:t>Heimat</a:t>
            </a:r>
            <a:r>
              <a:rPr lang="hu-HU" sz="3500" b="1" u="sng" dirty="0" smtClean="0">
                <a:solidFill>
                  <a:schemeClr val="accent2">
                    <a:lumMod val="50000"/>
                  </a:schemeClr>
                </a:solidFill>
              </a:rPr>
              <a:t> der/von</a:t>
            </a:r>
            <a:r>
              <a:rPr lang="de-DE" sz="3500" b="1" u="sng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de-DE" sz="35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Heilwässer</a:t>
            </a:r>
            <a:endParaRPr lang="de-DE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fetten u</a:t>
            </a:r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würzigen </a:t>
            </a: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Speisen</a:t>
            </a:r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Paprika</a:t>
            </a:r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e-DE" sz="3200" b="1" dirty="0" err="1" smtClean="0">
                <a:solidFill>
                  <a:schemeClr val="accent2">
                    <a:lumMod val="50000"/>
                  </a:schemeClr>
                </a:solidFill>
              </a:rPr>
              <a:t>Pálin</a:t>
            </a:r>
            <a:r>
              <a:rPr lang="hu-HU" sz="3200" b="1" dirty="0" err="1" smtClean="0">
                <a:solidFill>
                  <a:schemeClr val="accent2">
                    <a:lumMod val="50000"/>
                  </a:schemeClr>
                </a:solidFill>
              </a:rPr>
              <a:t>ka</a:t>
            </a:r>
            <a:endParaRPr lang="de-DE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vielen </a:t>
            </a:r>
            <a:r>
              <a:rPr lang="de-DE" sz="3200" b="1" dirty="0">
                <a:solidFill>
                  <a:schemeClr val="accent2">
                    <a:lumMod val="50000"/>
                  </a:schemeClr>
                </a:solidFill>
              </a:rPr>
              <a:t>Erfindungen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Streichholz</a:t>
            </a:r>
            <a:endParaRPr lang="de-DE" sz="2600" dirty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Kugelschreiber</a:t>
            </a:r>
            <a:endParaRPr lang="de-DE" sz="2600" dirty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Rubikwürfel</a:t>
            </a:r>
            <a:endParaRPr lang="de-DE" sz="2600" dirty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Dinamo</a:t>
            </a:r>
            <a:endParaRPr lang="de-DE" sz="2600" dirty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Vitamin-C</a:t>
            </a:r>
            <a:endParaRPr lang="de-DE" sz="2600" dirty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de-DE" sz="3200" b="1" dirty="0" smtClean="0">
                <a:solidFill>
                  <a:schemeClr val="accent2">
                    <a:lumMod val="50000"/>
                  </a:schemeClr>
                </a:solidFill>
              </a:rPr>
              <a:t>Sportnation</a:t>
            </a:r>
            <a:endParaRPr lang="de-DE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5496" y="260648"/>
            <a:ext cx="5832648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44016" y="332656"/>
            <a:ext cx="630019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hu-HU" sz="6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Wissenswertes…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2160240" cy="195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6014" y="3429000"/>
            <a:ext cx="1837986" cy="231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0659" y="4387163"/>
            <a:ext cx="2964465" cy="4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022" y="5301208"/>
            <a:ext cx="1537498" cy="153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709207"/>
            <a:ext cx="1315988" cy="114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4875" y="692696"/>
            <a:ext cx="308912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69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5497" y="260648"/>
            <a:ext cx="8496944" cy="1440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24936" cy="1224136"/>
          </a:xfrm>
        </p:spPr>
        <p:txBody>
          <a:bodyPr>
            <a:noAutofit/>
          </a:bodyPr>
          <a:lstStyle/>
          <a:p>
            <a:pPr algn="l"/>
            <a:r>
              <a:rPr lang="hu-HU" sz="4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Feurige</a:t>
            </a:r>
            <a:r>
              <a:rPr lang="hu-HU" sz="4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hu-HU" sz="4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Tänze</a:t>
            </a:r>
            <a:r>
              <a:rPr lang="hu-HU" sz="4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, </a:t>
            </a:r>
            <a:r>
              <a:rPr lang="hu-HU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/>
            </a:r>
            <a:br>
              <a:rPr lang="hu-HU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hu-HU" sz="48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schöne</a:t>
            </a:r>
            <a:r>
              <a:rPr lang="hu-HU" sz="4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hu-HU" sz="4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Volkslieder</a:t>
            </a:r>
            <a:endParaRPr lang="hu-HU" sz="4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6" y="2132862"/>
            <a:ext cx="612068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4862" y="3070820"/>
            <a:ext cx="2969138" cy="302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Képtalálat a következőre: „herz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1368152" cy="120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42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137" y="260648"/>
            <a:ext cx="8352928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060852"/>
            <a:ext cx="7740352" cy="387789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Neungrößte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Stadt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der EU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1,7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Millionen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Einwohner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1873: Buda + Óbuda + Pest = Budapest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Zahlreiche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Sehenswürdigkeiten</a:t>
            </a:r>
            <a:endParaRPr lang="de-DE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Donau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fließt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durch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smtClean="0">
                <a:solidFill>
                  <a:schemeClr val="accent2">
                    <a:lumMod val="50000"/>
                  </a:schemeClr>
                </a:solidFill>
              </a:rPr>
              <a:t>Bp.: 9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Brücken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hu-H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hu-HU" sz="2800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hu-HU" sz="2800" b="1" dirty="0" err="1" smtClean="0">
                <a:solidFill>
                  <a:schemeClr val="accent2">
                    <a:lumMod val="50000"/>
                  </a:schemeClr>
                </a:solidFill>
              </a:rPr>
              <a:t>z.B</a:t>
            </a:r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hu-HU" sz="2800" b="1" dirty="0" err="1" smtClean="0">
                <a:solidFill>
                  <a:schemeClr val="accent2">
                    <a:lumMod val="50000"/>
                  </a:schemeClr>
                </a:solidFill>
              </a:rPr>
              <a:t>Kettenbrücke</a:t>
            </a:r>
            <a:r>
              <a:rPr lang="hu-HU" sz="2800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Besteht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aus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23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</a:rPr>
              <a:t>Bezirken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1847620" cy="117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91032">
            <a:off x="4967816" y="447438"/>
            <a:ext cx="3970173" cy="28297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5" y="260648"/>
            <a:ext cx="4032448" cy="1138138"/>
          </a:xfrm>
        </p:spPr>
        <p:txBody>
          <a:bodyPr>
            <a:normAutofit/>
          </a:bodyPr>
          <a:lstStyle/>
          <a:p>
            <a:pPr algn="l"/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Budapest</a:t>
            </a:r>
            <a:endParaRPr lang="hu-HU" sz="5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861048"/>
            <a:ext cx="2802828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573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008112"/>
          </a:xfrm>
        </p:spPr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1556794"/>
            <a:ext cx="8712968" cy="4525963"/>
          </a:xfrm>
        </p:spPr>
        <p:txBody>
          <a:bodyPr>
            <a:normAutofit/>
          </a:bodyPr>
          <a:lstStyle/>
          <a:p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20.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Bezirk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von Bp.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(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Pestelisabeth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) </a:t>
            </a:r>
            <a:endParaRPr lang="de-DE" altLang="hu-HU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Schule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für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die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deutsche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Minderheit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in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Ungarn</a:t>
            </a:r>
            <a:endParaRPr lang="hu-HU" altLang="hu-HU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Wir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sind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die </a:t>
            </a:r>
            <a:r>
              <a:rPr lang="hu-HU" altLang="hu-HU" b="1" u="sng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UNGARNDEUTSCHEN</a:t>
            </a:r>
          </a:p>
          <a:p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Bilingualer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Unterricht</a:t>
            </a:r>
            <a:r>
              <a:rPr lang="hu-HU" altLang="hu-HU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(</a:t>
            </a:r>
            <a:r>
              <a:rPr lang="hu-HU" altLang="hu-HU" sz="28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Ung.-Dt</a:t>
            </a:r>
            <a:r>
              <a:rPr lang="hu-HU" altLang="hu-HU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. + </a:t>
            </a:r>
            <a:r>
              <a:rPr lang="hu-HU" altLang="hu-HU" sz="28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Engl</a:t>
            </a:r>
            <a:r>
              <a:rPr lang="hu-HU" altLang="hu-HU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.)</a:t>
            </a:r>
          </a:p>
          <a:p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Traditionsbewahrung</a:t>
            </a:r>
            <a:r>
              <a:rPr lang="hu-HU" altLang="hu-HU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, </a:t>
            </a:r>
            <a:r>
              <a:rPr lang="hu-HU" altLang="hu-HU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Traditionspflege</a:t>
            </a:r>
            <a:endParaRPr lang="hu-HU" altLang="hu-HU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altLang="hu-HU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b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ei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Festen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: 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Volkstracht</a:t>
            </a:r>
            <a:endParaRPr lang="hu-HU" altLang="hu-HU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Tanzen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, Singen,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Traditionelle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Speisen</a:t>
            </a:r>
            <a:r>
              <a:rPr lang="hu-HU" altLang="hu-HU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hu-HU" altLang="hu-HU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zubereiten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5497" y="116632"/>
            <a:ext cx="8928992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251520" y="116632"/>
            <a:ext cx="8352928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Deutsches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Nationalitätengymnasium</a:t>
            </a:r>
            <a:endParaRPr lang="hu-HU" sz="5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9552" y="2902580"/>
            <a:ext cx="1848955" cy="110248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563888" cy="22379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84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</a:rPr>
              <a:t>Kostprobe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</a:rPr>
              <a:t>aus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</a:rPr>
              <a:t>einem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</a:rPr>
              <a:t>ungarndeutschen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5400" b="1" dirty="0" err="1" smtClean="0">
                <a:solidFill>
                  <a:schemeClr val="accent2">
                    <a:lumMod val="50000"/>
                  </a:schemeClr>
                </a:solidFill>
              </a:rPr>
              <a:t>Tanz</a:t>
            </a:r>
            <a:r>
              <a:rPr lang="hu-HU" sz="5400" b="1" dirty="0" smtClean="0">
                <a:solidFill>
                  <a:schemeClr val="accent2">
                    <a:lumMod val="50000"/>
                  </a:schemeClr>
                </a:solidFill>
              </a:rPr>
              <a:t>…</a:t>
            </a:r>
            <a:endParaRPr lang="hu-HU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2204863"/>
            <a:ext cx="8354310" cy="421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47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285992"/>
            <a:ext cx="5929354" cy="414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064896" cy="2016224"/>
          </a:xfrm>
        </p:spPr>
        <p:txBody>
          <a:bodyPr>
            <a:noAutofit/>
          </a:bodyPr>
          <a:lstStyle/>
          <a:p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Unser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Team-„Krakkó” </a:t>
            </a:r>
            <a:b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stellt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sich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6000" b="1" dirty="0" err="1" smtClean="0">
                <a:solidFill>
                  <a:schemeClr val="accent2">
                    <a:lumMod val="50000"/>
                  </a:schemeClr>
                </a:solidFill>
              </a:rPr>
              <a:t>vor</a:t>
            </a:r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…</a:t>
            </a:r>
            <a:endParaRPr lang="hu-H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AutoShape 2" descr="data:image/png;base64,iVBORw0KGgoAAAANSUhEUgAAASgAAACnCAMAAACVSDGSAAABlVBMVEX///8DTaIASKEDTqFjeboAQ54AQqCnrtcETKYHTaXg5PBWcbgAS6MBT6IATqYDTp8wWKhOb7IARJnZ3+vGz+LS2OgAPZwfV6Dd3fIAPpq8wt8CUaDh5u6Up87Q1Ohsfb308/qEmcdwfsNxhMKbqsxEaLGHjsuxvtoASqhSabd7jMD/8gAATZiztdiytd7p7fv/+QAARKwzXKoARpcGSaz/7QBUerdDZKAAT5UAPqX///sAO5tndMCltdU5aKvq8/d1jLh1icGLoMNgfrMAVpN1hLpNc62Wp8TTzu9pi8c6VrDm5u0AMpm6xNa+xutUfrk7Y5Wmwdl+lr2YodVRcqFohavB3eZbZsJIa73AydbDwOn67PWWl8GQlMzg8P+frOEANqb//+gANohic6rJwVJfcpX75Bhoa5WaoH53hYuyrmGKkoXe3Tbu6ibW3TxQXpXJv1/e00CbpGny/gCrpXa1vlqDh5Jmeo2nnnTfz1KKk4unq2N8jHfCtXT33zTM01CDipzSwVmflIGJnnDCtlxXeomRh4eKqjHzAAAXk0lEQVR4nO2dj0MbN5bHkeSZSKAfxgEmoEBMwUXBSmJ7JngoNQmBkC1pWi5h97p77TZ3CVlCwrb00pJs22TbZvfvvifb/DL+BUkvrfG3kMKMZjzz4Ul670mj6enpqquuuuqqq6666qqrrrrqqquuuuqqq6666qqrrrrqqquuTpnuXLzYd7HvXenDB4m+2+8aQXuaHJJI4Hclqvhs77tG0J7OeISidybCiP87AkW6oFqrC6pNdUG1qS6oNtUF1aaODYoxQghiiiGp4T+ktaVKIWKIFMcm3tGgJEIKIQ5fsSXSUqookpIQB5AIdKyTdTIoJFm5PKNLglIa7FhNJQfLomBox8PU4aCE+yJaRTzPBFp7WCRKK6kMVYwiIliFQBcUUXB3zqiYtktaPbn6OM+WpFHcagBlURkUOeWgXEElNOFCUK0U29l8vZ3b/vH1OsVuC6NhEHLGXDN2mkFxahhH6vGaYYpSrRkq/pLN5nKPngSUIa2Iof4/AwF9oGCMKg3NfKszdyYogpRBKHr9DccUKxNLuM+NXDa7w8A7QA6VnN3+Tgf3Ay2pJAq6wpan7EhQgtilYrH46mWhmFnSVAvO8y+2XmWfRZIIrgXKrK5vPWTBqg6JJlIK1Zp9R4JiyBR/frG9lX310/OiYiyO2PrDx9GTnzxBnK9Z3Hyxnd168dPPUnHd3ik7E5TShhQ3s1DZvl9XyghwNFdXMVE7gRAcnAbzr69z2dzWL0VlpUBKydaJrs4EhSVSOHgBLDxAoKU1SmCkwghsTSioffHa01zuNVaU0Ug7b4u26v46DRQ01YITITERa9mHr7bWOaHQSDEE/yoRGBe7EETN863XL1+sYYuptdC4a8pOGyhhYkOMNpr+8GPgf7OBkSbgLu36lRAgE6Fk8vkGXn29w5x7rsD3hKZLiKa+Z6eBYpIFUJUsRRrsRbOijJQAPHugwFMgKoi/YsYsFRWXHHo9oKUdqNNkUcjSPNI25hGhhro+DpyBwyQhtOHCCB3AD+AWCEMjAy5Di8xLp4HSMlw3WkTgc8eWUYEtP3y/iEMrpQxXRoNTqpgiemlVQ+AnRINTdiYoRPmrvNSRFhZJ8MOR8ycP7C5XQ2GgWcLQsoMVEWXWfwZQpFw5G5+/w0DRfLT2qIiXIglRilGWClkDiri8JxJaMrAtV0LObrwMTOT6w2aphI4BRUSkpVp/vPP66ub6znqkUDksaUaWacUCOOJh7pedfy5rCPpI4+rXMaCQIsqatRe53NVc7lVRSdTKM0IUPCu0A55n9n9z366GLjo+BaAoEbGmwm5ezWU3rUECtwxLGGVSmuBh9mr2Z6MIbWp+HQMK7EfGRvjPcrncNxFhHLWMdhk47BLTb8CidiLUvNPrIFDEGO2R1VdfF799yKCvQ7IVKW3BKSfs0bPV7Yf5VlQ7BpQgVED9Wf8ub+njNaAgWibjGLikVj34DqPZJ/MQKyN5KtwD6Nw5CjiHIlRARQIDawWKaA0eqq/A7xJuvIE1SU51DCiiMPR7lRslzePbA1JuGEZTHSEAJWSTdq1jQDEpTFSGJFyU0u5wDfjmWtOQMWHd+ELjrFTHgIIqZ6G+CQHVibY9WlcmIMASLVLQB5JTAIoJZKmNITgpN8rtgKoUKrsFKWkkOFLqFIBC1BJoa1R5gK69qlcNWMDnojH1QoiXm6RaOgaU4BZpswGhLhekTVCVQlYYa9bX40CxZp1FJ4ByeXABTpHyHv3NMGlZyzBv70g41hgu1MZDOB5XLKou5Y4A5fwBruYzwePs5lKxSFqFIwcRQy8Jh3z1dXatsFqwHe4euLs1au3rp0+vbm1vP8a6bVCOFF968nR7K/v37deFpcZ1rxNAlc0C2Ky9yGVzT3esPt7EQxHyJ1chlN4sKp1vmGjpBFDlNgqLiH+3lc0+y6Oo5dSU3eOQm5WHwTv4ERBjqogpM67nJHQIKIheFLebL7/fflhUtF2LcuWkBO9Jbj3cfPQPDE6YC37qTprqDFDwTRVdffYdWt9cZ7UjVC2V+u77Iv9h06Am/kFHgHKSVNsVagw4jdwcCxOcNJmnUX5JNusuOwYUslIsQYRrpD2mPXEqNRgh06HSHe5wOoEpUaKkwkyxJvdbR1QhyzChRinXsHc6KAiEKYqJtto0SZbUk6KUW6aWEG+WPO4YUEqpQEIT5Sa5tj/X1wmaJgVmZQwVqPEUxY4BJbmxSChaft7F5QWaJcD3b1+4mRoxBSdVuoxU4yGujgHFGAG70Ijhx0pEFtHWDwZJBE04oAnWoJukuDnajgEFlUYapalkTzE3Rrk0XgtQAmlEdKB2niVdQlgxV/k6HhTYEriLluOd7DqKYoFaz18VnMQGc38jWxTIag39XmO2HQMK6l0s8M7z5y+yL755vuOSurRF+s4YCO/++c2z7dzms401GmkrT0MqWFKlcXFzK5vLbm0GQhg3/7fBwErlNERZZtZfZ91M6o0kajrrp3NAETc5JZb0+dXcow1EDZFaqeZpBMKFlSF1mYMdLDV0AKTDE3dVI4Evxb/Pvcx9jw1FmjOqBCEHAr+9VDqJGLJGahyp2Hyd3cr+m1bCvFMQwri6RxQtvtqInn9b5EoILk3eOI/hIKnK/5Wy1E1fBDA4ePlvsvkTk6cGFHhB0BYXd/I82ikSq1wIZ11HWLe0BoBEIkbsVzt5nd8pnCKLQkxpCbEItEzgFCkkKLTnhh1udsr9GqGwC5p+rSMcQ1H3pU8NKIjxOJhJ7CbYW82EpjRWIhRVf6pa66qgLLOrhkkcaJWHII9HkTg1oEj5UU5iGNYGWitwJ82THYp2/fMqKDfkR4g2OvVLQUkdRxHgBJPSpweUQyEJY0oxpLA0lNpvNyMJEJjU7lkYIAKGppSUgkY2v/2PiBsN0KBndBPSW0SGHQTqoCgJ4pWvXjyKTDIARyFiFmohNZZC7yYEXV1hX2294EESTFC2N/OlM0HxmARfZ7PgcedeB+BIQSCnqC0qHUGjFDFV/PtV54/nnkvrjOr0gjKYoPu/bF393+yGeyomWsJ5iovPAte/WQyVbWUzezX79DFH3Kj2pud1JiiKwCGPt7O5lyZCWnOpiDA7T9dMRJDIG6H4+stc7ttIxsTY9tbS6ExQWiFl1nPff3N1PYRmSFv9YO2rH7MbF/+2pmMBfZz3S3bj4dP1lFaBbvJcR8eDMtTK2Y1/GPTkmbGGC2Qeb0Ndy2a3ixHXwmNLP/8rb5/9EIFjhU9zG+VS4WHBAxcUuryy222KD3O53I+z4FZpaNvFkoUwT7f5KH/ngnKotIZ4LhBKUuXmleXdsx+PDcQ5UitrDDidxhLS1hBE54ICZ8AYwanwJKUQxTFKo5ffPn752idUQZisGTTox1s7qDNBYeYMhSo3sZMhBu632vkhwsnNUEkTK+SiZrCnY3DqUFAgoeMYgd8kuLZuppnmQigfQjr35IfEFJnWD/SdAlAQ9kGlk+5JIk6ZWz4DSQ5guMsqICWJ0qT6tHWbuDoTVDlFAP9UVmeT5S2CVVZrc9vR7iJ3x3nAoRNB/QoSvAuqC6oLqguqmbqg2tQZn7BjTs98u/J+J6BKc9jj7+ydCybFfy+gBvoTH36YeIda/p28xaOrrrrqqquuuurqFKp3OnFzoqz3DusCfI+966v7DWksmQ95WYeCp/KWoal3fXW/IY0F1CoitXtKukbI64La11jBTU9mbmpljbROdUHtayxJ3TM6nucficq9uS6ofY0VGGI2OV5Xg+/66n5DGiu4xyw/e9eX8U6VHpmcPDOVbl4IQCFqTzeo8/1zWiVb5P7GkgxAXfz/uaLfqM735zVaaQWqQIXibxXUByc7LF13Y92tb1m9/VjzlhbVDqgP6t+F05WxkdKZydHJycnS1MD5ukWuDZRKk7egwKWRRqc5d+nM+PT45NSh3mOsNHrj7vhoaeBQ0Xqn+OCDNHzXbh28VJocHZ0slUZaMHhboM4m+hMza1UIn9ybSCQWr49egZ+vXJ5e7A80wh4IY7qSuX7nyNGD4/1JysOU5xuaXJ4+s5fdHlyeWZz51J128OZ84M1GvseCC+d2d59JFAz28xFWycRBVIszicXFG+mau0jA5pk/HNhyZTxRYBKnUh4nhcziaDMMbwvUYApFeuis+/GuThEdchMlXRhYCnEUUa2FkFJy8FkRxpnDn9f7USplpNKSstjCfh6Fn1YjyIEhpNDHvT29C15k4KxxbAVSc6XyzjuFlHav8NDaxkuxV9o/43zKQ/5C+vAljrgJxsMj+xtuhDilrJs5415RgFGIMp/86qDGuBX2/tmedClQ3FDkXtaZcZWkBLdhFXdPsrqXd5HyywW9gxc0MJ/SVrv1N1NWC8TdE2XD1yt3OZCHA8zZgQC7JTYsggiBacvppIvUsTERi6UkVhljZLhPCtwZgo+ASpJY7X/y2UQeK7dQSTnCEG6xYe4HNcf8CqCMoGju/ODE7rLiEAd+VraoylPB2POHh32vvEsjsrT/h4VAkiMluOchmvc8yoiViE9XQXmxYWg6xGBOKsTIgAUwoB70DmZ8qZggUHEwZW7KGbV7rVdBaVoHFPTd3u4H/3U5hdwz3/6QoXjY5+WrpvNvCgopmfrPZkUGU1YafC8DmEIVcvhjc7TiQE3BT0OzweJ4aQSa9Pc/G74vkMaq70r1wHQ/ZpqYuZUz53t7ewcvv4dS4Irs3uXAsKYiziNL6Rzum7iZKHwMJ07Ffl+h/CzWrPfhe++/tzIMJsml99EeKPeyoulaUAFnyN8FNeNRMNC54N4gfGzvnenkbMQly7w5KKovQj9cR1VQhsYKWwq3gZLzny4+eLAclKveJRrcvHRu/1zXbqSINWJ4svr7LY9AxVzeNQbolv7yUSGM3q+CGhKagCFxNVONKa+scUHdFGqsePDHagv+p/7yzLt493MKhKB6oCTZBTUwx4kwq/+xv/tPd4s2fFNQSfdmwOTC9MLEESUqtziIjWtnLPX6R6tXf/sP7lMHS7X+wBnEKcLVS7qd8AQy81cOlTh3I1qo7B4YFpSJEC3u95TpGUQlmBk2if2W7rZbdkSqy9VfW4O6jrU2K4edit7xZLLmmAM72wPFFbRSGHmpg3KpO1zNHgx6UhtBwvlbLQeur33ka0GiyiWNrSCosuO1ZUYuVXYP+AIJnho9CPsTaPClocHkQbolI5Dk09XfWoJK92si/Qu1Hztwq+FVtwtKE21NzWo6bkblbj5qEENLKb1EO7mEKRwTMVcpOQKWoFOXj5RJV698mGg9W/OHX8aB5ejcoY3nkoAGLVR/awlqsGAlxe+3cbF7n9oeKKrc6zgl/NUOSAhEzewuKKpF6ohl1D/dSswYrtSbOwgT699rVBSqHopThytvesLTVIV7v1fc7QwhLO5PVza1BDWW1BLzhZ721WZjbpynmCp714eUSs3tWZTl7U3VujbiXvddtaI7wiodLTcq60DRGlA945hT4teU7AP3K971ZFuC6i1oKtFyTYlm6u3D0Ki1AYqi+dJUaapWpcmyNw6gwDGoeOYNdG1sBOKqycnp6/1gfAxfrp5aIxaFo1fqHzQwDB5mLahJ6OaJV3PETawIzlTrY0tQHywTirS52fjG06Xx0T25BGUBaSau37pxY3/zaG12F0ApbJrmowCUagLq0vTicgYaNYjmZlNK7oO6tphX7mnq/jPpesdBGyWOWNQk5ZwM14BacGtPtw2qZ8JnUEtM5sa1Bld87fqQX5aHIUTFsynwoJU1vh95+d3qNNxX8xHlqoebx3pNQA0u4BTPR1wI7l7mArepBa2C6pnyAxvbJTqUKiyU0rUZkwagMBK1FrUAFnUMUOeGqXuNmEqFhU8ne6/VFO1xLSFSzt/RRLnX+Gm31IeJMEQV1r310K1urNGHNcc5i9ItguKGoHoXMBZMisrbOykzcEf7FgUezbBkRgmNeGp4qJC4N3DwJPVBYX4U1PTxQPXcCgWlkgkZRX4YLN8dqOmv0wu8stC6W6eQCAxk3KATxNDuEUInqVAdi1LI6zsRqLP9KQlnJhJTf8gPCsW+xU/FQVBXLngKrFqJ8ipI2OeZ8X13oD4ocP/Vm4LquQWRkBCxe9mvwCacW7l7KP2TnjaGUvcgjvsDM2PhAiVy2witDmkKmjgKSlCeOQGo/+7NMLfckU4NJb8oDfbevn07fe1O8iConvQoCj3DNLRVMYK/GzgMN1qAgg/DdaoePw6onsuFFDblVxgK6V7LjuLrB8+Z7i3rfEVXxjJc4+TYbfh5d1tvb61z3U4+qj6oK59xGqCY9V86eLokJcg7sCVdWi5ID5pN6eJjreP7ieol1wcF8STxa0C9j4nYA5V07xxaSB8uUQsKupibGWkMgk+1yq1s6a80nkhx/m0l7uqDuuRb51weTjYO1IICnZ2avL48b6FHVBDzquFqLHEsUOQAKIXChfThEkdBuUGo0fHEPPGIoQL8Ba+xZ/XWMpz1QYGXZiM8eXjjQJIfAeV0dvDOaJ+PIbq1RFfa1jcAhSbSh0vUA+V0fnCktKh9TbCmda6qql8ZFDR4ymZqNtezqF2lbz/wXENVjWpOCsotO9UuqMrHToeaaqkaNsS/LqjbKRVJO1qztZFFVTXqK2JYoVL0ZKAKXDGUqGlqm4ECfRKQmMS40e5fF9SY514MUAvqSGNec0kZZClZKf98QlAXOYRy/ccDlb6OwYdU5xrsbjvDydBJQEXQj9c2UT0DAfi6qYagrv0RExWbStGTgepzi34Xag4bCSCG8hqC6hmFIEiwNwZF7QkczttDSFi/NpsxBT4xrYI6ezTWuvIRBDv4jSxqOpRKeX86XOKeFYhVQQ3W8QPGPcKs3yjv2C4ogsKTNOae5kJ/dig6SI8qRI2sgpoKj0TDvUli1Wwl+3hCUFM+ijU6lLzpnUlpondBTf1P7fBoT/qmtdKiRjfYNih1oqB43i2zhqb3b+rK2ANPxeDf7YLyw+WRwyBuhRo8mko8cUJQZxHEjmR2f6Dv7D3i1vHeB6X9Qunw1ZZkTGj4RaMbbAvUIIAC//3WaD3t5aPqO5zga2uUuJOuXO+ZCYEjZSXdtag7Ke2Z/sn96G7wrhU84tWW+ISg0g+o5SKKR8s17NzIeAYDOar2QF0Crymcn/zz3lyEK6MQzxqKGpJoE5QEDCE3hwcXwhTGqaE7e6DkUVDpTGip1kYvf/rRxER/QZlIc49Ts9tGTeWFNCkdzEzfu/yXS6V7iZWISuGrakrMJe7aB7UXFPdMcXCLpOYryzMzMxkakTgmXgpCzF1QSauo56P+CfjYkUv3LhQ8o0ORqu2gjw2KIWk0J1qyAyqPMAzvpoIhyh4+mj04W8DS8AAha0P3zmaodIW+AtSLsApqGPYIA8KhE9IhQVbvVhqwKFQnw4mOZjjfx0rtWZSL/ZW1kRsXVb6xFkVhZiKgSlaH1EdiSkOtNSFh6Pl+aOUSEib1RfoNQQVuCSJS+4JA4bIju6MwqcDooxb1Qc9IkgvogtxKdFDcEJwZHFshee1Vsgd/XvLcq5UqZ1aKCWhJcLA3Ljngntj2akCNcsVZ+F+HN971dWz69zr33uXyO8aF0sqtgmPMwvkBarVMVUAN9OfdOKAiTGoC7pWFZpGY0caces7P54VqXDMrGkvmUb3ndN0/u4MLvvKj+/USd4OBDwAkc8YohwqTvT0D0hp6/8vy3vTZzzO+S0jp8trlwq0EOH0gHzXnG2+uBtStMGWiWou6ft9Yb36/fz27qJAWJqJMWTw0P5XumYowjuYqoNLnppbRMOekPAVcC2Q8v+/wqFgtqOuf9c8/aDFo2buQuHmhgarzknrfm7mwOFN3ktj5cTOMucL+8HCylHb3sHDhvQf7E5XSg+Mrc8PlDPXwx7Ny+lx6/9jBmQsTiUQNkzuwKbFYY1FTicXFvoWDNzKV+dgPied5H2fKk1THJmZuXtgfeEyfm8zM3Z/1o5RVQ/fN9YF0T1NdSx9JVL999X7++Rf3vvxDkxLnBqYmJ89cbjaMc3xdK9374vPRT/7auMT5kUtnvvzy8uAJZ0p2pLosuvq96P8AUckxnIxPVl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1923797" cy="115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21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3" y="-5117"/>
            <a:ext cx="2140843" cy="159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44016" y="7144"/>
            <a:ext cx="543609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6000" b="1" dirty="0" smtClean="0">
                <a:solidFill>
                  <a:schemeClr val="accent2">
                    <a:lumMod val="50000"/>
                  </a:schemeClr>
                </a:solidFill>
              </a:rPr>
              <a:t>Dorottya Faragó</a:t>
            </a:r>
            <a:endParaRPr lang="hu-H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251521" y="980728"/>
            <a:ext cx="8712968" cy="2952328"/>
          </a:xfrm>
        </p:spPr>
        <p:txBody>
          <a:bodyPr>
            <a:noAutofit/>
          </a:bodyPr>
          <a:lstStyle/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Bin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16 </a:t>
            </a:r>
            <a:r>
              <a:rPr lang="hu-HU" sz="2600" dirty="0" err="1" smtClean="0">
                <a:solidFill>
                  <a:schemeClr val="accent2">
                    <a:lumMod val="50000"/>
                  </a:schemeClr>
                </a:solidFill>
              </a:rPr>
              <a:t>Jahre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alt</a:t>
            </a:r>
          </a:p>
          <a:p>
            <a:r>
              <a:rPr lang="hu-HU" sz="2600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ohne </a:t>
            </a:r>
            <a:r>
              <a:rPr lang="hu-HU" sz="2600" dirty="0" err="1" smtClean="0">
                <a:solidFill>
                  <a:schemeClr val="accent2">
                    <a:lumMod val="50000"/>
                  </a:schemeClr>
                </a:solidFill>
              </a:rPr>
              <a:t>im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Städtchen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Dunaharaszti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in der Nähe v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 Budapest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de-DE" sz="2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H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abe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 einen jüngeren Bruder und eine jüngere Schwester</a:t>
            </a:r>
          </a:p>
          <a:p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piele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 Klavier seit 9 Jahre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endParaRPr lang="de-DE" sz="2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600" dirty="0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de-DE" sz="2600" dirty="0" err="1" smtClean="0">
                <a:solidFill>
                  <a:schemeClr val="accent2">
                    <a:lumMod val="50000"/>
                  </a:schemeClr>
                </a:solidFill>
              </a:rPr>
              <a:t>ar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 ein Mitglied des Schulvolleyball-Teams für 4 Jahre</a:t>
            </a:r>
          </a:p>
          <a:p>
            <a:r>
              <a:rPr lang="de-DE" sz="2600" dirty="0" smtClean="0">
                <a:solidFill>
                  <a:srgbClr val="FF0000"/>
                </a:solidFill>
                <a:sym typeface="Symbol"/>
              </a:rPr>
              <a:t>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Freunde treffen und </a:t>
            </a:r>
            <a:r>
              <a:rPr lang="de-DE" sz="2600" dirty="0" smtClean="0">
                <a:solidFill>
                  <a:srgbClr val="FF0000"/>
                </a:solidFill>
                <a:sym typeface="Symbol"/>
              </a:rPr>
              <a:t></a:t>
            </a:r>
            <a:r>
              <a:rPr lang="de-DE" sz="2600" dirty="0" smtClean="0">
                <a:sym typeface="Symbol"/>
              </a:rPr>
              <a:t> </a:t>
            </a:r>
            <a:r>
              <a:rPr lang="de-DE" sz="2600" dirty="0" smtClean="0">
                <a:solidFill>
                  <a:schemeClr val="accent2">
                    <a:lumMod val="50000"/>
                  </a:schemeClr>
                </a:solidFill>
              </a:rPr>
              <a:t>shoppe</a:t>
            </a: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endParaRPr lang="de-DE" sz="26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40035" y="3028397"/>
            <a:ext cx="2945622" cy="47574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662" y="3926371"/>
            <a:ext cx="4397452" cy="2931635"/>
          </a:xfrm>
          <a:prstGeom prst="rect">
            <a:avLst/>
          </a:prstGeom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5" y="2420894"/>
            <a:ext cx="990601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88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ndület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Lendüle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endüle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ényűző">
  <a:themeElements>
    <a:clrScheme name="Lendüle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373</Words>
  <Application>Microsoft Office PowerPoint</Application>
  <PresentationFormat>Diavetítés a képernyőre (4:3 oldalarány)</PresentationFormat>
  <Paragraphs>80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6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Office-téma</vt:lpstr>
      <vt:lpstr>Lendület</vt:lpstr>
      <vt:lpstr>1_Office-téma</vt:lpstr>
      <vt:lpstr>2_Office-téma</vt:lpstr>
      <vt:lpstr>Fényűző</vt:lpstr>
      <vt:lpstr>3_Office-téma</vt:lpstr>
      <vt:lpstr>Ungarn  Budapest</vt:lpstr>
      <vt:lpstr>Lage</vt:lpstr>
      <vt:lpstr>3. dia</vt:lpstr>
      <vt:lpstr>Feurige Tänze,  schöne Volkslieder</vt:lpstr>
      <vt:lpstr>Budapest</vt:lpstr>
      <vt:lpstr>6. dia</vt:lpstr>
      <vt:lpstr>7. dia</vt:lpstr>
      <vt:lpstr>Unser Team-„Krakkó”  stellt sich vor…</vt:lpstr>
      <vt:lpstr>9. dia</vt:lpstr>
      <vt:lpstr>Péter László</vt:lpstr>
      <vt:lpstr>Bosnyák Dániel</vt:lpstr>
      <vt:lpstr>12. dia</vt:lpstr>
      <vt:lpstr>Dóra Darvas </vt:lpstr>
      <vt:lpstr> </vt:lpstr>
      <vt:lpstr>15.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Ungarn, Budapest</dc:title>
  <dc:creator>Varsányi Krisztina</dc:creator>
  <cp:lastModifiedBy>Tanulo</cp:lastModifiedBy>
  <cp:revision>40</cp:revision>
  <dcterms:created xsi:type="dcterms:W3CDTF">2016-10-07T17:10:45Z</dcterms:created>
  <dcterms:modified xsi:type="dcterms:W3CDTF">2016-10-09T08:02:38Z</dcterms:modified>
</cp:coreProperties>
</file>