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72" r:id="rId2"/>
    <p:sldId id="256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28B3-C0F5-4256-B356-187A303974EB}" type="datetimeFigureOut">
              <a:rPr lang="it-IT" smtClean="0"/>
              <a:pPr/>
              <a:t>30/10/2017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940F7E8-7AE0-4484-890D-F22473AE2E0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2664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28B3-C0F5-4256-B356-187A303974EB}" type="datetimeFigureOut">
              <a:rPr lang="it-IT" smtClean="0"/>
              <a:pPr/>
              <a:t>30/10/2017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940F7E8-7AE0-4484-890D-F22473AE2E0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971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28B3-C0F5-4256-B356-187A303974EB}" type="datetimeFigureOut">
              <a:rPr lang="it-IT" smtClean="0"/>
              <a:pPr/>
              <a:t>30/10/2017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940F7E8-7AE0-4484-890D-F22473AE2E0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2269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28B3-C0F5-4256-B356-187A303974EB}" type="datetimeFigureOut">
              <a:rPr lang="it-IT" smtClean="0"/>
              <a:pPr/>
              <a:t>30/10/2017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940F7E8-7AE0-4484-890D-F22473AE2E0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1275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28B3-C0F5-4256-B356-187A303974EB}" type="datetimeFigureOut">
              <a:rPr lang="it-IT" smtClean="0"/>
              <a:pPr/>
              <a:t>30/10/2017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940F7E8-7AE0-4484-890D-F22473AE2E0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511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28B3-C0F5-4256-B356-187A303974EB}" type="datetimeFigureOut">
              <a:rPr lang="it-IT" smtClean="0"/>
              <a:pPr/>
              <a:t>30/10/2017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940F7E8-7AE0-4484-890D-F22473AE2E0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4706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28B3-C0F5-4256-B356-187A303974EB}" type="datetimeFigureOut">
              <a:rPr lang="it-IT" smtClean="0"/>
              <a:pPr/>
              <a:t>30/10/2017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F7E8-7AE0-4484-890D-F22473AE2E0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9602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28B3-C0F5-4256-B356-187A303974EB}" type="datetimeFigureOut">
              <a:rPr lang="it-IT" smtClean="0"/>
              <a:pPr/>
              <a:t>30/10/2017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F7E8-7AE0-4484-890D-F22473AE2E0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5896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28B3-C0F5-4256-B356-187A303974EB}" type="datetimeFigureOut">
              <a:rPr lang="it-IT" smtClean="0"/>
              <a:pPr/>
              <a:t>30/10/2017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F7E8-7AE0-4484-890D-F22473AE2E0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5804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28B3-C0F5-4256-B356-187A303974EB}" type="datetimeFigureOut">
              <a:rPr lang="it-IT" smtClean="0"/>
              <a:pPr/>
              <a:t>30/10/2017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940F7E8-7AE0-4484-890D-F22473AE2E0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6208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28B3-C0F5-4256-B356-187A303974EB}" type="datetimeFigureOut">
              <a:rPr lang="it-IT" smtClean="0"/>
              <a:pPr/>
              <a:t>30/10/2017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940F7E8-7AE0-4484-890D-F22473AE2E0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9671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28B3-C0F5-4256-B356-187A303974EB}" type="datetimeFigureOut">
              <a:rPr lang="it-IT" smtClean="0"/>
              <a:pPr/>
              <a:t>30/10/2017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940F7E8-7AE0-4484-890D-F22473AE2E0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6780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28B3-C0F5-4256-B356-187A303974EB}" type="datetimeFigureOut">
              <a:rPr lang="it-IT" smtClean="0"/>
              <a:pPr/>
              <a:t>30/10/2017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F7E8-7AE0-4484-890D-F22473AE2E0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7276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28B3-C0F5-4256-B356-187A303974EB}" type="datetimeFigureOut">
              <a:rPr lang="it-IT" smtClean="0"/>
              <a:pPr/>
              <a:t>30/10/2017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F7E8-7AE0-4484-890D-F22473AE2E0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6464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28B3-C0F5-4256-B356-187A303974EB}" type="datetimeFigureOut">
              <a:rPr lang="it-IT" smtClean="0"/>
              <a:pPr/>
              <a:t>30/10/2017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F7E8-7AE0-4484-890D-F22473AE2E0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9427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28B3-C0F5-4256-B356-187A303974EB}" type="datetimeFigureOut">
              <a:rPr lang="it-IT" smtClean="0"/>
              <a:pPr/>
              <a:t>30/10/2017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940F7E8-7AE0-4484-890D-F22473AE2E0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9306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028B3-C0F5-4256-B356-187A303974EB}" type="datetimeFigureOut">
              <a:rPr lang="it-IT" smtClean="0"/>
              <a:pPr/>
              <a:t>30/10/2017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940F7E8-7AE0-4484-890D-F22473AE2E0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2891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RBQ-IoHfimQ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1KwuolIV7A" TargetMode="External"/><Relationship Id="rId2" Type="http://schemas.openxmlformats.org/officeDocument/2006/relationships/hyperlink" Target="https://youtu.be/hXuVxFLGpFM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6311C7F8-A25E-4D43-8A1D-07158CAB5A44}"/>
              </a:ext>
            </a:extLst>
          </p:cNvPr>
          <p:cNvSpPr txBox="1"/>
          <p:nvPr/>
        </p:nvSpPr>
        <p:spPr>
          <a:xfrm>
            <a:off x="1913206" y="1674056"/>
            <a:ext cx="94112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0" b="1" dirty="0" err="1"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</a:rPr>
              <a:t>What</a:t>
            </a:r>
            <a:r>
              <a:rPr lang="it-IT" sz="8000" b="1" dirty="0"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it-IT" sz="8000" b="1" dirty="0" err="1"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</a:rPr>
              <a:t>it</a:t>
            </a:r>
            <a:r>
              <a:rPr lang="it-IT" sz="8000" b="1" dirty="0"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it-IT" sz="8000" b="1" dirty="0" err="1"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</a:rPr>
              <a:t>means</a:t>
            </a:r>
            <a:r>
              <a:rPr lang="it-IT" sz="8000" b="1" dirty="0"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</a:rPr>
              <a:t> to be a </a:t>
            </a:r>
            <a:r>
              <a:rPr lang="it-IT" sz="8000" b="1" dirty="0" err="1"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</a:rPr>
              <a:t>refugee</a:t>
            </a:r>
            <a:endParaRPr lang="it-IT" sz="8000" b="1" dirty="0">
              <a:solidFill>
                <a:schemeClr val="accent6">
                  <a:lumMod val="75000"/>
                </a:schemeClr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9977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DD567F60-9FF3-4DCD-BF96-FB221E62539F}"/>
              </a:ext>
            </a:extLst>
          </p:cNvPr>
          <p:cNvSpPr txBox="1"/>
          <p:nvPr/>
        </p:nvSpPr>
        <p:spPr>
          <a:xfrm>
            <a:off x="1772529" y="1259067"/>
            <a:ext cx="5430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latin typeface="Baskerville Old Face" panose="02020602080505020303" pitchFamily="18" charset="0"/>
              </a:rPr>
              <a:t>… </a:t>
            </a:r>
            <a:r>
              <a:rPr lang="it-IT" sz="4000" dirty="0" err="1">
                <a:latin typeface="Baskerville Old Face" panose="02020602080505020303" pitchFamily="18" charset="0"/>
              </a:rPr>
              <a:t>pollution</a:t>
            </a:r>
            <a:r>
              <a:rPr lang="it-IT" sz="4000" dirty="0">
                <a:latin typeface="Baskerville Old Face" panose="02020602080505020303" pitchFamily="18" charset="0"/>
              </a:rPr>
              <a:t>…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C6B8BDA8-011D-45D0-96D6-0EB6467DD6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335" y="623936"/>
            <a:ext cx="3593124" cy="2443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54119F90-39CD-4A31-A94A-6077313F0F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003" y="2617622"/>
            <a:ext cx="4376102" cy="2868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6CD8EE56-BE45-41DD-A4FF-A88B657C26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565" y="3661240"/>
            <a:ext cx="3728745" cy="2416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66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9C921F25-8DB0-4259-AD6B-8C84E6110768}"/>
              </a:ext>
            </a:extLst>
          </p:cNvPr>
          <p:cNvSpPr txBox="1"/>
          <p:nvPr/>
        </p:nvSpPr>
        <p:spPr>
          <a:xfrm>
            <a:off x="984738" y="1603717"/>
            <a:ext cx="106492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dirty="0" err="1">
                <a:solidFill>
                  <a:srgbClr val="C00000"/>
                </a:solidFill>
                <a:latin typeface="Baskerville Old Face" panose="02020602080505020303" pitchFamily="18" charset="0"/>
              </a:rPr>
              <a:t>What</a:t>
            </a:r>
            <a:r>
              <a:rPr lang="it-IT" sz="6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 do </a:t>
            </a:r>
            <a:r>
              <a:rPr lang="it-IT" sz="6000" dirty="0" err="1">
                <a:solidFill>
                  <a:srgbClr val="C00000"/>
                </a:solidFill>
                <a:latin typeface="Baskerville Old Face" panose="02020602080505020303" pitchFamily="18" charset="0"/>
              </a:rPr>
              <a:t>you</a:t>
            </a:r>
            <a:r>
              <a:rPr lang="it-IT" sz="6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it-IT" sz="6000" dirty="0" err="1">
                <a:solidFill>
                  <a:srgbClr val="C00000"/>
                </a:solidFill>
                <a:latin typeface="Baskerville Old Face" panose="02020602080505020303" pitchFamily="18" charset="0"/>
              </a:rPr>
              <a:t>think</a:t>
            </a:r>
            <a:r>
              <a:rPr lang="it-IT" sz="6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it-IT" sz="6000" dirty="0" err="1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migrants</a:t>
            </a:r>
            <a:r>
              <a:rPr lang="it-IT" sz="6000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it-IT" sz="6000" dirty="0" err="1">
                <a:solidFill>
                  <a:srgbClr val="C00000"/>
                </a:solidFill>
                <a:latin typeface="Baskerville Old Face" panose="02020602080505020303" pitchFamily="18" charset="0"/>
              </a:rPr>
              <a:t>have</a:t>
            </a:r>
            <a:r>
              <a:rPr lang="it-IT" sz="6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 to </a:t>
            </a:r>
            <a:r>
              <a:rPr lang="it-IT" sz="6000" dirty="0" err="1">
                <a:solidFill>
                  <a:srgbClr val="C00000"/>
                </a:solidFill>
                <a:latin typeface="Baskerville Old Face" panose="02020602080505020303" pitchFamily="18" charset="0"/>
              </a:rPr>
              <a:t>give</a:t>
            </a:r>
            <a:r>
              <a:rPr lang="it-IT" sz="6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 up?</a:t>
            </a:r>
          </a:p>
        </p:txBody>
      </p:sp>
    </p:spTree>
    <p:extLst>
      <p:ext uri="{BB962C8B-B14F-4D97-AF65-F5344CB8AC3E}">
        <p14:creationId xmlns:p14="http://schemas.microsoft.com/office/powerpoint/2010/main" val="192602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38A7560E-575E-4F6D-A091-DBBD7C331C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76" y="631287"/>
            <a:ext cx="3324664" cy="2181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ABC55A4E-4486-4DEA-9628-4D2E524AF1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157" y="3635473"/>
            <a:ext cx="4475578" cy="2973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F63C3562-1A61-4EC4-B15F-3E254B61DE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973" y="34583"/>
            <a:ext cx="5431156" cy="295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magine 10">
            <a:extLst>
              <a:ext uri="{FF2B5EF4-FFF2-40B4-BE49-F238E27FC236}">
                <a16:creationId xmlns="" xmlns:a16="http://schemas.microsoft.com/office/drawing/2014/main" id="{6D0E8A07-3E2D-4E85-B41F-6DC905CAED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82" y="3110769"/>
            <a:ext cx="4078253" cy="27137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Immagine 12">
            <a:extLst>
              <a:ext uri="{FF2B5EF4-FFF2-40B4-BE49-F238E27FC236}">
                <a16:creationId xmlns="" xmlns:a16="http://schemas.microsoft.com/office/drawing/2014/main" id="{262E2EE1-7B8D-4216-8417-D94D1A271E5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" t="315" r="-592" b="11211"/>
          <a:stretch/>
        </p:blipFill>
        <p:spPr>
          <a:xfrm>
            <a:off x="7186758" y="3110769"/>
            <a:ext cx="4755247" cy="3094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CasellaDiTesto 13">
            <a:extLst>
              <a:ext uri="{FF2B5EF4-FFF2-40B4-BE49-F238E27FC236}">
                <a16:creationId xmlns="" xmlns:a16="http://schemas.microsoft.com/office/drawing/2014/main" id="{32060A32-3976-41FA-B507-8520C821A38A}"/>
              </a:ext>
            </a:extLst>
          </p:cNvPr>
          <p:cNvSpPr txBox="1"/>
          <p:nvPr/>
        </p:nvSpPr>
        <p:spPr>
          <a:xfrm>
            <a:off x="164927" y="34583"/>
            <a:ext cx="7061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latin typeface="Baskerville Old Face" panose="02020602080505020303" pitchFamily="18" charset="0"/>
              </a:rPr>
              <a:t>… so </a:t>
            </a:r>
            <a:r>
              <a:rPr lang="it-IT" sz="4000" dirty="0" err="1">
                <a:latin typeface="Baskerville Old Face" panose="02020602080505020303" pitchFamily="18" charset="0"/>
              </a:rPr>
              <a:t>they</a:t>
            </a:r>
            <a:r>
              <a:rPr lang="it-IT" sz="4000" dirty="0">
                <a:latin typeface="Baskerville Old Face" panose="02020602080505020303" pitchFamily="18" charset="0"/>
              </a:rPr>
              <a:t> </a:t>
            </a:r>
            <a:r>
              <a:rPr lang="it-IT" sz="4000" dirty="0" err="1">
                <a:latin typeface="Baskerville Old Face" panose="02020602080505020303" pitchFamily="18" charset="0"/>
              </a:rPr>
              <a:t>have</a:t>
            </a:r>
            <a:r>
              <a:rPr lang="it-IT" sz="4000" dirty="0">
                <a:latin typeface="Baskerville Old Face" panose="02020602080505020303" pitchFamily="18" charset="0"/>
              </a:rPr>
              <a:t> to </a:t>
            </a:r>
            <a:r>
              <a:rPr lang="it-IT" sz="4000" dirty="0" err="1">
                <a:latin typeface="Baskerville Old Face" panose="02020602080505020303" pitchFamily="18" charset="0"/>
              </a:rPr>
              <a:t>give</a:t>
            </a:r>
            <a:r>
              <a:rPr lang="it-IT" sz="4000" dirty="0">
                <a:latin typeface="Baskerville Old Face" panose="02020602080505020303" pitchFamily="18" charset="0"/>
              </a:rPr>
              <a:t> up: </a:t>
            </a:r>
          </a:p>
        </p:txBody>
      </p:sp>
    </p:spTree>
    <p:extLst>
      <p:ext uri="{BB962C8B-B14F-4D97-AF65-F5344CB8AC3E}">
        <p14:creationId xmlns:p14="http://schemas.microsoft.com/office/powerpoint/2010/main" val="195212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5D22FA65-A3FB-4FA7-9065-8A7CB2DFF201}"/>
              </a:ext>
            </a:extLst>
          </p:cNvPr>
          <p:cNvSpPr txBox="1"/>
          <p:nvPr/>
        </p:nvSpPr>
        <p:spPr>
          <a:xfrm>
            <a:off x="4403188" y="3221501"/>
            <a:ext cx="6133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2"/>
              </a:rPr>
              <a:t>https://youtu.be/RBQ-IoHfimQ</a:t>
            </a:r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85B621C8-E9CA-4C70-93A0-B59A76C0931B}"/>
              </a:ext>
            </a:extLst>
          </p:cNvPr>
          <p:cNvSpPr txBox="1"/>
          <p:nvPr/>
        </p:nvSpPr>
        <p:spPr>
          <a:xfrm>
            <a:off x="2489982" y="1730326"/>
            <a:ext cx="7258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 err="1">
                <a:latin typeface="Baskerville Old Face" panose="02020602080505020303" pitchFamily="18" charset="0"/>
              </a:rPr>
              <a:t>Let</a:t>
            </a:r>
            <a:r>
              <a:rPr lang="it-IT" sz="4800" dirty="0">
                <a:latin typeface="Baskerville Old Face" panose="02020602080505020303" pitchFamily="18" charset="0"/>
              </a:rPr>
              <a:t>’s </a:t>
            </a:r>
            <a:r>
              <a:rPr lang="it-IT" sz="4800" dirty="0" err="1">
                <a:latin typeface="Baskerville Old Face" panose="02020602080505020303" pitchFamily="18" charset="0"/>
              </a:rPr>
              <a:t>watch</a:t>
            </a:r>
            <a:r>
              <a:rPr lang="it-IT" sz="4800" dirty="0">
                <a:latin typeface="Baskerville Old Face" panose="02020602080505020303" pitchFamily="18" charset="0"/>
              </a:rPr>
              <a:t> </a:t>
            </a:r>
            <a:r>
              <a:rPr lang="it-IT" sz="4800" dirty="0" err="1">
                <a:latin typeface="Baskerville Old Face" panose="02020602080505020303" pitchFamily="18" charset="0"/>
              </a:rPr>
              <a:t>this</a:t>
            </a:r>
            <a:r>
              <a:rPr lang="it-IT" sz="4800" dirty="0">
                <a:latin typeface="Baskerville Old Face" panose="02020602080505020303" pitchFamily="18" charset="0"/>
              </a:rPr>
              <a:t> </a:t>
            </a:r>
            <a:r>
              <a:rPr lang="it-IT" sz="4800" dirty="0" err="1">
                <a:latin typeface="Baskerville Old Face" panose="02020602080505020303" pitchFamily="18" charset="0"/>
              </a:rPr>
              <a:t>thought-provoking</a:t>
            </a:r>
            <a:r>
              <a:rPr lang="it-IT" sz="4800" dirty="0">
                <a:latin typeface="Baskerville Old Face" panose="02020602080505020303" pitchFamily="18" charset="0"/>
              </a:rPr>
              <a:t> video</a:t>
            </a:r>
          </a:p>
        </p:txBody>
      </p:sp>
    </p:spTree>
    <p:extLst>
      <p:ext uri="{BB962C8B-B14F-4D97-AF65-F5344CB8AC3E}">
        <p14:creationId xmlns:p14="http://schemas.microsoft.com/office/powerpoint/2010/main" val="222531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C457A642-9C1E-4971-A680-CF7BC061B6E0}"/>
              </a:ext>
            </a:extLst>
          </p:cNvPr>
          <p:cNvSpPr txBox="1"/>
          <p:nvPr/>
        </p:nvSpPr>
        <p:spPr>
          <a:xfrm>
            <a:off x="1153550" y="1280160"/>
            <a:ext cx="104663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Do </a:t>
            </a:r>
            <a:r>
              <a:rPr lang="it-IT" sz="6000" dirty="0" err="1">
                <a:solidFill>
                  <a:srgbClr val="C00000"/>
                </a:solidFill>
                <a:latin typeface="Baskerville Old Face" panose="02020602080505020303" pitchFamily="18" charset="0"/>
              </a:rPr>
              <a:t>you</a:t>
            </a:r>
            <a:r>
              <a:rPr lang="it-IT" sz="6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 know </a:t>
            </a:r>
            <a:r>
              <a:rPr lang="it-IT" sz="6000" dirty="0" err="1">
                <a:solidFill>
                  <a:srgbClr val="C00000"/>
                </a:solidFill>
                <a:latin typeface="Baskerville Old Face" panose="02020602080505020303" pitchFamily="18" charset="0"/>
              </a:rPr>
              <a:t>what</a:t>
            </a:r>
            <a:r>
              <a:rPr lang="it-IT" sz="6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it-IT" sz="6000" dirty="0" err="1">
                <a:solidFill>
                  <a:srgbClr val="C00000"/>
                </a:solidFill>
                <a:latin typeface="Baskerville Old Face" panose="02020602080505020303" pitchFamily="18" charset="0"/>
              </a:rPr>
              <a:t>migrants</a:t>
            </a:r>
            <a:r>
              <a:rPr lang="it-IT" sz="6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it-IT" sz="6000" dirty="0" err="1">
                <a:solidFill>
                  <a:srgbClr val="C00000"/>
                </a:solidFill>
                <a:latin typeface="Baskerville Old Face" panose="02020602080505020303" pitchFamily="18" charset="0"/>
              </a:rPr>
              <a:t>have</a:t>
            </a:r>
            <a:r>
              <a:rPr lang="it-IT" sz="6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 to face </a:t>
            </a:r>
            <a:r>
              <a:rPr lang="it-IT" sz="6000" dirty="0" err="1">
                <a:solidFill>
                  <a:srgbClr val="C00000"/>
                </a:solidFill>
                <a:latin typeface="Baskerville Old Face" panose="02020602080505020303" pitchFamily="18" charset="0"/>
              </a:rPr>
              <a:t>during</a:t>
            </a:r>
            <a:r>
              <a:rPr lang="it-IT" sz="6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 the </a:t>
            </a:r>
            <a:r>
              <a:rPr lang="it-IT" sz="6000" dirty="0" err="1">
                <a:solidFill>
                  <a:srgbClr val="C00000"/>
                </a:solidFill>
                <a:latin typeface="Baskerville Old Face" panose="02020602080505020303" pitchFamily="18" charset="0"/>
              </a:rPr>
              <a:t>journey</a:t>
            </a:r>
            <a:r>
              <a:rPr lang="it-IT" sz="6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it-IT" sz="6000" dirty="0" err="1">
                <a:solidFill>
                  <a:srgbClr val="C00000"/>
                </a:solidFill>
                <a:latin typeface="Baskerville Old Face" panose="02020602080505020303" pitchFamily="18" charset="0"/>
              </a:rPr>
              <a:t>to</a:t>
            </a:r>
            <a:r>
              <a:rPr lang="it-IT" sz="6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it-IT" sz="6000" dirty="0" err="1">
                <a:solidFill>
                  <a:srgbClr val="C00000"/>
                </a:solidFill>
                <a:latin typeface="Baskerville Old Face" panose="02020602080505020303" pitchFamily="18" charset="0"/>
              </a:rPr>
              <a:t>Europe</a:t>
            </a:r>
            <a:r>
              <a:rPr lang="it-IT" sz="6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? </a:t>
            </a:r>
            <a:r>
              <a:rPr lang="it-IT" sz="6000" dirty="0" err="1">
                <a:solidFill>
                  <a:srgbClr val="C00000"/>
                </a:solidFill>
                <a:latin typeface="Baskerville Old Face" panose="02020602080505020303" pitchFamily="18" charset="0"/>
              </a:rPr>
              <a:t>What</a:t>
            </a:r>
            <a:r>
              <a:rPr lang="it-IT" sz="6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 do </a:t>
            </a:r>
            <a:r>
              <a:rPr lang="it-IT" sz="6000" dirty="0" err="1">
                <a:solidFill>
                  <a:srgbClr val="C00000"/>
                </a:solidFill>
                <a:latin typeface="Baskerville Old Face" panose="02020602080505020303" pitchFamily="18" charset="0"/>
              </a:rPr>
              <a:t>you</a:t>
            </a:r>
            <a:r>
              <a:rPr lang="it-IT" sz="6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it-IT" sz="6000" dirty="0" err="1">
                <a:solidFill>
                  <a:srgbClr val="C00000"/>
                </a:solidFill>
                <a:latin typeface="Baskerville Old Face" panose="02020602080505020303" pitchFamily="18" charset="0"/>
              </a:rPr>
              <a:t>think</a:t>
            </a:r>
            <a:r>
              <a:rPr lang="it-IT" sz="6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it-IT" sz="6000" dirty="0" err="1">
                <a:solidFill>
                  <a:srgbClr val="C00000"/>
                </a:solidFill>
                <a:latin typeface="Baskerville Old Face" panose="02020602080505020303" pitchFamily="18" charset="0"/>
              </a:rPr>
              <a:t>they</a:t>
            </a:r>
            <a:r>
              <a:rPr lang="it-IT" sz="6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 know </a:t>
            </a:r>
            <a:r>
              <a:rPr lang="it-IT" sz="6000" dirty="0" err="1">
                <a:solidFill>
                  <a:srgbClr val="C00000"/>
                </a:solidFill>
                <a:latin typeface="Baskerville Old Face" panose="02020602080505020303" pitchFamily="18" charset="0"/>
              </a:rPr>
              <a:t>about</a:t>
            </a:r>
            <a:r>
              <a:rPr lang="it-IT" sz="6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it-IT" sz="6000" dirty="0" err="1">
                <a:solidFill>
                  <a:srgbClr val="C00000"/>
                </a:solidFill>
                <a:latin typeface="Baskerville Old Face" panose="02020602080505020303" pitchFamily="18" charset="0"/>
              </a:rPr>
              <a:t>it</a:t>
            </a:r>
            <a:r>
              <a:rPr lang="it-IT" sz="6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3464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31A0C410-13C1-49F7-ACE5-7BE880B499ED}"/>
              </a:ext>
            </a:extLst>
          </p:cNvPr>
          <p:cNvSpPr txBox="1"/>
          <p:nvPr/>
        </p:nvSpPr>
        <p:spPr>
          <a:xfrm>
            <a:off x="1674055" y="2067951"/>
            <a:ext cx="95800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latin typeface="Baskerville Old Face" panose="02020602080505020303" pitchFamily="18" charset="0"/>
              </a:rPr>
              <a:t>… </a:t>
            </a:r>
            <a:r>
              <a:rPr lang="it-IT" sz="4000" dirty="0" err="1">
                <a:latin typeface="Baskerville Old Face" panose="02020602080505020303" pitchFamily="18" charset="0"/>
              </a:rPr>
              <a:t>Here</a:t>
            </a:r>
            <a:r>
              <a:rPr lang="it-IT" sz="4000" dirty="0">
                <a:latin typeface="Baskerville Old Face" panose="02020602080505020303" pitchFamily="18" charset="0"/>
              </a:rPr>
              <a:t> are some </a:t>
            </a:r>
            <a:r>
              <a:rPr lang="it-IT" sz="4000" dirty="0" err="1">
                <a:latin typeface="Baskerville Old Face" panose="02020602080505020303" pitchFamily="18" charset="0"/>
              </a:rPr>
              <a:t>direct</a:t>
            </a:r>
            <a:r>
              <a:rPr lang="it-IT" sz="4000" dirty="0">
                <a:latin typeface="Baskerville Old Face" panose="02020602080505020303" pitchFamily="18" charset="0"/>
              </a:rPr>
              <a:t> and </a:t>
            </a:r>
            <a:r>
              <a:rPr lang="it-IT" sz="4000" dirty="0" err="1">
                <a:latin typeface="Baskerville Old Face" panose="02020602080505020303" pitchFamily="18" charset="0"/>
              </a:rPr>
              <a:t>indirect</a:t>
            </a:r>
            <a:r>
              <a:rPr lang="it-IT" sz="4000" dirty="0">
                <a:latin typeface="Baskerville Old Face" panose="02020602080505020303" pitchFamily="18" charset="0"/>
              </a:rPr>
              <a:t> </a:t>
            </a:r>
            <a:r>
              <a:rPr lang="it-IT" sz="4000" dirty="0" err="1">
                <a:latin typeface="Baskerville Old Face" panose="02020602080505020303" pitchFamily="18" charset="0"/>
              </a:rPr>
              <a:t>experiences</a:t>
            </a:r>
            <a:r>
              <a:rPr lang="it-IT" sz="4000" dirty="0">
                <a:latin typeface="Baskerville Old Face" panose="02020602080505020303" pitchFamily="18" charset="0"/>
              </a:rPr>
              <a:t>, </a:t>
            </a:r>
            <a:r>
              <a:rPr lang="it-IT" sz="4000" dirty="0" err="1">
                <a:latin typeface="Baskerville Old Face" panose="02020602080505020303" pitchFamily="18" charset="0"/>
              </a:rPr>
              <a:t>which</a:t>
            </a:r>
            <a:r>
              <a:rPr lang="it-IT" sz="4000" dirty="0">
                <a:latin typeface="Baskerville Old Face" panose="02020602080505020303" pitchFamily="18" charset="0"/>
              </a:rPr>
              <a:t> </a:t>
            </a:r>
            <a:r>
              <a:rPr lang="it-IT" sz="4000" dirty="0" err="1">
                <a:latin typeface="Baskerville Old Face" panose="02020602080505020303" pitchFamily="18" charset="0"/>
              </a:rPr>
              <a:t>we</a:t>
            </a:r>
            <a:r>
              <a:rPr lang="it-IT" sz="4000" dirty="0">
                <a:latin typeface="Baskerville Old Face" panose="02020602080505020303" pitchFamily="18" charset="0"/>
              </a:rPr>
              <a:t>’ve </a:t>
            </a:r>
            <a:r>
              <a:rPr lang="it-IT" sz="4000" dirty="0" err="1">
                <a:latin typeface="Baskerville Old Face" panose="02020602080505020303" pitchFamily="18" charset="0"/>
              </a:rPr>
              <a:t>heard</a:t>
            </a:r>
            <a:r>
              <a:rPr lang="it-IT" sz="4000" dirty="0">
                <a:latin typeface="Baskerville Old Face" panose="02020602080505020303" pitchFamily="18" charset="0"/>
              </a:rPr>
              <a:t> </a:t>
            </a:r>
            <a:r>
              <a:rPr lang="it-IT" sz="4000" dirty="0" err="1">
                <a:latin typeface="Baskerville Old Face" panose="02020602080505020303" pitchFamily="18" charset="0"/>
              </a:rPr>
              <a:t>about</a:t>
            </a:r>
            <a:r>
              <a:rPr lang="it-IT" sz="4000" dirty="0">
                <a:latin typeface="Baskerville Old Face" panose="02020602080505020303" pitchFamily="18" charset="0"/>
              </a:rPr>
              <a:t> </a:t>
            </a:r>
            <a:r>
              <a:rPr lang="it-IT" sz="4000" dirty="0" err="1">
                <a:latin typeface="Baskerville Old Face" panose="02020602080505020303" pitchFamily="18" charset="0"/>
              </a:rPr>
              <a:t>this</a:t>
            </a:r>
            <a:r>
              <a:rPr lang="it-IT" sz="4000" dirty="0">
                <a:latin typeface="Baskerville Old Face" panose="02020602080505020303" pitchFamily="18" charset="0"/>
              </a:rPr>
              <a:t> </a:t>
            </a:r>
            <a:r>
              <a:rPr lang="it-IT" sz="4000" dirty="0" err="1">
                <a:latin typeface="Baskerville Old Face" panose="02020602080505020303" pitchFamily="18" charset="0"/>
              </a:rPr>
              <a:t>week…</a:t>
            </a:r>
            <a:endParaRPr lang="it-IT" sz="40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30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hlinkClick r:id="rId2"/>
            <a:extLst>
              <a:ext uri="{FF2B5EF4-FFF2-40B4-BE49-F238E27FC236}">
                <a16:creationId xmlns="" xmlns:a16="http://schemas.microsoft.com/office/drawing/2014/main" id="{29AD523D-0297-404B-95FE-69689A6719DC}"/>
              </a:ext>
            </a:extLst>
          </p:cNvPr>
          <p:cNvSpPr txBox="1"/>
          <p:nvPr/>
        </p:nvSpPr>
        <p:spPr>
          <a:xfrm>
            <a:off x="2307101" y="171625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>
                <a:latin typeface="Baskerville Old Face" panose="02020602080505020303" pitchFamily="18" charset="0"/>
              </a:rPr>
              <a:t>… and </a:t>
            </a:r>
            <a:r>
              <a:rPr lang="it-IT" sz="4400" dirty="0" err="1">
                <a:latin typeface="Baskerville Old Face" panose="02020602080505020303" pitchFamily="18" charset="0"/>
              </a:rPr>
              <a:t>now</a:t>
            </a:r>
            <a:r>
              <a:rPr lang="it-IT" sz="4400" dirty="0">
                <a:latin typeface="Baskerville Old Face" panose="02020602080505020303" pitchFamily="18" charset="0"/>
              </a:rPr>
              <a:t> </a:t>
            </a:r>
            <a:r>
              <a:rPr lang="it-IT" sz="4400" dirty="0" err="1">
                <a:latin typeface="Baskerville Old Face" panose="02020602080505020303" pitchFamily="18" charset="0"/>
              </a:rPr>
              <a:t>other</a:t>
            </a:r>
            <a:r>
              <a:rPr lang="it-IT" sz="4400" dirty="0">
                <a:latin typeface="Baskerville Old Face" panose="02020602080505020303" pitchFamily="18" charset="0"/>
              </a:rPr>
              <a:t> </a:t>
            </a:r>
            <a:r>
              <a:rPr lang="it-IT" sz="4400" dirty="0" err="1">
                <a:latin typeface="Baskerville Old Face" panose="02020602080505020303" pitchFamily="18" charset="0"/>
              </a:rPr>
              <a:t>experiences…</a:t>
            </a:r>
            <a:r>
              <a:rPr lang="it-IT" sz="4400" dirty="0">
                <a:latin typeface="Baskerville Old Face" panose="02020602080505020303" pitchFamily="18" charset="0"/>
              </a:rPr>
              <a:t>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873B260E-B0FD-4714-9B5F-066C854B10DE}"/>
              </a:ext>
            </a:extLst>
          </p:cNvPr>
          <p:cNvSpPr txBox="1"/>
          <p:nvPr/>
        </p:nvSpPr>
        <p:spPr>
          <a:xfrm>
            <a:off x="3953021" y="3826412"/>
            <a:ext cx="4937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hlinkClick r:id="rId2"/>
              </a:rPr>
              <a:t>https://youtu.be/hXuVxFLGpFM</a:t>
            </a:r>
            <a:endParaRPr lang="it-IT" dirty="0"/>
          </a:p>
          <a:p>
            <a:pPr algn="ctr"/>
            <a:endParaRPr lang="it-IT" dirty="0">
              <a:hlinkClick r:id="rId3"/>
            </a:endParaRPr>
          </a:p>
          <a:p>
            <a:pPr algn="ctr"/>
            <a:r>
              <a:rPr lang="it-IT" dirty="0">
                <a:hlinkClick r:id="rId3"/>
              </a:rPr>
              <a:t>https://youtu.be/D1KwuolIV7A</a:t>
            </a:r>
            <a:endParaRPr lang="it-IT" dirty="0"/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7074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00FEC2E0-0A68-43CE-BEA4-940778DCE0CB}"/>
              </a:ext>
            </a:extLst>
          </p:cNvPr>
          <p:cNvSpPr txBox="1"/>
          <p:nvPr/>
        </p:nvSpPr>
        <p:spPr>
          <a:xfrm>
            <a:off x="1519311" y="970671"/>
            <a:ext cx="98333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dirty="0" err="1">
                <a:solidFill>
                  <a:srgbClr val="C00000"/>
                </a:solidFill>
                <a:latin typeface="Baskerville Old Face" panose="02020602080505020303" pitchFamily="18" charset="0"/>
              </a:rPr>
              <a:t>Have</a:t>
            </a:r>
            <a:r>
              <a:rPr lang="it-IT" sz="6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it-IT" sz="6000" dirty="0" err="1">
                <a:solidFill>
                  <a:srgbClr val="C00000"/>
                </a:solidFill>
                <a:latin typeface="Baskerville Old Face" panose="02020602080505020303" pitchFamily="18" charset="0"/>
              </a:rPr>
              <a:t>you</a:t>
            </a:r>
            <a:r>
              <a:rPr lang="it-IT" sz="6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it-IT" sz="6000" dirty="0" err="1">
                <a:solidFill>
                  <a:srgbClr val="C00000"/>
                </a:solidFill>
                <a:latin typeface="Baskerville Old Face" panose="02020602080505020303" pitchFamily="18" charset="0"/>
              </a:rPr>
              <a:t>learnt</a:t>
            </a:r>
            <a:r>
              <a:rPr lang="it-IT" sz="6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it-IT" sz="6000" dirty="0" err="1">
                <a:solidFill>
                  <a:srgbClr val="C00000"/>
                </a:solidFill>
                <a:latin typeface="Baskerville Old Face" panose="02020602080505020303" pitchFamily="18" charset="0"/>
              </a:rPr>
              <a:t>anything</a:t>
            </a:r>
            <a:r>
              <a:rPr lang="it-IT" sz="6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it-IT" sz="6000" dirty="0" err="1">
                <a:solidFill>
                  <a:srgbClr val="C00000"/>
                </a:solidFill>
                <a:latin typeface="Baskerville Old Face" panose="02020602080505020303" pitchFamily="18" charset="0"/>
              </a:rPr>
              <a:t>new</a:t>
            </a:r>
            <a:r>
              <a:rPr lang="it-IT" sz="6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?</a:t>
            </a:r>
          </a:p>
          <a:p>
            <a:pPr algn="ctr"/>
            <a:endParaRPr lang="it-IT" sz="6000" dirty="0">
              <a:solidFill>
                <a:srgbClr val="C00000"/>
              </a:solidFill>
              <a:latin typeface="Baskerville Old Face" panose="02020602080505020303" pitchFamily="18" charset="0"/>
            </a:endParaRPr>
          </a:p>
          <a:p>
            <a:pPr algn="ctr"/>
            <a:r>
              <a:rPr lang="it-IT" sz="6000" dirty="0" err="1">
                <a:solidFill>
                  <a:srgbClr val="C00000"/>
                </a:solidFill>
                <a:latin typeface="Baskerville Old Face" panose="02020602080505020303" pitchFamily="18" charset="0"/>
              </a:rPr>
              <a:t>Has</a:t>
            </a:r>
            <a:r>
              <a:rPr lang="it-IT" sz="6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it-IT" sz="6000" dirty="0" err="1">
                <a:solidFill>
                  <a:srgbClr val="C00000"/>
                </a:solidFill>
                <a:latin typeface="Baskerville Old Face" panose="02020602080505020303" pitchFamily="18" charset="0"/>
              </a:rPr>
              <a:t>your</a:t>
            </a:r>
            <a:r>
              <a:rPr lang="it-IT" sz="6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 opinion </a:t>
            </a:r>
            <a:r>
              <a:rPr lang="it-IT" sz="6000" dirty="0" err="1">
                <a:solidFill>
                  <a:srgbClr val="C00000"/>
                </a:solidFill>
                <a:latin typeface="Baskerville Old Face" panose="02020602080505020303" pitchFamily="18" charset="0"/>
              </a:rPr>
              <a:t>changed</a:t>
            </a:r>
            <a:r>
              <a:rPr lang="it-IT" sz="6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? </a:t>
            </a:r>
            <a:r>
              <a:rPr lang="it-IT" sz="6000" dirty="0" err="1">
                <a:solidFill>
                  <a:srgbClr val="C00000"/>
                </a:solidFill>
                <a:latin typeface="Baskerville Old Face" panose="02020602080505020303" pitchFamily="18" charset="0"/>
              </a:rPr>
              <a:t>Why</a:t>
            </a:r>
            <a:r>
              <a:rPr lang="it-IT" sz="6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 or </a:t>
            </a:r>
            <a:r>
              <a:rPr lang="it-IT" sz="6000" dirty="0" err="1">
                <a:solidFill>
                  <a:srgbClr val="C00000"/>
                </a:solidFill>
                <a:latin typeface="Baskerville Old Face" panose="02020602080505020303" pitchFamily="18" charset="0"/>
              </a:rPr>
              <a:t>why</a:t>
            </a:r>
            <a:r>
              <a:rPr lang="it-IT" sz="6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it-IT" sz="6000" dirty="0" err="1">
                <a:solidFill>
                  <a:srgbClr val="C00000"/>
                </a:solidFill>
                <a:latin typeface="Baskerville Old Face" panose="02020602080505020303" pitchFamily="18" charset="0"/>
              </a:rPr>
              <a:t>not</a:t>
            </a:r>
            <a:r>
              <a:rPr lang="it-IT" sz="6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4524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2A3A7758-2530-4FC8-A61A-C3DEACB0B614}"/>
              </a:ext>
            </a:extLst>
          </p:cNvPr>
          <p:cNvSpPr txBox="1"/>
          <p:nvPr/>
        </p:nvSpPr>
        <p:spPr>
          <a:xfrm>
            <a:off x="1475232" y="134112"/>
            <a:ext cx="82296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latin typeface="Baskerville Old Face" panose="02020602080505020303" pitchFamily="18" charset="0"/>
              </a:rPr>
              <a:t>Websites</a:t>
            </a:r>
            <a:r>
              <a:rPr lang="it-IT" sz="2400" dirty="0">
                <a:latin typeface="Baskerville Old Face" panose="02020602080505020303" pitchFamily="18" charset="0"/>
              </a:rPr>
              <a:t> </a:t>
            </a:r>
            <a:r>
              <a:rPr lang="it-IT" sz="2400" dirty="0" smtClean="0">
                <a:latin typeface="Baskerville Old Face" panose="02020602080505020303" pitchFamily="18" charset="0"/>
              </a:rPr>
              <a:t>from </a:t>
            </a:r>
            <a:r>
              <a:rPr lang="it-IT" sz="2400" dirty="0" err="1" smtClean="0">
                <a:latin typeface="Baskerville Old Face" panose="02020602080505020303" pitchFamily="18" charset="0"/>
              </a:rPr>
              <a:t>where</a:t>
            </a:r>
            <a:r>
              <a:rPr lang="it-IT" sz="2400" dirty="0" smtClean="0">
                <a:latin typeface="Baskerville Old Face" panose="02020602080505020303" pitchFamily="18" charset="0"/>
              </a:rPr>
              <a:t>  </a:t>
            </a:r>
            <a:r>
              <a:rPr lang="it-IT" sz="2400" dirty="0" err="1">
                <a:latin typeface="Baskerville Old Face" panose="02020602080505020303" pitchFamily="18" charset="0"/>
              </a:rPr>
              <a:t>we</a:t>
            </a:r>
            <a:r>
              <a:rPr lang="it-IT" sz="2400" dirty="0">
                <a:latin typeface="Baskerville Old Face" panose="02020602080505020303" pitchFamily="18" charset="0"/>
              </a:rPr>
              <a:t> </a:t>
            </a:r>
            <a:r>
              <a:rPr lang="it-IT" sz="2400" dirty="0" err="1">
                <a:latin typeface="Baskerville Old Face" panose="02020602080505020303" pitchFamily="18" charset="0"/>
              </a:rPr>
              <a:t>took</a:t>
            </a:r>
            <a:r>
              <a:rPr lang="it-IT" sz="2400" dirty="0">
                <a:latin typeface="Baskerville Old Face" panose="02020602080505020303" pitchFamily="18" charset="0"/>
              </a:rPr>
              <a:t> the </a:t>
            </a:r>
            <a:r>
              <a:rPr lang="it-IT" sz="2400" dirty="0" err="1">
                <a:latin typeface="Baskerville Old Face" panose="02020602080505020303" pitchFamily="18" charset="0"/>
              </a:rPr>
              <a:t>photos</a:t>
            </a:r>
            <a:r>
              <a:rPr lang="it-IT" sz="2400" dirty="0">
                <a:latin typeface="Baskerville Old Face" panose="02020602080505020303" pitchFamily="18" charset="0"/>
              </a:rPr>
              <a:t>:</a:t>
            </a:r>
          </a:p>
          <a:p>
            <a:endParaRPr lang="it-IT" sz="2400" dirty="0">
              <a:latin typeface="Baskerville Old Face" panose="02020602080505020303" pitchFamily="18" charset="0"/>
            </a:endParaRPr>
          </a:p>
          <a:p>
            <a:r>
              <a:rPr lang="it-IT" sz="2400" dirty="0">
                <a:latin typeface="Baskerville Old Face" panose="02020602080505020303" pitchFamily="18" charset="0"/>
              </a:rPr>
              <a:t>radioinblu.it</a:t>
            </a:r>
          </a:p>
          <a:p>
            <a:r>
              <a:rPr lang="it-IT" sz="2400" dirty="0">
                <a:latin typeface="Baskerville Old Face" panose="02020602080505020303" pitchFamily="18" charset="0"/>
              </a:rPr>
              <a:t>adiozioneadistanza.actionaid.it</a:t>
            </a:r>
          </a:p>
          <a:p>
            <a:r>
              <a:rPr lang="it-IT" sz="2400" dirty="0">
                <a:latin typeface="Baskerville Old Face" panose="02020602080505020303" pitchFamily="18" charset="0"/>
              </a:rPr>
              <a:t>un.org</a:t>
            </a:r>
          </a:p>
          <a:p>
            <a:r>
              <a:rPr lang="it-IT" sz="2400" dirty="0">
                <a:latin typeface="Baskerville Old Face" panose="02020602080505020303" pitchFamily="18" charset="0"/>
              </a:rPr>
              <a:t>borgenproject.org</a:t>
            </a:r>
          </a:p>
          <a:p>
            <a:r>
              <a:rPr lang="en-GB" sz="2400" dirty="0">
                <a:latin typeface="Baskerville Old Face" panose="02020602080505020303" pitchFamily="18" charset="0"/>
              </a:rPr>
              <a:t>tunisia-live.net</a:t>
            </a:r>
            <a:endParaRPr lang="it-IT" sz="2400" dirty="0">
              <a:latin typeface="Baskerville Old Face" panose="02020602080505020303" pitchFamily="18" charset="0"/>
            </a:endParaRPr>
          </a:p>
          <a:p>
            <a:r>
              <a:rPr lang="en-GB" sz="2400" dirty="0">
                <a:latin typeface="Baskerville Old Face" panose="02020602080505020303" pitchFamily="18" charset="0"/>
              </a:rPr>
              <a:t>pinterest.com</a:t>
            </a:r>
            <a:endParaRPr lang="it-IT" sz="2400" dirty="0">
              <a:latin typeface="Baskerville Old Face" panose="02020602080505020303" pitchFamily="18" charset="0"/>
            </a:endParaRPr>
          </a:p>
          <a:p>
            <a:r>
              <a:rPr lang="en-GB" sz="2400" dirty="0">
                <a:latin typeface="Baskerville Old Face" panose="02020602080505020303" pitchFamily="18" charset="0"/>
              </a:rPr>
              <a:t>passnownow.com</a:t>
            </a:r>
            <a:endParaRPr lang="it-IT" sz="2400" dirty="0">
              <a:latin typeface="Baskerville Old Face" panose="02020602080505020303" pitchFamily="18" charset="0"/>
            </a:endParaRPr>
          </a:p>
          <a:p>
            <a:r>
              <a:rPr lang="en-GB" sz="2400" dirty="0">
                <a:latin typeface="Baskerville Old Face" panose="02020602080505020303" pitchFamily="18" charset="0"/>
              </a:rPr>
              <a:t>tes.com</a:t>
            </a:r>
            <a:endParaRPr lang="it-IT" sz="2400" dirty="0">
              <a:latin typeface="Baskerville Old Face" panose="02020602080505020303" pitchFamily="18" charset="0"/>
            </a:endParaRPr>
          </a:p>
          <a:p>
            <a:r>
              <a:rPr lang="en-GB" sz="2400" dirty="0">
                <a:latin typeface="Baskerville Old Face" panose="02020602080505020303" pitchFamily="18" charset="0"/>
              </a:rPr>
              <a:t>environewsnigeria.com</a:t>
            </a:r>
            <a:endParaRPr lang="it-IT" sz="2400" dirty="0">
              <a:latin typeface="Baskerville Old Face" panose="02020602080505020303" pitchFamily="18" charset="0"/>
            </a:endParaRPr>
          </a:p>
          <a:p>
            <a:r>
              <a:rPr lang="en-GB" sz="2400" dirty="0">
                <a:latin typeface="Baskerville Old Face" panose="02020602080505020303" pitchFamily="18" charset="0"/>
              </a:rPr>
              <a:t>ecologiaverde.com</a:t>
            </a:r>
            <a:endParaRPr lang="it-IT" sz="2400" dirty="0">
              <a:latin typeface="Baskerville Old Face" panose="02020602080505020303" pitchFamily="18" charset="0"/>
            </a:endParaRPr>
          </a:p>
          <a:p>
            <a:r>
              <a:rPr lang="it-IT" sz="2400" dirty="0">
                <a:latin typeface="Baskerville Old Face" panose="02020602080505020303" pitchFamily="18" charset="0"/>
              </a:rPr>
              <a:t>popolis.it</a:t>
            </a:r>
          </a:p>
          <a:p>
            <a:r>
              <a:rPr lang="it-IT" sz="2400" dirty="0">
                <a:latin typeface="Baskerville Old Face" panose="02020602080505020303" pitchFamily="18" charset="0"/>
              </a:rPr>
              <a:t>odontoiatrika.it</a:t>
            </a:r>
          </a:p>
          <a:p>
            <a:r>
              <a:rPr lang="it-IT" sz="2400" dirty="0">
                <a:latin typeface="Baskerville Old Face" panose="02020602080505020303" pitchFamily="18" charset="0"/>
              </a:rPr>
              <a:t>caffenews.it</a:t>
            </a:r>
          </a:p>
          <a:p>
            <a:r>
              <a:rPr lang="it-IT" sz="2400" dirty="0">
                <a:latin typeface="Baskerville Old Face" panose="02020602080505020303" pitchFamily="18" charset="0"/>
              </a:rPr>
              <a:t>tipicamente.it</a:t>
            </a:r>
          </a:p>
          <a:p>
            <a:r>
              <a:rPr lang="it-IT" sz="2400" dirty="0">
                <a:latin typeface="Baskerville Old Face" panose="02020602080505020303" pitchFamily="18" charset="0"/>
              </a:rPr>
              <a:t>it.dreamstime.com</a:t>
            </a:r>
          </a:p>
          <a:p>
            <a:r>
              <a:rPr lang="it-IT" sz="2400" dirty="0">
                <a:latin typeface="Baskerville Old Face" panose="02020602080505020303" pitchFamily="18" charset="0"/>
              </a:rPr>
              <a:t>afrotourism.com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43405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F8CFD127-2C83-43ED-8D03-125FFFEE3116}"/>
              </a:ext>
            </a:extLst>
          </p:cNvPr>
          <p:cNvSpPr txBox="1"/>
          <p:nvPr/>
        </p:nvSpPr>
        <p:spPr>
          <a:xfrm>
            <a:off x="2391508" y="1547445"/>
            <a:ext cx="78216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dirty="0" err="1">
                <a:latin typeface="Baskerville Old Face" panose="02020602080505020303" pitchFamily="18" charset="0"/>
              </a:rPr>
              <a:t>Who</a:t>
            </a:r>
            <a:r>
              <a:rPr lang="it-IT" sz="6000" dirty="0">
                <a:latin typeface="Baskerville Old Face" panose="02020602080505020303" pitchFamily="18" charset="0"/>
              </a:rPr>
              <a:t> </a:t>
            </a:r>
            <a:r>
              <a:rPr lang="it-IT" sz="6000" dirty="0" err="1">
                <a:latin typeface="Baskerville Old Face" panose="02020602080505020303" pitchFamily="18" charset="0"/>
              </a:rPr>
              <a:t>is</a:t>
            </a:r>
            <a:r>
              <a:rPr lang="it-IT" sz="6000" dirty="0">
                <a:latin typeface="Baskerville Old Face" panose="02020602080505020303" pitchFamily="18" charset="0"/>
              </a:rPr>
              <a:t> a </a:t>
            </a:r>
            <a:r>
              <a:rPr lang="it-IT" sz="6000" dirty="0" err="1">
                <a:latin typeface="Baskerville Old Face" panose="02020602080505020303" pitchFamily="18" charset="0"/>
              </a:rPr>
              <a:t>refugee</a:t>
            </a:r>
            <a:r>
              <a:rPr lang="it-IT" sz="6000" dirty="0">
                <a:latin typeface="Baskerville Old Face" panose="02020602080505020303" pitchFamily="18" charset="0"/>
              </a:rPr>
              <a:t>?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390A1106-8C7E-4349-B0F1-4B7B20ADE20E}"/>
              </a:ext>
            </a:extLst>
          </p:cNvPr>
          <p:cNvSpPr txBox="1"/>
          <p:nvPr/>
        </p:nvSpPr>
        <p:spPr>
          <a:xfrm>
            <a:off x="2968283" y="3390314"/>
            <a:ext cx="72448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Baskerville Old Face" panose="02020602080505020303" pitchFamily="18" charset="0"/>
              </a:rPr>
              <a:t>A refugee is a person who flees to a foreign country to escape danger or persecution</a:t>
            </a:r>
            <a:endParaRPr lang="it-IT" sz="36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09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50C92385-5CBE-4392-BE01-48F4E886303A}"/>
              </a:ext>
            </a:extLst>
          </p:cNvPr>
          <p:cNvSpPr txBox="1"/>
          <p:nvPr/>
        </p:nvSpPr>
        <p:spPr>
          <a:xfrm>
            <a:off x="801859" y="1969477"/>
            <a:ext cx="106070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dirty="0"/>
              <a:t> </a:t>
            </a:r>
            <a:r>
              <a:rPr lang="it-IT" sz="6000" dirty="0" err="1">
                <a:solidFill>
                  <a:srgbClr val="C00000"/>
                </a:solidFill>
                <a:latin typeface="Baskerville Old Face" panose="02020602080505020303" pitchFamily="18" charset="0"/>
              </a:rPr>
              <a:t>Why</a:t>
            </a:r>
            <a:r>
              <a:rPr lang="it-IT" sz="6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 do </a:t>
            </a:r>
            <a:r>
              <a:rPr lang="it-IT" sz="6000" dirty="0" err="1">
                <a:solidFill>
                  <a:srgbClr val="C00000"/>
                </a:solidFill>
                <a:latin typeface="Baskerville Old Face" panose="02020602080505020303" pitchFamily="18" charset="0"/>
              </a:rPr>
              <a:t>you</a:t>
            </a:r>
            <a:r>
              <a:rPr lang="it-IT" sz="6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it-IT" sz="6000" dirty="0" err="1">
                <a:solidFill>
                  <a:srgbClr val="C00000"/>
                </a:solidFill>
                <a:latin typeface="Baskerville Old Face" panose="02020602080505020303" pitchFamily="18" charset="0"/>
              </a:rPr>
              <a:t>think</a:t>
            </a:r>
            <a:r>
              <a:rPr lang="it-IT" sz="6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it-IT" sz="6000" dirty="0" err="1">
                <a:solidFill>
                  <a:srgbClr val="C00000"/>
                </a:solidFill>
                <a:latin typeface="Baskerville Old Face" panose="02020602080505020303" pitchFamily="18" charset="0"/>
              </a:rPr>
              <a:t>they</a:t>
            </a:r>
            <a:r>
              <a:rPr lang="it-IT" sz="6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it-IT" sz="6000" dirty="0" err="1">
                <a:solidFill>
                  <a:srgbClr val="C00000"/>
                </a:solidFill>
                <a:latin typeface="Baskerville Old Face" panose="02020602080505020303" pitchFamily="18" charset="0"/>
              </a:rPr>
              <a:t>choose</a:t>
            </a:r>
            <a:r>
              <a:rPr lang="it-IT" sz="6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 to migrate?</a:t>
            </a:r>
          </a:p>
        </p:txBody>
      </p:sp>
    </p:spTree>
    <p:extLst>
      <p:ext uri="{BB962C8B-B14F-4D97-AF65-F5344CB8AC3E}">
        <p14:creationId xmlns:p14="http://schemas.microsoft.com/office/powerpoint/2010/main" val="428816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AFBA0BB6-D0D5-418D-B084-6D57F7D0541F}"/>
              </a:ext>
            </a:extLst>
          </p:cNvPr>
          <p:cNvSpPr txBox="1"/>
          <p:nvPr/>
        </p:nvSpPr>
        <p:spPr>
          <a:xfrm>
            <a:off x="3943434" y="2102596"/>
            <a:ext cx="517327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err="1">
                <a:latin typeface="Baskerville Old Face" panose="02020602080505020303" pitchFamily="18" charset="0"/>
              </a:rPr>
              <a:t>There</a:t>
            </a:r>
            <a:r>
              <a:rPr lang="it-IT" sz="4400" dirty="0">
                <a:latin typeface="Baskerville Old Face" panose="02020602080505020303" pitchFamily="18" charset="0"/>
              </a:rPr>
              <a:t> are </a:t>
            </a:r>
            <a:r>
              <a:rPr lang="it-IT" sz="4400" dirty="0" err="1">
                <a:latin typeface="Baskerville Old Face" panose="02020602080505020303" pitchFamily="18" charset="0"/>
              </a:rPr>
              <a:t>various</a:t>
            </a:r>
            <a:r>
              <a:rPr lang="it-IT" sz="4400" dirty="0">
                <a:latin typeface="Baskerville Old Face" panose="02020602080505020303" pitchFamily="18" charset="0"/>
              </a:rPr>
              <a:t> </a:t>
            </a:r>
            <a:r>
              <a:rPr lang="it-IT" sz="4400" dirty="0" err="1">
                <a:latin typeface="Baskerville Old Face" panose="02020602080505020303" pitchFamily="18" charset="0"/>
              </a:rPr>
              <a:t>reasons</a:t>
            </a:r>
            <a:r>
              <a:rPr lang="it-IT" sz="4400" dirty="0">
                <a:latin typeface="Baskerville Old Face" panose="02020602080505020303" pitchFamily="18" charset="0"/>
              </a:rPr>
              <a:t>, </a:t>
            </a:r>
            <a:endParaRPr lang="it-IT" sz="4400" dirty="0" smtClean="0">
              <a:latin typeface="Baskerville Old Face" panose="02020602080505020303" pitchFamily="18" charset="0"/>
            </a:endParaRPr>
          </a:p>
          <a:p>
            <a:r>
              <a:rPr lang="it-IT" sz="4400" dirty="0" smtClean="0">
                <a:latin typeface="Baskerville Old Face" panose="02020602080505020303" pitchFamily="18" charset="0"/>
              </a:rPr>
              <a:t>some </a:t>
            </a:r>
            <a:r>
              <a:rPr lang="it-IT" sz="4400" dirty="0" err="1">
                <a:latin typeface="Baskerville Old Face" panose="02020602080505020303" pitchFamily="18" charset="0"/>
              </a:rPr>
              <a:t>that</a:t>
            </a:r>
            <a:r>
              <a:rPr lang="it-IT" sz="4400" dirty="0">
                <a:latin typeface="Baskerville Old Face" panose="02020602080505020303" pitchFamily="18" charset="0"/>
              </a:rPr>
              <a:t> the media talk </a:t>
            </a:r>
            <a:r>
              <a:rPr lang="it-IT" sz="4400" dirty="0" err="1">
                <a:latin typeface="Baskerville Old Face" panose="02020602080505020303" pitchFamily="18" charset="0"/>
              </a:rPr>
              <a:t>about</a:t>
            </a:r>
            <a:r>
              <a:rPr lang="it-IT" sz="4400" dirty="0">
                <a:latin typeface="Baskerville Old Face" panose="02020602080505020303" pitchFamily="18" charset="0"/>
              </a:rPr>
              <a:t>, </a:t>
            </a:r>
            <a:endParaRPr lang="it-IT" sz="4400" dirty="0" smtClean="0">
              <a:latin typeface="Baskerville Old Face" panose="02020602080505020303" pitchFamily="18" charset="0"/>
            </a:endParaRPr>
          </a:p>
          <a:p>
            <a:r>
              <a:rPr lang="it-IT" sz="4400" dirty="0" smtClean="0">
                <a:latin typeface="Baskerville Old Face" panose="02020602080505020303" pitchFamily="18" charset="0"/>
              </a:rPr>
              <a:t>some </a:t>
            </a:r>
            <a:r>
              <a:rPr lang="it-IT" sz="4400" dirty="0" err="1">
                <a:latin typeface="Baskerville Old Face" panose="02020602080505020303" pitchFamily="18" charset="0"/>
              </a:rPr>
              <a:t>they</a:t>
            </a:r>
            <a:r>
              <a:rPr lang="it-IT" sz="4400" dirty="0">
                <a:latin typeface="Baskerville Old Face" panose="02020602080505020303" pitchFamily="18" charset="0"/>
              </a:rPr>
              <a:t> don’t </a:t>
            </a:r>
          </a:p>
        </p:txBody>
      </p:sp>
    </p:spTree>
    <p:extLst>
      <p:ext uri="{BB962C8B-B14F-4D97-AF65-F5344CB8AC3E}">
        <p14:creationId xmlns:p14="http://schemas.microsoft.com/office/powerpoint/2010/main" val="400429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E54B02A8-6CB7-494E-BEEB-96EA2B7A35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70" y="1055523"/>
            <a:ext cx="5967456" cy="3319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1C463C0B-6868-4AC0-A0D5-544EBBA0E8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626" y="2560320"/>
            <a:ext cx="6055374" cy="4011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3B25D96E-F807-4A96-8EF1-B2FE77D3234E}"/>
              </a:ext>
            </a:extLst>
          </p:cNvPr>
          <p:cNvSpPr txBox="1"/>
          <p:nvPr/>
        </p:nvSpPr>
        <p:spPr>
          <a:xfrm>
            <a:off x="6654018" y="322218"/>
            <a:ext cx="5675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 </a:t>
            </a:r>
            <a:r>
              <a:rPr lang="it-IT" sz="3200" i="1" dirty="0" err="1">
                <a:latin typeface="Baskerville Old Face" panose="02020602080505020303" pitchFamily="18" charset="0"/>
              </a:rPr>
              <a:t>What</a:t>
            </a:r>
            <a:r>
              <a:rPr lang="it-IT" sz="3200" i="1" dirty="0">
                <a:latin typeface="Baskerville Old Face" panose="02020602080505020303" pitchFamily="18" charset="0"/>
              </a:rPr>
              <a:t> the media </a:t>
            </a:r>
            <a:r>
              <a:rPr lang="it-IT" sz="3200" i="1" dirty="0" err="1">
                <a:latin typeface="Baskerville Old Face" panose="02020602080505020303" pitchFamily="18" charset="0"/>
              </a:rPr>
              <a:t>say</a:t>
            </a:r>
            <a:r>
              <a:rPr lang="it-IT" sz="3200" i="1" dirty="0">
                <a:latin typeface="Baskerville Old Face" panose="02020602080505020303" pitchFamily="18" charset="0"/>
              </a:rPr>
              <a:t> …</a:t>
            </a:r>
            <a:endParaRPr lang="it-IT" i="1" dirty="0">
              <a:latin typeface="Baskerville Old Face" panose="02020602080505020303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59E72891-70C7-45CF-B40E-96C9C53FDBE8}"/>
              </a:ext>
            </a:extLst>
          </p:cNvPr>
          <p:cNvSpPr txBox="1"/>
          <p:nvPr/>
        </p:nvSpPr>
        <p:spPr>
          <a:xfrm>
            <a:off x="1702191" y="5162843"/>
            <a:ext cx="3924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latin typeface="Baskerville Old Face" panose="02020602080505020303" pitchFamily="18" charset="0"/>
              </a:rPr>
              <a:t>… </a:t>
            </a:r>
            <a:r>
              <a:rPr lang="it-IT" sz="4000" dirty="0" err="1">
                <a:latin typeface="Baskerville Old Face" panose="02020602080505020303" pitchFamily="18" charset="0"/>
              </a:rPr>
              <a:t>wars</a:t>
            </a:r>
            <a:r>
              <a:rPr lang="it-IT" sz="4000" dirty="0">
                <a:latin typeface="Baskerville Old Face" panose="02020602080505020303" pitchFamily="18" charset="0"/>
              </a:rPr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168892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FA2E44B1-A2F9-4B21-AA25-47329712E5DC}"/>
              </a:ext>
            </a:extLst>
          </p:cNvPr>
          <p:cNvSpPr txBox="1"/>
          <p:nvPr/>
        </p:nvSpPr>
        <p:spPr>
          <a:xfrm>
            <a:off x="2236763" y="393896"/>
            <a:ext cx="5458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latin typeface="Baskerville Old Face" panose="02020602080505020303" pitchFamily="18" charset="0"/>
              </a:rPr>
              <a:t>… </a:t>
            </a:r>
            <a:r>
              <a:rPr lang="it-IT" sz="4000" dirty="0" err="1">
                <a:latin typeface="Baskerville Old Face" panose="02020602080505020303" pitchFamily="18" charset="0"/>
              </a:rPr>
              <a:t>poverty</a:t>
            </a:r>
            <a:r>
              <a:rPr lang="it-IT" sz="4000" dirty="0">
                <a:latin typeface="Baskerville Old Face" panose="02020602080505020303" pitchFamily="18" charset="0"/>
              </a:rPr>
              <a:t>…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91CF735A-250C-4CCD-A920-63898E8065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935" y="1642078"/>
            <a:ext cx="4951049" cy="3294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77E9AF07-BC94-4432-94A8-C5C7865ADA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028" y="3377272"/>
            <a:ext cx="4164037" cy="3119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063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6ABB567B-1A71-4FA7-9D7D-E75736FB528E}"/>
              </a:ext>
            </a:extLst>
          </p:cNvPr>
          <p:cNvSpPr txBox="1"/>
          <p:nvPr/>
        </p:nvSpPr>
        <p:spPr>
          <a:xfrm>
            <a:off x="6860344" y="379828"/>
            <a:ext cx="5331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latin typeface="Baskerville Old Face" panose="02020602080505020303" pitchFamily="18" charset="0"/>
              </a:rPr>
              <a:t>… </a:t>
            </a:r>
            <a:r>
              <a:rPr lang="it-IT" sz="4000" dirty="0" err="1">
                <a:latin typeface="Baskerville Old Face" panose="02020602080505020303" pitchFamily="18" charset="0"/>
              </a:rPr>
              <a:t>climate</a:t>
            </a:r>
            <a:r>
              <a:rPr lang="it-IT" sz="4000" dirty="0">
                <a:latin typeface="Baskerville Old Face" panose="02020602080505020303" pitchFamily="18" charset="0"/>
              </a:rPr>
              <a:t> </a:t>
            </a:r>
            <a:r>
              <a:rPr lang="it-IT" sz="4000" dirty="0" err="1">
                <a:latin typeface="Baskerville Old Face" panose="02020602080505020303" pitchFamily="18" charset="0"/>
              </a:rPr>
              <a:t>change…</a:t>
            </a:r>
            <a:endParaRPr lang="it-IT" sz="4000" dirty="0">
              <a:latin typeface="Baskerville Old Face" panose="02020602080505020303" pitchFamily="18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58E0DC07-9D41-4C66-BB49-480968968F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467" y="1491175"/>
            <a:ext cx="4584896" cy="2750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303CEC96-8719-4FC7-B876-0EE6F36BD1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030" y="3060016"/>
            <a:ext cx="4729382" cy="278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281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156D042D-6AE4-4F80-AF4D-254A900778A1}"/>
              </a:ext>
            </a:extLst>
          </p:cNvPr>
          <p:cNvSpPr txBox="1"/>
          <p:nvPr/>
        </p:nvSpPr>
        <p:spPr>
          <a:xfrm>
            <a:off x="1913206" y="253219"/>
            <a:ext cx="5753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i="1" dirty="0" err="1">
                <a:latin typeface="Baskerville Old Face" panose="02020602080505020303" pitchFamily="18" charset="0"/>
              </a:rPr>
              <a:t>What</a:t>
            </a:r>
            <a:r>
              <a:rPr lang="it-IT" sz="4000" i="1" dirty="0">
                <a:latin typeface="Baskerville Old Face" panose="02020602080505020303" pitchFamily="18" charset="0"/>
              </a:rPr>
              <a:t> the media don’t </a:t>
            </a:r>
            <a:r>
              <a:rPr lang="it-IT" sz="4000" i="1" dirty="0" err="1">
                <a:latin typeface="Baskerville Old Face" panose="02020602080505020303" pitchFamily="18" charset="0"/>
              </a:rPr>
              <a:t>say…</a:t>
            </a:r>
            <a:endParaRPr lang="it-IT" sz="4000" i="1" dirty="0">
              <a:latin typeface="Baskerville Old Face" panose="02020602080505020303" pitchFamily="18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A0192019-6FF0-4E14-9578-3B3BED791E03}"/>
              </a:ext>
            </a:extLst>
          </p:cNvPr>
          <p:cNvSpPr txBox="1"/>
          <p:nvPr/>
        </p:nvSpPr>
        <p:spPr>
          <a:xfrm>
            <a:off x="7666892" y="3812345"/>
            <a:ext cx="39248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latin typeface="Baskerville Old Face" panose="02020602080505020303" pitchFamily="18" charset="0"/>
              </a:rPr>
              <a:t>… </a:t>
            </a:r>
            <a:r>
              <a:rPr lang="it-IT" sz="4000" dirty="0" err="1">
                <a:latin typeface="Baskerville Old Face" panose="02020602080505020303" pitchFamily="18" charset="0"/>
              </a:rPr>
              <a:t>governement</a:t>
            </a:r>
            <a:r>
              <a:rPr lang="it-IT" sz="4000" dirty="0">
                <a:latin typeface="Baskerville Old Face" panose="02020602080505020303" pitchFamily="18" charset="0"/>
              </a:rPr>
              <a:t> </a:t>
            </a:r>
            <a:r>
              <a:rPr lang="it-IT" sz="4000" dirty="0" err="1">
                <a:latin typeface="Baskerville Old Face" panose="02020602080505020303" pitchFamily="18" charset="0"/>
              </a:rPr>
              <a:t>corruption</a:t>
            </a:r>
            <a:r>
              <a:rPr lang="it-IT" sz="4000" dirty="0">
                <a:latin typeface="Baskerville Old Face" panose="02020602080505020303" pitchFamily="18" charset="0"/>
              </a:rPr>
              <a:t>…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CC99B8F0-FC4F-49BB-A00A-1B7E573ED2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128" y="2138289"/>
            <a:ext cx="3526211" cy="2018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524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7C8C39A1-B482-4942-A323-B327E22868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701" y="229733"/>
            <a:ext cx="5722245" cy="6628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67A7AEF8-D45B-44D2-AD1B-B10C6BEC7925}"/>
              </a:ext>
            </a:extLst>
          </p:cNvPr>
          <p:cNvSpPr txBox="1"/>
          <p:nvPr/>
        </p:nvSpPr>
        <p:spPr>
          <a:xfrm>
            <a:off x="1125414" y="1955409"/>
            <a:ext cx="45860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latin typeface="Baskerville Old Face" panose="02020602080505020303" pitchFamily="18" charset="0"/>
              </a:rPr>
              <a:t>… </a:t>
            </a:r>
            <a:r>
              <a:rPr lang="it-IT" sz="4000" dirty="0" err="1">
                <a:latin typeface="Baskerville Old Face" panose="02020602080505020303" pitchFamily="18" charset="0"/>
              </a:rPr>
              <a:t>exploitation</a:t>
            </a:r>
            <a:r>
              <a:rPr lang="it-IT" sz="4000" dirty="0">
                <a:latin typeface="Baskerville Old Face" panose="02020602080505020303" pitchFamily="18" charset="0"/>
              </a:rPr>
              <a:t> of </a:t>
            </a:r>
            <a:r>
              <a:rPr lang="it-IT" sz="4000" dirty="0" err="1">
                <a:latin typeface="Baskerville Old Face" panose="02020602080505020303" pitchFamily="18" charset="0"/>
              </a:rPr>
              <a:t>mineral</a:t>
            </a:r>
            <a:r>
              <a:rPr lang="it-IT" sz="4000" dirty="0">
                <a:latin typeface="Baskerville Old Face" panose="02020602080505020303" pitchFamily="18" charset="0"/>
              </a:rPr>
              <a:t> </a:t>
            </a:r>
            <a:r>
              <a:rPr lang="it-IT" sz="4000" dirty="0" err="1">
                <a:latin typeface="Baskerville Old Face" panose="02020602080505020303" pitchFamily="18" charset="0"/>
              </a:rPr>
              <a:t>resources</a:t>
            </a:r>
            <a:r>
              <a:rPr lang="it-IT" sz="4000" dirty="0">
                <a:latin typeface="Baskerville Old Face" panose="02020602080505020303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07118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ilo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</TotalTime>
  <Words>205</Words>
  <Application>Microsoft Office PowerPoint</Application>
  <PresentationFormat>Widescreen</PresentationFormat>
  <Paragraphs>46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4" baseType="lpstr">
      <vt:lpstr>Arial</vt:lpstr>
      <vt:lpstr>Baskerville Old Face</vt:lpstr>
      <vt:lpstr>Century Gothic</vt:lpstr>
      <vt:lpstr>Century Schoolbook</vt:lpstr>
      <vt:lpstr>Wingdings 3</vt:lpstr>
      <vt:lpstr>Filo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luisa chiocchetti</dc:creator>
  <cp:lastModifiedBy>Leonella</cp:lastModifiedBy>
  <cp:revision>49</cp:revision>
  <dcterms:created xsi:type="dcterms:W3CDTF">2017-10-20T09:12:14Z</dcterms:created>
  <dcterms:modified xsi:type="dcterms:W3CDTF">2017-10-30T10:12:11Z</dcterms:modified>
</cp:coreProperties>
</file>