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2" r:id="rId2"/>
    <p:sldId id="260" r:id="rId3"/>
    <p:sldId id="263" r:id="rId4"/>
    <p:sldId id="273" r:id="rId5"/>
    <p:sldId id="267" r:id="rId6"/>
    <p:sldId id="268" r:id="rId7"/>
    <p:sldId id="269" r:id="rId8"/>
    <p:sldId id="270" r:id="rId9"/>
    <p:sldId id="271" r:id="rId10"/>
    <p:sldId id="274" r:id="rId11"/>
    <p:sldId id="272" r:id="rId12"/>
    <p:sldId id="261" r:id="rId13"/>
    <p:sldId id="265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630" autoAdjust="0"/>
  </p:normalViewPr>
  <p:slideViewPr>
    <p:cSldViewPr snapToGrid="0">
      <p:cViewPr>
        <p:scale>
          <a:sx n="70" d="100"/>
          <a:sy n="70" d="100"/>
        </p:scale>
        <p:origin x="-744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EC9CD43-30BC-4A31-91F8-F849E9F414C6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F71F0B-F15C-4B1A-BC50-14ECA324DA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CD43-30BC-4A31-91F8-F849E9F414C6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F0B-F15C-4B1A-BC50-14ECA324DA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5EC9CD43-30BC-4A31-91F8-F849E9F414C6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00F71F0B-F15C-4B1A-BC50-14ECA324DA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CD43-30BC-4A31-91F8-F849E9F414C6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F71F0B-F15C-4B1A-BC50-14ECA324DAB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Prostokąt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CD43-30BC-4A31-91F8-F849E9F414C6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0F71F0B-F15C-4B1A-BC50-14ECA324DAB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C9CD43-30BC-4A31-91F8-F849E9F414C6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0F71F0B-F15C-4B1A-BC50-14ECA324DAB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C9CD43-30BC-4A31-91F8-F849E9F414C6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0F71F0B-F15C-4B1A-BC50-14ECA324DAB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CD43-30BC-4A31-91F8-F849E9F414C6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F71F0B-F15C-4B1A-BC50-14ECA324DA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CD43-30BC-4A31-91F8-F849E9F414C6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F71F0B-F15C-4B1A-BC50-14ECA324DA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CD43-30BC-4A31-91F8-F849E9F414C6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F71F0B-F15C-4B1A-BC50-14ECA324DAB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Prostokąt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5EC9CD43-30BC-4A31-91F8-F849E9F414C6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0F71F0B-F15C-4B1A-BC50-14ECA324DAB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C9CD43-30BC-4A31-91F8-F849E9F414C6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F71F0B-F15C-4B1A-BC50-14ECA324DAB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www.google.pl/url?sa=i&amp;rct=j&amp;q=&amp;esrc=s&amp;source=images&amp;cd=&amp;cad=rja&amp;uact=8&amp;ved=0ahUKEwj9wI_Mr_nPAhXG2SwKHYk3B_cQjRwIBw&amp;url=http://www.miedzykulturowa.org.pl/cms/edukacja-w-zambii.html&amp;bvm=bv.136593572,d.bGg&amp;psig=AFQjCNEKPhKGspzSirnsRQtf5lY--FQF_g&amp;ust=1477602256055879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b2HzhCWuSU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JbQphVcGx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IsQ0B43Q9Y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123210" y="4595750"/>
            <a:ext cx="9078072" cy="140203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Recht und Zugang </a:t>
            </a:r>
            <a:r>
              <a:rPr lang="de-DE" dirty="0" err="1" smtClean="0"/>
              <a:t>zuR</a:t>
            </a:r>
            <a:r>
              <a:rPr lang="de-DE" dirty="0" smtClean="0"/>
              <a:t> Bildung</a:t>
            </a:r>
            <a:br>
              <a:rPr lang="de-DE" dirty="0" smtClean="0"/>
            </a:br>
            <a:r>
              <a:rPr lang="de-DE" dirty="0" smtClean="0"/>
              <a:t>i</a:t>
            </a:r>
            <a:r>
              <a:rPr lang="pl-PL" dirty="0" smtClean="0"/>
              <a:t>n den</a:t>
            </a:r>
            <a:r>
              <a:rPr lang="de-DE" dirty="0" smtClean="0"/>
              <a:t> Länder</a:t>
            </a:r>
            <a:r>
              <a:rPr lang="pl-PL" dirty="0" smtClean="0"/>
              <a:t>n</a:t>
            </a:r>
            <a:r>
              <a:rPr lang="de-DE" dirty="0" smtClean="0"/>
              <a:t> des Globalen Südens</a:t>
            </a:r>
            <a:endParaRPr lang="de-DE" dirty="0"/>
          </a:p>
        </p:txBody>
      </p:sp>
      <p:sp>
        <p:nvSpPr>
          <p:cNvPr id="1026" name="AutoShape 2" descr="https://upload.wikimedia.org/wikipedia/commons/5/57/UNICEF_Logo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 descr="C:\Users\VIIILO\Desktop\UNICEF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015" y="263769"/>
            <a:ext cx="6506308" cy="1626577"/>
          </a:xfrm>
          <a:prstGeom prst="rect">
            <a:avLst/>
          </a:prstGeom>
          <a:noFill/>
        </p:spPr>
      </p:pic>
      <p:pic>
        <p:nvPicPr>
          <p:cNvPr id="1028" name="Picture 4" descr="C:\Users\VIIILO\Desktop\eduk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3282" y="926123"/>
            <a:ext cx="336550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VIIILO\Desktop\pobra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66" y="1883984"/>
            <a:ext cx="3904616" cy="2598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0511" y="228600"/>
            <a:ext cx="10871200" cy="990600"/>
          </a:xfrm>
        </p:spPr>
        <p:txBody>
          <a:bodyPr/>
          <a:lstStyle/>
          <a:p>
            <a:r>
              <a:rPr lang="pl-PL" dirty="0" err="1" smtClean="0"/>
              <a:t>Schule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</a:t>
            </a:r>
            <a:r>
              <a:rPr lang="pl-PL" dirty="0" err="1" smtClean="0"/>
              <a:t>Klassenraum</a:t>
            </a:r>
            <a:endParaRPr lang="pl-PL" dirty="0"/>
          </a:p>
        </p:txBody>
      </p:sp>
      <p:pic>
        <p:nvPicPr>
          <p:cNvPr id="4" name="Picture 8" descr="http://www.pah.org.pl/auto/4f9d74afd4e3fb1a2f841de899e2fd81_w_480_h_440_c_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8597" y="3116311"/>
            <a:ext cx="4892615" cy="3261743"/>
          </a:xfrm>
          <a:prstGeom prst="rect">
            <a:avLst/>
          </a:prstGeom>
          <a:noFill/>
        </p:spPr>
      </p:pic>
      <p:pic>
        <p:nvPicPr>
          <p:cNvPr id="5" name="Picture 12" descr="http://www.pah.org.pl/auto/94591e91439f7345e72716912056a2e1_w_480_h_440_c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2884" y="221653"/>
            <a:ext cx="5408327" cy="2712616"/>
          </a:xfrm>
          <a:prstGeom prst="rect">
            <a:avLst/>
          </a:prstGeom>
          <a:noFill/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48625" y="1600077"/>
            <a:ext cx="11443375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endParaRPr lang="pl-PL" dirty="0" smtClean="0"/>
          </a:p>
        </p:txBody>
      </p:sp>
      <p:pic>
        <p:nvPicPr>
          <p:cNvPr id="1026" name="Picture 2" descr="Znalezione obrazy dla zapytania dostep do edukacji w afryc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1" y="2133315"/>
            <a:ext cx="5715000" cy="4286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p4vimG6oUk0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723" y="368490"/>
            <a:ext cx="10868763" cy="6114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VIIILO\Desktop\ACS-logo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4352" y="4097948"/>
            <a:ext cx="3286125" cy="2466975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de-DE" dirty="0" smtClean="0"/>
              <a:t>Wohltätigkeitsorganisationen</a:t>
            </a:r>
            <a:r>
              <a:rPr lang="en-US" dirty="0" smtClean="0"/>
              <a:t/>
            </a:r>
            <a:br>
              <a:rPr lang="en-US" dirty="0" smtClean="0"/>
            </a:br>
            <a:endParaRPr lang="pl-PL" dirty="0"/>
          </a:p>
        </p:txBody>
      </p:sp>
      <p:pic>
        <p:nvPicPr>
          <p:cNvPr id="2049" name="Picture 1" descr="C:\Users\VIIILO\Desktop\PAH_logo_16x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984" y="1661869"/>
            <a:ext cx="3986213" cy="2243137"/>
          </a:xfrm>
          <a:prstGeom prst="rect">
            <a:avLst/>
          </a:prstGeom>
          <a:noFill/>
        </p:spPr>
      </p:pic>
      <p:pic>
        <p:nvPicPr>
          <p:cNvPr id="2050" name="Picture 2" descr="C:\Users\VIIILO\Desktop\2000px-ONE_Campaig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4236" y="1598134"/>
            <a:ext cx="2826456" cy="2739405"/>
          </a:xfrm>
          <a:prstGeom prst="rect">
            <a:avLst/>
          </a:prstGeom>
          <a:noFill/>
        </p:spPr>
      </p:pic>
      <p:pic>
        <p:nvPicPr>
          <p:cNvPr id="2052" name="Picture 4" descr="C:\Users\VIIILO\Desktop\2000px-Svenska_kyrkan_vape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181" y="3830269"/>
            <a:ext cx="2374344" cy="2875331"/>
          </a:xfrm>
          <a:prstGeom prst="rect">
            <a:avLst/>
          </a:prstGeom>
          <a:noFill/>
        </p:spPr>
      </p:pic>
      <p:pic>
        <p:nvPicPr>
          <p:cNvPr id="2054" name="Picture 6" descr="C:\Users\VIIILO\Desktop\logotype-si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104" y="1698088"/>
            <a:ext cx="2861896" cy="1860232"/>
          </a:xfrm>
          <a:prstGeom prst="rect">
            <a:avLst/>
          </a:prstGeom>
          <a:noFill/>
        </p:spPr>
      </p:pic>
      <p:pic>
        <p:nvPicPr>
          <p:cNvPr id="2055" name="Picture 7" descr="C:\Users\VIIILO\Desktop\Oxfam_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716" y="4262804"/>
            <a:ext cx="2428875" cy="2266950"/>
          </a:xfrm>
          <a:prstGeom prst="rect">
            <a:avLst/>
          </a:prstGeom>
          <a:noFill/>
        </p:spPr>
      </p:pic>
      <p:sp>
        <p:nvSpPr>
          <p:cNvPr id="3" name="Przycisk akcji: Film 2">
            <a:hlinkClick r:id="rId8" highlightClick="1"/>
          </p:cNvPr>
          <p:cNvSpPr/>
          <p:nvPr/>
        </p:nvSpPr>
        <p:spPr>
          <a:xfrm>
            <a:off x="11400692" y="6114197"/>
            <a:ext cx="609338" cy="591403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Bildung ist ein Schlüssel zu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Weltverbesserung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VIIILO\Desktop\klu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5909" y="3021828"/>
            <a:ext cx="5662246" cy="3836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3801" y="344087"/>
            <a:ext cx="10871200" cy="81850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de-DE" dirty="0" smtClean="0"/>
              <a:t>Warum</a:t>
            </a:r>
            <a:r>
              <a:rPr lang="pl-PL" dirty="0" smtClean="0"/>
              <a:t> </a:t>
            </a:r>
            <a:r>
              <a:rPr lang="pl-PL" dirty="0" err="1" smtClean="0"/>
              <a:t>ist</a:t>
            </a:r>
            <a:r>
              <a:rPr lang="pl-PL" dirty="0" smtClean="0"/>
              <a:t> </a:t>
            </a:r>
            <a:r>
              <a:rPr lang="pl-PL" dirty="0" err="1" smtClean="0"/>
              <a:t>Bildung</a:t>
            </a:r>
            <a:r>
              <a:rPr lang="pl-PL" dirty="0" smtClean="0"/>
              <a:t> </a:t>
            </a:r>
            <a:r>
              <a:rPr lang="pl-PL" dirty="0" err="1" smtClean="0"/>
              <a:t>wichtig</a:t>
            </a:r>
            <a:r>
              <a:rPr lang="pl-PL" dirty="0" smtClean="0"/>
              <a:t>?</a:t>
            </a:r>
            <a:r>
              <a:rPr lang="en-US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1266" name="Picture 2" descr="https://usergeneratededucation.files.wordpress.com/2015/06/its-about-connec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65" y="1610869"/>
            <a:ext cx="6913965" cy="518972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511" y="2030681"/>
            <a:ext cx="4844489" cy="28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zycisk akcji: Film 4">
            <a:hlinkClick r:id="rId4" highlightClick="1"/>
          </p:cNvPr>
          <p:cNvSpPr/>
          <p:nvPr/>
        </p:nvSpPr>
        <p:spPr>
          <a:xfrm>
            <a:off x="10986448" y="6001603"/>
            <a:ext cx="736977" cy="60732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3113" y="510639"/>
            <a:ext cx="10871200" cy="688769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de-DE" dirty="0" smtClean="0"/>
              <a:t>Recht </a:t>
            </a:r>
            <a:r>
              <a:rPr lang="pl-PL" dirty="0" err="1" smtClean="0"/>
              <a:t>auf</a:t>
            </a:r>
            <a:r>
              <a:rPr lang="de-DE" dirty="0" smtClean="0"/>
              <a:t> Bildung</a:t>
            </a:r>
            <a:r>
              <a:rPr lang="pl-PL" dirty="0"/>
              <a:t> </a:t>
            </a:r>
            <a:r>
              <a:rPr lang="pl-PL" dirty="0" err="1"/>
              <a:t>ist</a:t>
            </a:r>
            <a:r>
              <a:rPr lang="pl-PL" dirty="0"/>
              <a:t> </a:t>
            </a:r>
            <a:r>
              <a:rPr lang="pl-PL" dirty="0" err="1"/>
              <a:t>ein</a:t>
            </a:r>
            <a:r>
              <a:rPr lang="pl-PL" dirty="0"/>
              <a:t> </a:t>
            </a:r>
            <a:r>
              <a:rPr lang="pl-PL" dirty="0" err="1"/>
              <a:t>Menschenrecht</a:t>
            </a:r>
            <a:r>
              <a:rPr lang="pl-PL" dirty="0"/>
              <a:t> </a:t>
            </a:r>
            <a:r>
              <a:rPr lang="de-DE" dirty="0" smtClean="0"/>
              <a:t/>
            </a:r>
            <a:br>
              <a:rPr lang="de-DE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309816" y="1964315"/>
            <a:ext cx="5882184" cy="4354117"/>
          </a:xfrm>
        </p:spPr>
        <p:txBody>
          <a:bodyPr>
            <a:normAutofit/>
          </a:bodyPr>
          <a:lstStyle/>
          <a:p>
            <a:pPr lvl="0"/>
            <a:r>
              <a:rPr lang="pl-PL" sz="2400" dirty="0" smtClean="0"/>
              <a:t>Art. 26 der </a:t>
            </a:r>
            <a:r>
              <a:rPr lang="de-DE" sz="2400" dirty="0" smtClean="0"/>
              <a:t>Allgemeinen Erklärung </a:t>
            </a:r>
          </a:p>
          <a:p>
            <a:pPr marL="0" lvl="0" indent="0">
              <a:buNone/>
            </a:pPr>
            <a:r>
              <a:rPr lang="de-DE" sz="2400" dirty="0" smtClean="0"/>
              <a:t>der Menschenrechte der Vereinten Nationen </a:t>
            </a:r>
            <a:endParaRPr lang="pl-PL" sz="2400" dirty="0" smtClean="0"/>
          </a:p>
          <a:p>
            <a:pPr marL="0" lvl="0" indent="0">
              <a:buNone/>
            </a:pPr>
            <a:endParaRPr lang="de-DE" sz="800" dirty="0" smtClean="0"/>
          </a:p>
          <a:p>
            <a:pPr lvl="0"/>
            <a:r>
              <a:rPr lang="de-DE" sz="2400" dirty="0" smtClean="0"/>
              <a:t>Art. 13 des Internationalen Paktes über </a:t>
            </a:r>
          </a:p>
          <a:p>
            <a:pPr marL="0" lvl="0" indent="0">
              <a:buNone/>
            </a:pPr>
            <a:r>
              <a:rPr lang="de-DE" sz="2400" dirty="0" smtClean="0"/>
              <a:t>wirtschaftliche, soziale und kulturelle Rechte </a:t>
            </a:r>
            <a:endParaRPr lang="pl-PL" sz="2400" dirty="0" smtClean="0"/>
          </a:p>
          <a:p>
            <a:pPr marL="0" lvl="0" indent="0">
              <a:buNone/>
            </a:pPr>
            <a:endParaRPr lang="de-DE" sz="800" dirty="0" smtClean="0"/>
          </a:p>
          <a:p>
            <a:pPr lvl="0"/>
            <a:r>
              <a:rPr lang="de-DE" sz="2400" dirty="0" smtClean="0"/>
              <a:t>UNESCO Abkommen gegen Diskriminierung </a:t>
            </a:r>
          </a:p>
          <a:p>
            <a:pPr marL="0" lvl="0" indent="0">
              <a:buNone/>
            </a:pPr>
            <a:r>
              <a:rPr lang="de-DE" sz="2400" dirty="0" smtClean="0"/>
              <a:t>in </a:t>
            </a:r>
            <a:r>
              <a:rPr lang="de-DE" sz="2400" dirty="0" smtClean="0"/>
              <a:t>Bildung</a:t>
            </a:r>
            <a:endParaRPr lang="pl-PL" sz="2400" dirty="0" smtClean="0"/>
          </a:p>
          <a:p>
            <a:pPr marL="0" lvl="0" indent="0">
              <a:buNone/>
            </a:pPr>
            <a:endParaRPr lang="pl-PL" sz="800" dirty="0" smtClean="0"/>
          </a:p>
          <a:p>
            <a:pPr marL="0" lvl="0" indent="0">
              <a:buNone/>
            </a:pPr>
            <a:r>
              <a:rPr lang="de-DE" sz="2400" dirty="0" smtClean="0"/>
              <a:t>Erklärung </a:t>
            </a:r>
            <a:r>
              <a:rPr lang="de-DE" sz="2400" dirty="0"/>
              <a:t>der Kinderrechte</a:t>
            </a:r>
          </a:p>
          <a:p>
            <a:endParaRPr lang="pl-PL" sz="2400" dirty="0" smtClean="0"/>
          </a:p>
          <a:p>
            <a:endParaRPr lang="pl-PL" dirty="0"/>
          </a:p>
        </p:txBody>
      </p:sp>
      <p:pic>
        <p:nvPicPr>
          <p:cNvPr id="4" name="Picture 8" descr="http://volfee.files.wordpress.com/2012/11/year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8" r="8571"/>
          <a:stretch/>
        </p:blipFill>
        <p:spPr bwMode="auto">
          <a:xfrm>
            <a:off x="375655" y="1978444"/>
            <a:ext cx="549288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err="1" smtClean="0"/>
              <a:t>Zugang</a:t>
            </a:r>
            <a:r>
              <a:rPr lang="pl-PL" sz="4000" dirty="0" smtClean="0"/>
              <a:t> </a:t>
            </a:r>
            <a:r>
              <a:rPr lang="pl-PL" sz="4000" dirty="0" err="1" smtClean="0"/>
              <a:t>zur</a:t>
            </a:r>
            <a:r>
              <a:rPr lang="pl-PL" sz="4000" dirty="0" smtClean="0"/>
              <a:t> </a:t>
            </a:r>
            <a:r>
              <a:rPr lang="pl-PL" sz="4000" dirty="0" err="1" smtClean="0"/>
              <a:t>Bildung</a:t>
            </a:r>
            <a:endParaRPr lang="pl-PL" sz="40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803216" y="5854890"/>
            <a:ext cx="7876760" cy="609599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57 </a:t>
            </a:r>
            <a:r>
              <a:rPr lang="pl-PL" dirty="0" err="1" smtClean="0"/>
              <a:t>Millionen</a:t>
            </a:r>
            <a:r>
              <a:rPr lang="pl-PL" dirty="0" smtClean="0"/>
              <a:t> Kinder </a:t>
            </a:r>
            <a:r>
              <a:rPr lang="pl-PL" dirty="0" err="1" smtClean="0"/>
              <a:t>gehen</a:t>
            </a:r>
            <a:r>
              <a:rPr lang="pl-PL" dirty="0" smtClean="0"/>
              <a:t> </a:t>
            </a:r>
            <a:r>
              <a:rPr lang="pl-PL" dirty="0" err="1" smtClean="0"/>
              <a:t>nicht</a:t>
            </a:r>
            <a:r>
              <a:rPr lang="pl-PL" dirty="0" smtClean="0"/>
              <a:t> in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Schule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Picture 2" descr="Szkoła w Sud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44" y="576595"/>
            <a:ext cx="5905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343444" y="5027001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        Foto</a:t>
            </a:r>
            <a:r>
              <a:rPr lang="pl-PL" sz="1400" dirty="0"/>
              <a:t>: </a:t>
            </a:r>
            <a:r>
              <a:rPr lang="pl-PL" sz="1400" dirty="0" err="1"/>
              <a:t>SuSanA</a:t>
            </a:r>
            <a:r>
              <a:rPr lang="pl-PL" sz="1400" dirty="0"/>
              <a:t> </a:t>
            </a:r>
            <a:r>
              <a:rPr lang="pl-PL" sz="1400" dirty="0" err="1"/>
              <a:t>Secretariat</a:t>
            </a:r>
            <a:r>
              <a:rPr lang="pl-PL" sz="1400" dirty="0"/>
              <a:t> / flickr.com Szkoła w Sudanie </a:t>
            </a:r>
          </a:p>
        </p:txBody>
      </p:sp>
      <p:pic>
        <p:nvPicPr>
          <p:cNvPr id="6" name="Picture 4" descr="Nauka w szk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6" y="2333767"/>
            <a:ext cx="4891450" cy="325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12011" y="250559"/>
            <a:ext cx="9144000" cy="84015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Barrieren</a:t>
            </a:r>
            <a:r>
              <a:rPr lang="pl-PL" dirty="0" smtClean="0"/>
              <a:t> im </a:t>
            </a:r>
            <a:r>
              <a:rPr lang="pl-PL" dirty="0" err="1" smtClean="0"/>
              <a:t>ZugaNG</a:t>
            </a:r>
            <a:r>
              <a:rPr lang="pl-PL" dirty="0" smtClean="0"/>
              <a:t> ZUR </a:t>
            </a:r>
            <a:r>
              <a:rPr lang="pl-PL" dirty="0" err="1" smtClean="0"/>
              <a:t>bILDUNG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2950" y="1353139"/>
            <a:ext cx="4044461" cy="4470399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 err="1" smtClean="0"/>
              <a:t>Armut</a:t>
            </a:r>
            <a:endParaRPr lang="pl-PL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 err="1" smtClean="0"/>
              <a:t>Entfernung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</a:t>
            </a:r>
            <a:r>
              <a:rPr lang="pl-PL" dirty="0" err="1" smtClean="0"/>
              <a:t>Gefahren</a:t>
            </a:r>
            <a:endParaRPr lang="pl-PL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 err="1" smtClean="0"/>
              <a:t>Grundversorgung</a:t>
            </a:r>
            <a:endParaRPr lang="pl-PL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 err="1" smtClean="0"/>
              <a:t>Gesundheit</a:t>
            </a:r>
            <a:endParaRPr lang="pl-PL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 err="1" smtClean="0"/>
              <a:t>Arbeit</a:t>
            </a:r>
            <a:endParaRPr lang="pl-PL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 err="1" smtClean="0"/>
              <a:t>Diskriminierung</a:t>
            </a:r>
            <a:endParaRPr lang="pl-PL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 err="1" smtClean="0"/>
              <a:t>Religion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Kultur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 err="1" smtClean="0"/>
              <a:t>Krieg</a:t>
            </a:r>
            <a:endParaRPr lang="pl-PL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 err="1" smtClean="0"/>
              <a:t>Naturkatastrophen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28" y="1425211"/>
            <a:ext cx="5354472" cy="4326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rzycisk akcji: Film 4">
            <a:hlinkClick r:id="rId3" highlightClick="1"/>
          </p:cNvPr>
          <p:cNvSpPr/>
          <p:nvPr/>
        </p:nvSpPr>
        <p:spPr>
          <a:xfrm>
            <a:off x="11166143" y="6064855"/>
            <a:ext cx="627797" cy="626775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412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921" y="418730"/>
            <a:ext cx="10433247" cy="823216"/>
          </a:xfrm>
        </p:spPr>
        <p:txBody>
          <a:bodyPr>
            <a:normAutofit/>
          </a:bodyPr>
          <a:lstStyle/>
          <a:p>
            <a:r>
              <a:rPr lang="pl-PL" dirty="0" smtClean="0"/>
              <a:t>ARMUT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err="1" smtClean="0"/>
              <a:t>Auswirkungen</a:t>
            </a:r>
            <a:r>
              <a:rPr lang="pl-PL" b="1" dirty="0"/>
              <a:t>:</a:t>
            </a:r>
            <a:endParaRPr lang="pl-PL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Mangelhafte</a:t>
            </a:r>
            <a:r>
              <a:rPr lang="pl-PL" dirty="0" smtClean="0"/>
              <a:t> </a:t>
            </a:r>
            <a:r>
              <a:rPr lang="pl-PL" dirty="0" err="1" smtClean="0"/>
              <a:t>Grundversorgung</a:t>
            </a: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Kinderarbeit</a:t>
            </a: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Krankheiten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49" y="418730"/>
            <a:ext cx="5246021" cy="2802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63" y="3489010"/>
            <a:ext cx="45720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78215"/>
            <a:ext cx="4829577" cy="241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00" y="4881268"/>
            <a:ext cx="2883879" cy="191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pah.org.pl/auto/136f1e56974e6782ff42046b2ffb599f_w_480_h_440_c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134" y="3652987"/>
            <a:ext cx="3854763" cy="257787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3216" y="365078"/>
            <a:ext cx="10871200" cy="990600"/>
          </a:xfrm>
        </p:spPr>
        <p:txBody>
          <a:bodyPr>
            <a:normAutofit/>
          </a:bodyPr>
          <a:lstStyle/>
          <a:p>
            <a:r>
              <a:rPr lang="pl-PL" dirty="0" smtClean="0"/>
              <a:t>GEFAHREN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46706" y="1769290"/>
            <a:ext cx="4491760" cy="14139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Kriege</a:t>
            </a: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 smtClean="0"/>
              <a:t>Naturkatastrophen</a:t>
            </a:r>
            <a:endParaRPr lang="pl-PL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12" y="3393679"/>
            <a:ext cx="4876800" cy="33909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67" y="387"/>
            <a:ext cx="4406935" cy="247589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46738"/>
            <a:ext cx="3126155" cy="2344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45" y="3874710"/>
            <a:ext cx="3987147" cy="2983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27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GEFAHREN</a:t>
            </a:r>
            <a:endParaRPr lang="pl-PL" dirty="0"/>
          </a:p>
        </p:txBody>
      </p:sp>
      <p:sp>
        <p:nvSpPr>
          <p:cNvPr id="4" name="Symbol zastępczy zawartości 3"/>
          <p:cNvSpPr txBox="1">
            <a:spLocks noGrp="1"/>
          </p:cNvSpPr>
          <p:nvPr>
            <p:ph sz="quarter" idx="1"/>
          </p:nvPr>
        </p:nvSpPr>
        <p:spPr>
          <a:xfrm>
            <a:off x="806618" y="1712092"/>
            <a:ext cx="10890895" cy="107465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err="1" smtClean="0"/>
              <a:t>Auf</a:t>
            </a:r>
            <a:r>
              <a:rPr lang="pl-PL" dirty="0" smtClean="0"/>
              <a:t> dem </a:t>
            </a:r>
            <a:r>
              <a:rPr lang="pl-PL" dirty="0" err="1" smtClean="0"/>
              <a:t>Weg</a:t>
            </a:r>
            <a:r>
              <a:rPr lang="pl-PL" dirty="0" smtClean="0"/>
              <a:t> </a:t>
            </a:r>
            <a:r>
              <a:rPr lang="pl-PL" dirty="0" err="1" smtClean="0"/>
              <a:t>zur</a:t>
            </a:r>
            <a:r>
              <a:rPr lang="pl-PL" dirty="0" smtClean="0"/>
              <a:t> </a:t>
            </a:r>
            <a:r>
              <a:rPr lang="pl-PL" dirty="0" err="1" smtClean="0"/>
              <a:t>Schule</a:t>
            </a:r>
            <a:endParaRPr lang="pl-PL" dirty="0" smtClean="0"/>
          </a:p>
          <a:p>
            <a:pPr>
              <a:buNone/>
            </a:pPr>
            <a:endParaRPr lang="pl-PL" sz="29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00" y="0"/>
            <a:ext cx="3646200" cy="342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85" y="2340819"/>
            <a:ext cx="4021961" cy="2659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48" y="4225272"/>
            <a:ext cx="3674529" cy="2433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VIIILO\Desktop\21029857_201308211628175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73365"/>
            <a:ext cx="4937760" cy="2781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http://www.pah.org.pl/auto/2d7501b937d1da599e4337cde6d8b78a_w_480_h_440_c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3003" y="5156956"/>
            <a:ext cx="2245610" cy="1501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KULTUR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48625" y="1550824"/>
            <a:ext cx="11443375" cy="4495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l-PL" dirty="0" err="1" smtClean="0"/>
              <a:t>Diskriminierung</a:t>
            </a:r>
            <a:r>
              <a:rPr lang="pl-PL" dirty="0" smtClean="0"/>
              <a:t> (</a:t>
            </a:r>
            <a:r>
              <a:rPr lang="pl-PL" dirty="0" err="1" smtClean="0"/>
              <a:t>Geschlecht</a:t>
            </a:r>
            <a:r>
              <a:rPr lang="pl-PL" dirty="0" smtClean="0"/>
              <a:t>, </a:t>
            </a:r>
            <a:r>
              <a:rPr lang="pl-PL" dirty="0" err="1" smtClean="0"/>
              <a:t>Religion</a:t>
            </a:r>
            <a:r>
              <a:rPr lang="pl-PL" dirty="0" smtClean="0"/>
              <a:t>, Kultur, </a:t>
            </a:r>
            <a:r>
              <a:rPr lang="pl-PL" dirty="0" err="1" smtClean="0"/>
              <a:t>Sprache</a:t>
            </a:r>
            <a:r>
              <a:rPr lang="pl-PL" dirty="0" smtClean="0"/>
              <a:t>, </a:t>
            </a:r>
            <a:r>
              <a:rPr lang="pl-PL" dirty="0" err="1" smtClean="0"/>
              <a:t>Gesellschaftsschicht</a:t>
            </a:r>
            <a:r>
              <a:rPr lang="pl-PL" dirty="0" smtClean="0"/>
              <a:t>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653047"/>
            <a:ext cx="4089319" cy="2591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05" y="4106806"/>
            <a:ext cx="3404940" cy="255370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70" y="2137094"/>
            <a:ext cx="5334000" cy="30003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86" y="4340610"/>
            <a:ext cx="3248245" cy="251739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893" y="4646768"/>
            <a:ext cx="3936107" cy="221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522</TotalTime>
  <Words>83</Words>
  <Application>Microsoft Office PowerPoint</Application>
  <PresentationFormat>Niestandardowy</PresentationFormat>
  <Paragraphs>41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Średni</vt:lpstr>
      <vt:lpstr>Recht und Zugang zuR Bildung in den Ländern des Globalen Südens</vt:lpstr>
      <vt:lpstr> Warum ist Bildung wichtig?  </vt:lpstr>
      <vt:lpstr> Recht auf Bildung ist ein Menschenrecht  </vt:lpstr>
      <vt:lpstr>Zugang zur Bildung</vt:lpstr>
      <vt:lpstr> Barrieren im ZugaNG ZUR bILDUNG</vt:lpstr>
      <vt:lpstr>ARMUT</vt:lpstr>
      <vt:lpstr>GEFAHREN</vt:lpstr>
      <vt:lpstr>GEFAHREN</vt:lpstr>
      <vt:lpstr>KULTUR</vt:lpstr>
      <vt:lpstr>Schule und Klassenraum</vt:lpstr>
      <vt:lpstr>Prezentacja programu PowerPoint</vt:lpstr>
      <vt:lpstr> Wohltätigkeitsorganisationen </vt:lpstr>
      <vt:lpstr>Bildung ist ein Schlüssel zur Weltverbesserung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Barrieren im Zugang zur Bildung</dc:title>
  <dc:creator>MJ</dc:creator>
  <cp:lastModifiedBy>CQ01</cp:lastModifiedBy>
  <cp:revision>56</cp:revision>
  <dcterms:created xsi:type="dcterms:W3CDTF">2016-10-12T12:41:50Z</dcterms:created>
  <dcterms:modified xsi:type="dcterms:W3CDTF">2016-10-27T06:36:32Z</dcterms:modified>
</cp:coreProperties>
</file>