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63" r:id="rId2"/>
    <p:sldId id="264" r:id="rId3"/>
    <p:sldId id="265" r:id="rId4"/>
    <p:sldId id="266" r:id="rId5"/>
    <p:sldId id="267" r:id="rId6"/>
    <p:sldId id="268" r:id="rId7"/>
    <p:sldId id="269" r:id="rId8"/>
    <p:sldId id="270" r:id="rId9"/>
    <p:sldId id="259"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61BEF0D-F0BB-DE4B-95CE-6DB70DBA9567}" type="datetimeFigureOut">
              <a:rPr lang="en-US" smtClean="0"/>
              <a:pPr/>
              <a:t>2/1/2017</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7F1E4F-1CFF-5643-939E-217C01CDF565}" type="slidenum">
              <a:rPr lang="en-US" smtClean="0"/>
              <a:pPr/>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46966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1197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5840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‹Nr.›</a:t>
            </a:fld>
            <a:endParaRPr lang="en-US" dirty="0"/>
          </a:p>
        </p:txBody>
      </p:sp>
    </p:spTree>
    <p:extLst>
      <p:ext uri="{BB962C8B-B14F-4D97-AF65-F5344CB8AC3E}">
        <p14:creationId xmlns:p14="http://schemas.microsoft.com/office/powerpoint/2010/main" val="223633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802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‹Nr.›</a:t>
            </a:fld>
            <a:endParaRPr lang="en-US" dirty="0"/>
          </a:p>
        </p:txBody>
      </p:sp>
    </p:spTree>
    <p:extLst>
      <p:ext uri="{BB962C8B-B14F-4D97-AF65-F5344CB8AC3E}">
        <p14:creationId xmlns:p14="http://schemas.microsoft.com/office/powerpoint/2010/main" val="322889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de-DE" smtClean="0"/>
              <a:t>Formatvorlagen des Textmasters bearbeiten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62210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57335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40857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de-DE" smtClean="0"/>
              <a:t>Titelmasterformat durch Klicken bearbeiten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097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1534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61BEF0D-F0BB-DE4B-95CE-6DB70DBA9567}" type="datetimeFigureOut">
              <a:rPr lang="en-US" smtClean="0"/>
              <a:pPr/>
              <a:t>2/1/2017</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8519258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FRBoYeXjE2E" TargetMode="External"/><Relationship Id="rId2" Type="http://schemas.openxmlformats.org/officeDocument/2006/relationships/slideLayout" Target="../slideLayouts/slideLayout2.xml"/><Relationship Id="rId1" Type="http://schemas.openxmlformats.org/officeDocument/2006/relationships/video" Target="https://www.youtube.com/embed/FRBoYeXjE2E"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2290156" y="2103122"/>
            <a:ext cx="9030116" cy="2934392"/>
          </a:xfrm>
        </p:spPr>
        <p:txBody>
          <a:bodyPr>
            <a:normAutofit/>
          </a:bodyPr>
          <a:lstStyle/>
          <a:p>
            <a:r>
              <a:rPr lang="de-DE" sz="5400" b="1" dirty="0" smtClean="0">
                <a:latin typeface="Calibri" panose="020F0502020204030204" pitchFamily="34" charset="0"/>
              </a:rPr>
              <a:t>Zivilisationskrankheiten/ Krankheiten in der </a:t>
            </a:r>
            <a:r>
              <a:rPr lang="de-DE" sz="5400" b="1" dirty="0">
                <a:latin typeface="Calibri" panose="020F0502020204030204" pitchFamily="34" charset="0"/>
              </a:rPr>
              <a:t>3. Welt</a:t>
            </a:r>
            <a:br>
              <a:rPr lang="de-DE" sz="5400" b="1" dirty="0">
                <a:latin typeface="Calibri" panose="020F0502020204030204" pitchFamily="34" charset="0"/>
              </a:rPr>
            </a:br>
            <a:r>
              <a:rPr lang="de-DE" sz="5400" b="1" dirty="0" smtClean="0">
                <a:latin typeface="Calibri" panose="020F0502020204030204" pitchFamily="34" charset="0"/>
              </a:rPr>
              <a:t/>
            </a:r>
            <a:br>
              <a:rPr lang="de-DE" sz="5400" b="1" dirty="0" smtClean="0">
                <a:latin typeface="Calibri" panose="020F0502020204030204" pitchFamily="34" charset="0"/>
              </a:rPr>
            </a:br>
            <a:endParaRPr lang="de-DE" sz="5400" b="1" dirty="0">
              <a:latin typeface="Calibri" panose="020F0502020204030204" pitchFamily="34" charset="0"/>
            </a:endParaRPr>
          </a:p>
        </p:txBody>
      </p:sp>
      <p:sp>
        <p:nvSpPr>
          <p:cNvPr id="8" name="Untertitel 7"/>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3064165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b="1" dirty="0" smtClean="0">
                <a:latin typeface="Calibri" panose="020F0502020204030204" pitchFamily="34" charset="0"/>
              </a:rPr>
              <a:t>Diskussionsfragen</a:t>
            </a:r>
            <a:endParaRPr lang="de-DE" sz="5400" b="1" dirty="0">
              <a:latin typeface="Calibri" panose="020F0502020204030204" pitchFamily="34" charset="0"/>
            </a:endParaRPr>
          </a:p>
        </p:txBody>
      </p:sp>
      <p:sp>
        <p:nvSpPr>
          <p:cNvPr id="5" name="Textplatzhalter 4"/>
          <p:cNvSpPr>
            <a:spLocks noGrp="1"/>
          </p:cNvSpPr>
          <p:nvPr>
            <p:ph type="body" idx="1"/>
          </p:nvPr>
        </p:nvSpPr>
        <p:spPr/>
        <p:txBody>
          <a:bodyPr>
            <a:normAutofit/>
          </a:bodyPr>
          <a:lstStyle/>
          <a:p>
            <a:r>
              <a:rPr lang="de-DE" sz="3200" b="1" u="sng" dirty="0" smtClean="0">
                <a:latin typeface="Calibri" panose="020F0502020204030204" pitchFamily="34" charset="0"/>
              </a:rPr>
              <a:t>Gruppe 1</a:t>
            </a:r>
            <a:endParaRPr lang="de-DE" sz="3200" b="1" u="sng" dirty="0">
              <a:latin typeface="Calibri" panose="020F0502020204030204" pitchFamily="34" charset="0"/>
            </a:endParaRPr>
          </a:p>
        </p:txBody>
      </p:sp>
      <p:sp>
        <p:nvSpPr>
          <p:cNvPr id="3" name="Inhaltsplatzhalter 2"/>
          <p:cNvSpPr>
            <a:spLocks noGrp="1"/>
          </p:cNvSpPr>
          <p:nvPr>
            <p:ph sz="half" idx="2"/>
          </p:nvPr>
        </p:nvSpPr>
        <p:spPr>
          <a:xfrm>
            <a:off x="1285148" y="2507550"/>
            <a:ext cx="4480560" cy="3664650"/>
          </a:xfrm>
        </p:spPr>
        <p:txBody>
          <a:bodyPr/>
          <a:lstStyle/>
          <a:p>
            <a:pPr marL="0" indent="0">
              <a:buNone/>
            </a:pPr>
            <a:endParaRPr lang="de-DE" dirty="0"/>
          </a:p>
          <a:p>
            <a:pPr marL="0" indent="0">
              <a:buNone/>
            </a:pPr>
            <a:r>
              <a:rPr lang="de-DE" sz="2800" dirty="0" smtClean="0">
                <a:latin typeface="Calibri" panose="020F0502020204030204" pitchFamily="34" charset="0"/>
              </a:rPr>
              <a:t>Welche Maßnahmen müssen in der industrialisierten Welt ergriffen werden, um das Problem des Übergewichts zu lösen</a:t>
            </a:r>
            <a:r>
              <a:rPr lang="de-DE" sz="2400" dirty="0" smtClean="0">
                <a:latin typeface="Calibri" panose="020F0502020204030204" pitchFamily="34" charset="0"/>
              </a:rPr>
              <a:t>?</a:t>
            </a:r>
            <a:endParaRPr lang="de-DE" sz="2400" dirty="0">
              <a:latin typeface="Calibri" panose="020F0502020204030204" pitchFamily="34" charset="0"/>
            </a:endParaRPr>
          </a:p>
        </p:txBody>
      </p:sp>
      <p:sp>
        <p:nvSpPr>
          <p:cNvPr id="6" name="Textplatzhalter 5"/>
          <p:cNvSpPr>
            <a:spLocks noGrp="1"/>
          </p:cNvSpPr>
          <p:nvPr>
            <p:ph type="body" sz="quarter" idx="3"/>
          </p:nvPr>
        </p:nvSpPr>
        <p:spPr/>
        <p:txBody>
          <a:bodyPr>
            <a:normAutofit/>
          </a:bodyPr>
          <a:lstStyle/>
          <a:p>
            <a:r>
              <a:rPr lang="de-DE" sz="3200" b="1" u="sng" dirty="0" smtClean="0">
                <a:latin typeface="Calibri" panose="020F0502020204030204" pitchFamily="34" charset="0"/>
              </a:rPr>
              <a:t>Gruppe 2</a:t>
            </a:r>
            <a:endParaRPr lang="de-DE" sz="3200" b="1" u="sng" dirty="0">
              <a:latin typeface="Calibri" panose="020F0502020204030204" pitchFamily="34" charset="0"/>
            </a:endParaRPr>
          </a:p>
        </p:txBody>
      </p:sp>
      <p:sp>
        <p:nvSpPr>
          <p:cNvPr id="4" name="Inhaltsplatzhalter 3"/>
          <p:cNvSpPr>
            <a:spLocks noGrp="1"/>
          </p:cNvSpPr>
          <p:nvPr>
            <p:ph sz="quarter" idx="4"/>
          </p:nvPr>
        </p:nvSpPr>
        <p:spPr/>
        <p:txBody>
          <a:bodyPr/>
          <a:lstStyle/>
          <a:p>
            <a:endParaRPr lang="de-DE" dirty="0" smtClean="0"/>
          </a:p>
          <a:p>
            <a:pPr marL="0" indent="0">
              <a:buNone/>
            </a:pPr>
            <a:r>
              <a:rPr lang="de-DE" sz="2800" dirty="0" smtClean="0">
                <a:latin typeface="Calibri" panose="020F0502020204030204" pitchFamily="34" charset="0"/>
              </a:rPr>
              <a:t>Wie kann und muss die industrialisierte Welt den Ländern, die gegen Mangelernährung kämpfen, helfen?</a:t>
            </a:r>
            <a:endParaRPr lang="de-DE" sz="2800" dirty="0">
              <a:latin typeface="Calibri" panose="020F0502020204030204" pitchFamily="34" charset="0"/>
            </a:endParaRPr>
          </a:p>
        </p:txBody>
      </p:sp>
    </p:spTree>
    <p:extLst>
      <p:ext uri="{BB962C8B-B14F-4D97-AF65-F5344CB8AC3E}">
        <p14:creationId xmlns:p14="http://schemas.microsoft.com/office/powerpoint/2010/main" val="2499594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904424" y="1421476"/>
            <a:ext cx="9637056" cy="3167149"/>
          </a:xfrm>
        </p:spPr>
        <p:txBody>
          <a:bodyPr>
            <a:normAutofit/>
          </a:bodyPr>
          <a:lstStyle/>
          <a:p>
            <a:r>
              <a:rPr lang="de-DE" sz="5400" b="1" dirty="0" smtClean="0">
                <a:latin typeface="Calibri" panose="020F0502020204030204" pitchFamily="34" charset="0"/>
              </a:rPr>
              <a:t>In welchem Zusammenhang stehen diese beiden </a:t>
            </a:r>
            <a:br>
              <a:rPr lang="de-DE" sz="5400" b="1" dirty="0" smtClean="0">
                <a:latin typeface="Calibri" panose="020F0502020204030204" pitchFamily="34" charset="0"/>
              </a:rPr>
            </a:br>
            <a:r>
              <a:rPr lang="de-DE" sz="5400" b="1" dirty="0" smtClean="0">
                <a:latin typeface="Calibri" panose="020F0502020204030204" pitchFamily="34" charset="0"/>
              </a:rPr>
              <a:t>Probleme?</a:t>
            </a:r>
            <a:endParaRPr lang="de-DE" sz="5400" b="1" dirty="0">
              <a:latin typeface="Calibri" panose="020F0502020204030204" pitchFamily="34" charset="0"/>
            </a:endParaRPr>
          </a:p>
        </p:txBody>
      </p:sp>
    </p:spTree>
    <p:extLst>
      <p:ext uri="{BB962C8B-B14F-4D97-AF65-F5344CB8AC3E}">
        <p14:creationId xmlns:p14="http://schemas.microsoft.com/office/powerpoint/2010/main" val="1870973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9705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de-DE" sz="5400" b="1" dirty="0" smtClean="0">
                <a:latin typeface="Calibri" panose="020F0502020204030204" pitchFamily="34" charset="0"/>
              </a:rPr>
              <a:t>Der Kampf </a:t>
            </a:r>
            <a:r>
              <a:rPr lang="de-DE" sz="5400" b="1" dirty="0">
                <a:latin typeface="Calibri" panose="020F0502020204030204" pitchFamily="34" charset="0"/>
              </a:rPr>
              <a:t>gegen Unterernährung</a:t>
            </a:r>
            <a:br>
              <a:rPr lang="de-DE" sz="5400" b="1" dirty="0">
                <a:latin typeface="Calibri" panose="020F0502020204030204" pitchFamily="34" charset="0"/>
              </a:rPr>
            </a:br>
            <a:r>
              <a:rPr lang="de-DE" sz="1300" dirty="0" smtClean="0">
                <a:latin typeface="Calibri" panose="020F0502020204030204" pitchFamily="34" charset="0"/>
                <a:hlinkClick r:id="rId3"/>
              </a:rPr>
              <a:t>https://youtu.be/FRBoYeXjE2E</a:t>
            </a:r>
            <a:endParaRPr lang="de-DE" sz="1300" dirty="0">
              <a:latin typeface="Calibri" panose="020F0502020204030204" pitchFamily="34" charset="0"/>
            </a:endParaRPr>
          </a:p>
        </p:txBody>
      </p:sp>
      <p:pic>
        <p:nvPicPr>
          <p:cNvPr id="9" name="FRBoYeXjE2E"/>
          <p:cNvPicPr>
            <a:picLocks noGrp="1" noRot="1" noChangeAspect="1"/>
          </p:cNvPicPr>
          <p:nvPr>
            <p:ph idx="1"/>
            <a:videoFile r:link="rId1"/>
          </p:nvPr>
        </p:nvPicPr>
        <p:blipFill>
          <a:blip r:embed="rId4"/>
          <a:stretch>
            <a:fillRect/>
          </a:stretch>
        </p:blipFill>
        <p:spPr>
          <a:xfrm>
            <a:off x="1436309" y="1691322"/>
            <a:ext cx="8647028" cy="4863954"/>
          </a:xfrm>
          <a:prstGeom prst="rect">
            <a:avLst/>
          </a:prstGeom>
        </p:spPr>
      </p:pic>
    </p:spTree>
    <p:extLst>
      <p:ext uri="{BB962C8B-B14F-4D97-AF65-F5344CB8AC3E}">
        <p14:creationId xmlns:p14="http://schemas.microsoft.com/office/powerpoint/2010/main" val="402657352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p:cMediaNode>
                <p:cTn id="7" fill="hold" display="0">
                  <p:stCondLst>
                    <p:cond delay="indefinite"/>
                  </p:stCondLst>
                </p:cTn>
                <p:tgtEl>
                  <p:spTgt spid="9"/>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b="1" dirty="0" smtClean="0">
                <a:latin typeface="Calibri" panose="020F0502020204030204" pitchFamily="34" charset="0"/>
              </a:rPr>
              <a:t>Fragen zum Film</a:t>
            </a:r>
            <a:endParaRPr lang="de-DE" sz="5400" b="1" dirty="0">
              <a:latin typeface="Calibri" panose="020F0502020204030204" pitchFamily="34" charset="0"/>
            </a:endParaRPr>
          </a:p>
        </p:txBody>
      </p:sp>
      <p:sp>
        <p:nvSpPr>
          <p:cNvPr id="3" name="Inhaltsplatzhalter 2"/>
          <p:cNvSpPr>
            <a:spLocks noGrp="1"/>
          </p:cNvSpPr>
          <p:nvPr>
            <p:ph idx="1"/>
          </p:nvPr>
        </p:nvSpPr>
        <p:spPr>
          <a:xfrm>
            <a:off x="1261872" y="1795549"/>
            <a:ext cx="8595360" cy="4351337"/>
          </a:xfrm>
        </p:spPr>
        <p:txBody>
          <a:bodyPr>
            <a:normAutofit/>
          </a:bodyPr>
          <a:lstStyle/>
          <a:p>
            <a:r>
              <a:rPr lang="de-DE" sz="3200" dirty="0" smtClean="0">
                <a:latin typeface="Calibri" panose="020F0502020204030204" pitchFamily="34" charset="0"/>
              </a:rPr>
              <a:t>Erster Durchgang:</a:t>
            </a:r>
          </a:p>
          <a:p>
            <a:pPr>
              <a:lnSpc>
                <a:spcPct val="150000"/>
              </a:lnSpc>
            </a:pPr>
            <a:r>
              <a:rPr lang="de-DE" sz="2800" dirty="0" smtClean="0">
                <a:latin typeface="Calibri" panose="020F0502020204030204" pitchFamily="34" charset="0"/>
              </a:rPr>
              <a:t>Was habt ihr gesehen?</a:t>
            </a:r>
          </a:p>
          <a:p>
            <a:r>
              <a:rPr lang="de-DE" sz="2800" dirty="0" smtClean="0">
                <a:latin typeface="Calibri" panose="020F0502020204030204" pitchFamily="34" charset="0"/>
              </a:rPr>
              <a:t>Wofür ist das Armband mit der grünen, gelben und roten Farbe?</a:t>
            </a:r>
          </a:p>
          <a:p>
            <a:r>
              <a:rPr lang="de-DE" sz="2800" dirty="0" smtClean="0">
                <a:latin typeface="Calibri" panose="020F0502020204030204" pitchFamily="34" charset="0"/>
              </a:rPr>
              <a:t>Was hat die </a:t>
            </a:r>
            <a:r>
              <a:rPr lang="de-DE" sz="2800" dirty="0" smtClean="0">
                <a:latin typeface="Calibri" panose="020F0502020204030204" pitchFamily="34" charset="0"/>
              </a:rPr>
              <a:t>Ärztin</a:t>
            </a:r>
            <a:r>
              <a:rPr lang="de-DE" sz="2800" dirty="0" smtClean="0">
                <a:latin typeface="Calibri" panose="020F0502020204030204" pitchFamily="34" charset="0"/>
              </a:rPr>
              <a:t> </a:t>
            </a:r>
            <a:r>
              <a:rPr lang="de-DE" sz="2800" dirty="0" smtClean="0">
                <a:latin typeface="Calibri" panose="020F0502020204030204" pitchFamily="34" charset="0"/>
              </a:rPr>
              <a:t>gesagt?</a:t>
            </a:r>
            <a:endParaRPr lang="de-DE" sz="2800" dirty="0">
              <a:latin typeface="Calibri" panose="020F0502020204030204" pitchFamily="34" charset="0"/>
            </a:endParaRPr>
          </a:p>
        </p:txBody>
      </p:sp>
    </p:spTree>
    <p:extLst>
      <p:ext uri="{BB962C8B-B14F-4D97-AF65-F5344CB8AC3E}">
        <p14:creationId xmlns:p14="http://schemas.microsoft.com/office/powerpoint/2010/main" val="1277208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b="1" dirty="0" smtClean="0">
                <a:latin typeface="Calibri" panose="020F0502020204030204" pitchFamily="34" charset="0"/>
              </a:rPr>
              <a:t>Aufgabe </a:t>
            </a:r>
            <a:r>
              <a:rPr lang="de-DE" sz="5400" b="1" dirty="0">
                <a:latin typeface="Calibri" panose="020F0502020204030204" pitchFamily="34" charset="0"/>
              </a:rPr>
              <a:t>z</a:t>
            </a:r>
            <a:r>
              <a:rPr lang="de-DE" sz="5400" b="1" dirty="0" smtClean="0">
                <a:latin typeface="Calibri" panose="020F0502020204030204" pitchFamily="34" charset="0"/>
              </a:rPr>
              <a:t>um Film</a:t>
            </a:r>
            <a:endParaRPr lang="de-DE" sz="5400" b="1" dirty="0">
              <a:latin typeface="Calibri" panose="020F0502020204030204" pitchFamily="34" charset="0"/>
            </a:endParaRPr>
          </a:p>
        </p:txBody>
      </p:sp>
      <p:sp>
        <p:nvSpPr>
          <p:cNvPr id="3" name="Inhaltsplatzhalter 2"/>
          <p:cNvSpPr>
            <a:spLocks noGrp="1"/>
          </p:cNvSpPr>
          <p:nvPr>
            <p:ph idx="1"/>
          </p:nvPr>
        </p:nvSpPr>
        <p:spPr>
          <a:xfrm>
            <a:off x="1261872" y="1802921"/>
            <a:ext cx="8595360" cy="4351337"/>
          </a:xfrm>
        </p:spPr>
        <p:txBody>
          <a:bodyPr>
            <a:normAutofit fontScale="47500" lnSpcReduction="20000"/>
          </a:bodyPr>
          <a:lstStyle/>
          <a:p>
            <a:pPr algn="just"/>
            <a:r>
              <a:rPr lang="de-DE" sz="6700" dirty="0" smtClean="0">
                <a:latin typeface="Calibri" panose="020F0502020204030204" pitchFamily="34" charset="0"/>
              </a:rPr>
              <a:t>Zweiter Durchgang:</a:t>
            </a:r>
          </a:p>
          <a:p>
            <a:pPr marL="0" indent="0" algn="just">
              <a:buNone/>
            </a:pPr>
            <a:r>
              <a:rPr lang="de-DE" sz="4200" dirty="0" smtClean="0">
                <a:latin typeface="Calibri" panose="020F0502020204030204" pitchFamily="34" charset="0"/>
              </a:rPr>
              <a:t>In </a:t>
            </a:r>
            <a:r>
              <a:rPr lang="de-DE" sz="4200" dirty="0">
                <a:latin typeface="Calibri" panose="020F0502020204030204" pitchFamily="34" charset="0"/>
              </a:rPr>
              <a:t>Afrika sterben täglich mehr als ____________ Kinder unter ____ Jahren. __________ setzt sich dafür ein diesen Missstand zu ändern. Am Verhältnis des Armumfangs zum Alter kann man den </a:t>
            </a:r>
            <a:r>
              <a:rPr lang="de-DE" sz="4200" dirty="0" smtClean="0">
                <a:latin typeface="Calibri" panose="020F0502020204030204" pitchFamily="34" charset="0"/>
              </a:rPr>
              <a:t>Grad </a:t>
            </a:r>
            <a:r>
              <a:rPr lang="de-DE" sz="4200" dirty="0">
                <a:latin typeface="Calibri" panose="020F0502020204030204" pitchFamily="34" charset="0"/>
              </a:rPr>
              <a:t>der Unterernährung ______________. Im Kampf um gesunde </a:t>
            </a:r>
            <a:r>
              <a:rPr lang="de-DE" sz="4200" dirty="0" smtClean="0">
                <a:latin typeface="Calibri" panose="020F0502020204030204" pitchFamily="34" charset="0"/>
              </a:rPr>
              <a:t>Kinder weltweit </a:t>
            </a:r>
            <a:r>
              <a:rPr lang="de-DE" sz="4200" dirty="0">
                <a:latin typeface="Calibri" panose="020F0502020204030204" pitchFamily="34" charset="0"/>
              </a:rPr>
              <a:t>sind die ersten _____________ der Kinder entscheidend. Die rasche _______________ von besonders vitaminreicher Kost kann das Überleben retten. Auch Schwangere und ____________ erhalten spezielle Aufbaunahrung. In der ____________ versorgt Weltvision die </a:t>
            </a:r>
            <a:r>
              <a:rPr lang="de-DE" sz="4200" dirty="0" smtClean="0">
                <a:latin typeface="Calibri" panose="020F0502020204030204" pitchFamily="34" charset="0"/>
              </a:rPr>
              <a:t>Kinder, </a:t>
            </a:r>
            <a:r>
              <a:rPr lang="de-DE" sz="4200" dirty="0">
                <a:latin typeface="Calibri" panose="020F0502020204030204" pitchFamily="34" charset="0"/>
              </a:rPr>
              <a:t>die </a:t>
            </a:r>
            <a:r>
              <a:rPr lang="de-DE" sz="4200" dirty="0" smtClean="0">
                <a:latin typeface="Calibri" panose="020F0502020204030204" pitchFamily="34" charset="0"/>
              </a:rPr>
              <a:t>bereits </a:t>
            </a:r>
            <a:r>
              <a:rPr lang="de-DE" sz="4200" dirty="0">
                <a:latin typeface="Calibri" panose="020F0502020204030204" pitchFamily="34" charset="0"/>
              </a:rPr>
              <a:t>sehr stark </a:t>
            </a:r>
            <a:r>
              <a:rPr lang="de-DE" sz="4200" dirty="0" smtClean="0">
                <a:latin typeface="Calibri" panose="020F0502020204030204" pitchFamily="34" charset="0"/>
              </a:rPr>
              <a:t>geschwächt sind, </a:t>
            </a:r>
            <a:r>
              <a:rPr lang="de-DE" sz="4200" dirty="0">
                <a:latin typeface="Calibri" panose="020F0502020204030204" pitchFamily="34" charset="0"/>
              </a:rPr>
              <a:t>von dem Hunger. Unterernährung hat gravierende Folgen für die ______________. Erhalten ______________ nicht ausreichend ausgewogene Kost entstehen irreparable Schäden, so bleibt unter anderem die Entwicklung des Gehirns zurück. Die ____________ in der Gesundheitsstation geben ihr ____________ , doch an vielen Orten stoßen die Stationen an räumliche und personelle _____________. Auch dank der Hilfe aus der _______________ engagiert sich Weltvision für die Verbesserung der ________________ von unterernährten Kindern in Afrika und setzt </a:t>
            </a:r>
            <a:r>
              <a:rPr lang="de-DE" sz="4200" dirty="0" smtClean="0">
                <a:latin typeface="Calibri" panose="020F0502020204030204" pitchFamily="34" charset="0"/>
              </a:rPr>
              <a:t>so Zeichen </a:t>
            </a:r>
            <a:r>
              <a:rPr lang="de-DE" sz="4200" dirty="0">
                <a:latin typeface="Calibri" panose="020F0502020204030204" pitchFamily="34" charset="0"/>
              </a:rPr>
              <a:t>der Hoffnung.</a:t>
            </a:r>
          </a:p>
          <a:p>
            <a:endParaRPr lang="de-DE" dirty="0"/>
          </a:p>
        </p:txBody>
      </p:sp>
    </p:spTree>
    <p:extLst>
      <p:ext uri="{BB962C8B-B14F-4D97-AF65-F5344CB8AC3E}">
        <p14:creationId xmlns:p14="http://schemas.microsoft.com/office/powerpoint/2010/main" val="3465713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b="1" dirty="0" smtClean="0">
                <a:latin typeface="Calibri" panose="020F0502020204030204" pitchFamily="34" charset="0"/>
              </a:rPr>
              <a:t>Lösung </a:t>
            </a:r>
            <a:r>
              <a:rPr lang="de-DE" sz="5400" b="1" dirty="0">
                <a:latin typeface="Calibri" panose="020F0502020204030204" pitchFamily="34" charset="0"/>
              </a:rPr>
              <a:t>z</a:t>
            </a:r>
            <a:r>
              <a:rPr lang="de-DE" sz="5400" b="1" dirty="0" smtClean="0">
                <a:latin typeface="Calibri" panose="020F0502020204030204" pitchFamily="34" charset="0"/>
              </a:rPr>
              <a:t>u der Aufgabe</a:t>
            </a:r>
            <a:endParaRPr lang="de-DE" sz="5400" b="1" dirty="0">
              <a:latin typeface="Calibri" panose="020F0502020204030204" pitchFamily="34" charset="0"/>
            </a:endParaRPr>
          </a:p>
        </p:txBody>
      </p:sp>
      <p:sp>
        <p:nvSpPr>
          <p:cNvPr id="3" name="Inhaltsplatzhalter 2"/>
          <p:cNvSpPr>
            <a:spLocks noGrp="1"/>
          </p:cNvSpPr>
          <p:nvPr>
            <p:ph idx="1"/>
          </p:nvPr>
        </p:nvSpPr>
        <p:spPr/>
        <p:txBody>
          <a:bodyPr>
            <a:normAutofit fontScale="85000" lnSpcReduction="10000"/>
          </a:bodyPr>
          <a:lstStyle/>
          <a:p>
            <a:pPr marL="0" lvl="0" indent="0" algn="just">
              <a:buNone/>
            </a:pPr>
            <a:r>
              <a:rPr lang="de-DE" sz="2400" dirty="0">
                <a:latin typeface="Calibri" panose="020F0502020204030204" pitchFamily="34" charset="0"/>
              </a:rPr>
              <a:t>In Afrika sterben täglich mehr als </a:t>
            </a:r>
            <a:r>
              <a:rPr lang="de-DE" sz="2400" b="1" dirty="0">
                <a:solidFill>
                  <a:srgbClr val="FF0000"/>
                </a:solidFill>
                <a:latin typeface="Calibri" panose="020F0502020204030204" pitchFamily="34" charset="0"/>
              </a:rPr>
              <a:t>7500</a:t>
            </a:r>
            <a:r>
              <a:rPr lang="de-DE" sz="2400" dirty="0">
                <a:latin typeface="Calibri" panose="020F0502020204030204" pitchFamily="34" charset="0"/>
              </a:rPr>
              <a:t> Kinder unter </a:t>
            </a:r>
            <a:r>
              <a:rPr lang="de-DE" sz="2400" b="1" dirty="0">
                <a:solidFill>
                  <a:srgbClr val="FF0000"/>
                </a:solidFill>
                <a:latin typeface="Calibri" panose="020F0502020204030204" pitchFamily="34" charset="0"/>
              </a:rPr>
              <a:t>5</a:t>
            </a:r>
            <a:r>
              <a:rPr lang="de-DE" sz="2400" dirty="0">
                <a:latin typeface="Calibri" panose="020F0502020204030204" pitchFamily="34" charset="0"/>
              </a:rPr>
              <a:t> Jahren. </a:t>
            </a:r>
            <a:r>
              <a:rPr lang="de-DE" sz="2400" b="1" dirty="0" err="1" smtClean="0">
                <a:solidFill>
                  <a:srgbClr val="FF0000"/>
                </a:solidFill>
                <a:latin typeface="Calibri" panose="020F0502020204030204" pitchFamily="34" charset="0"/>
              </a:rPr>
              <a:t>Worldvision</a:t>
            </a:r>
            <a:r>
              <a:rPr lang="de-DE" sz="2400" dirty="0" smtClean="0">
                <a:latin typeface="Calibri" panose="020F0502020204030204" pitchFamily="34" charset="0"/>
              </a:rPr>
              <a:t> </a:t>
            </a:r>
            <a:r>
              <a:rPr lang="de-DE" sz="2400" dirty="0">
                <a:latin typeface="Calibri" panose="020F0502020204030204" pitchFamily="34" charset="0"/>
              </a:rPr>
              <a:t>setzt sich dafür ein diesen Missstand zu ändern. Am Verhältnis des Armumfangs zum Alter kann man den </a:t>
            </a:r>
            <a:r>
              <a:rPr lang="de-DE" sz="2400" dirty="0" smtClean="0">
                <a:latin typeface="Calibri" panose="020F0502020204030204" pitchFamily="34" charset="0"/>
              </a:rPr>
              <a:t>Grad </a:t>
            </a:r>
            <a:r>
              <a:rPr lang="de-DE" sz="2400" dirty="0">
                <a:latin typeface="Calibri" panose="020F0502020204030204" pitchFamily="34" charset="0"/>
              </a:rPr>
              <a:t>der Unterernährung </a:t>
            </a:r>
            <a:r>
              <a:rPr lang="de-DE" sz="2400" b="1" dirty="0">
                <a:solidFill>
                  <a:srgbClr val="FF0000"/>
                </a:solidFill>
                <a:latin typeface="Calibri" panose="020F0502020204030204" pitchFamily="34" charset="0"/>
              </a:rPr>
              <a:t>feststellen</a:t>
            </a:r>
            <a:r>
              <a:rPr lang="de-DE" sz="2400" dirty="0">
                <a:latin typeface="Calibri" panose="020F0502020204030204" pitchFamily="34" charset="0"/>
              </a:rPr>
              <a:t>. Im Kampf um gesunde </a:t>
            </a:r>
            <a:r>
              <a:rPr lang="de-DE" sz="2400" dirty="0" smtClean="0">
                <a:latin typeface="Calibri" panose="020F0502020204030204" pitchFamily="34" charset="0"/>
              </a:rPr>
              <a:t>Kinder weltweit </a:t>
            </a:r>
            <a:r>
              <a:rPr lang="de-DE" sz="2400" dirty="0">
                <a:latin typeface="Calibri" panose="020F0502020204030204" pitchFamily="34" charset="0"/>
              </a:rPr>
              <a:t>sind die ersten </a:t>
            </a:r>
            <a:r>
              <a:rPr lang="de-DE" sz="2400" b="1" dirty="0">
                <a:solidFill>
                  <a:srgbClr val="FF0000"/>
                </a:solidFill>
                <a:latin typeface="Calibri" panose="020F0502020204030204" pitchFamily="34" charset="0"/>
              </a:rPr>
              <a:t>1000</a:t>
            </a:r>
            <a:r>
              <a:rPr lang="de-DE" sz="2400" b="1" dirty="0">
                <a:latin typeface="Calibri" panose="020F0502020204030204" pitchFamily="34" charset="0"/>
              </a:rPr>
              <a:t> </a:t>
            </a:r>
            <a:r>
              <a:rPr lang="de-DE" sz="2400" b="1" dirty="0">
                <a:solidFill>
                  <a:srgbClr val="FF0000"/>
                </a:solidFill>
                <a:latin typeface="Calibri" panose="020F0502020204030204" pitchFamily="34" charset="0"/>
              </a:rPr>
              <a:t>Tagen</a:t>
            </a:r>
            <a:r>
              <a:rPr lang="de-DE" sz="2400" b="1" dirty="0">
                <a:latin typeface="Calibri" panose="020F0502020204030204" pitchFamily="34" charset="0"/>
              </a:rPr>
              <a:t> </a:t>
            </a:r>
            <a:r>
              <a:rPr lang="de-DE" sz="2400" dirty="0">
                <a:latin typeface="Calibri" panose="020F0502020204030204" pitchFamily="34" charset="0"/>
              </a:rPr>
              <a:t>der Kinder entscheidend. Die rasche </a:t>
            </a:r>
            <a:r>
              <a:rPr lang="de-DE" sz="2400" b="1" dirty="0">
                <a:solidFill>
                  <a:srgbClr val="FF0000"/>
                </a:solidFill>
                <a:latin typeface="Calibri" panose="020F0502020204030204" pitchFamily="34" charset="0"/>
              </a:rPr>
              <a:t>Verteilung</a:t>
            </a:r>
            <a:r>
              <a:rPr lang="de-DE" sz="2400" dirty="0">
                <a:latin typeface="Calibri" panose="020F0502020204030204" pitchFamily="34" charset="0"/>
              </a:rPr>
              <a:t> von besonders vitaminreicher Kost kann das Überleben retten. Auch Schwangere und </a:t>
            </a:r>
            <a:r>
              <a:rPr lang="de-DE" sz="2400" b="1" dirty="0" smtClean="0">
                <a:solidFill>
                  <a:srgbClr val="FF0000"/>
                </a:solidFill>
                <a:latin typeface="Calibri" panose="020F0502020204030204" pitchFamily="34" charset="0"/>
              </a:rPr>
              <a:t>Mütter</a:t>
            </a:r>
            <a:r>
              <a:rPr lang="de-DE" sz="2400" dirty="0" smtClean="0">
                <a:solidFill>
                  <a:srgbClr val="FF0000"/>
                </a:solidFill>
                <a:latin typeface="Calibri" panose="020F0502020204030204" pitchFamily="34" charset="0"/>
              </a:rPr>
              <a:t> </a:t>
            </a:r>
            <a:r>
              <a:rPr lang="de-DE" sz="2400" dirty="0">
                <a:latin typeface="Calibri" panose="020F0502020204030204" pitchFamily="34" charset="0"/>
              </a:rPr>
              <a:t>erhalten spezielle Aufbaunahrung. In der</a:t>
            </a:r>
            <a:r>
              <a:rPr lang="de-DE" sz="2400" dirty="0">
                <a:solidFill>
                  <a:srgbClr val="FF0000"/>
                </a:solidFill>
                <a:latin typeface="Calibri" panose="020F0502020204030204" pitchFamily="34" charset="0"/>
              </a:rPr>
              <a:t> </a:t>
            </a:r>
            <a:r>
              <a:rPr lang="de-DE" sz="2400" b="1" dirty="0">
                <a:solidFill>
                  <a:srgbClr val="FF0000"/>
                </a:solidFill>
                <a:latin typeface="Calibri" panose="020F0502020204030204" pitchFamily="34" charset="0"/>
              </a:rPr>
              <a:t>Gesundheitsstation</a:t>
            </a:r>
            <a:r>
              <a:rPr lang="de-DE" sz="2400" dirty="0">
                <a:solidFill>
                  <a:srgbClr val="FF0000"/>
                </a:solidFill>
                <a:latin typeface="Calibri" panose="020F0502020204030204" pitchFamily="34" charset="0"/>
              </a:rPr>
              <a:t> </a:t>
            </a:r>
            <a:r>
              <a:rPr lang="de-DE" sz="2400" dirty="0">
                <a:latin typeface="Calibri" panose="020F0502020204030204" pitchFamily="34" charset="0"/>
              </a:rPr>
              <a:t>versorgt Weltvision die </a:t>
            </a:r>
            <a:r>
              <a:rPr lang="de-DE" sz="2400" dirty="0" smtClean="0">
                <a:latin typeface="Calibri" panose="020F0502020204030204" pitchFamily="34" charset="0"/>
              </a:rPr>
              <a:t>Kinder, </a:t>
            </a:r>
            <a:r>
              <a:rPr lang="de-DE" sz="2400" dirty="0">
                <a:latin typeface="Calibri" panose="020F0502020204030204" pitchFamily="34" charset="0"/>
              </a:rPr>
              <a:t>die </a:t>
            </a:r>
            <a:r>
              <a:rPr lang="de-DE" sz="2400" dirty="0" smtClean="0">
                <a:latin typeface="Calibri" panose="020F0502020204030204" pitchFamily="34" charset="0"/>
              </a:rPr>
              <a:t>bereits </a:t>
            </a:r>
            <a:r>
              <a:rPr lang="de-DE" sz="2400" dirty="0">
                <a:latin typeface="Calibri" panose="020F0502020204030204" pitchFamily="34" charset="0"/>
              </a:rPr>
              <a:t>sehr stark geschwächt </a:t>
            </a:r>
            <a:r>
              <a:rPr lang="de-DE" sz="2400" dirty="0" smtClean="0">
                <a:latin typeface="Calibri" panose="020F0502020204030204" pitchFamily="34" charset="0"/>
              </a:rPr>
              <a:t>sind, </a:t>
            </a:r>
            <a:r>
              <a:rPr lang="de-DE" sz="2400" dirty="0">
                <a:latin typeface="Calibri" panose="020F0502020204030204" pitchFamily="34" charset="0"/>
              </a:rPr>
              <a:t>von dem Hunger. Unterernährung hat gravierende Folgen für die </a:t>
            </a:r>
            <a:r>
              <a:rPr lang="de-DE" sz="2400" b="1" dirty="0">
                <a:solidFill>
                  <a:srgbClr val="FF0000"/>
                </a:solidFill>
                <a:latin typeface="Calibri" panose="020F0502020204030204" pitchFamily="34" charset="0"/>
              </a:rPr>
              <a:t>Entwicklung</a:t>
            </a:r>
            <a:r>
              <a:rPr lang="de-DE" sz="2400" dirty="0">
                <a:latin typeface="Calibri" panose="020F0502020204030204" pitchFamily="34" charset="0"/>
              </a:rPr>
              <a:t>. Erhalten </a:t>
            </a:r>
            <a:r>
              <a:rPr lang="de-DE" sz="2400" b="1" dirty="0">
                <a:solidFill>
                  <a:srgbClr val="FF0000"/>
                </a:solidFill>
                <a:latin typeface="Calibri" panose="020F0502020204030204" pitchFamily="34" charset="0"/>
              </a:rPr>
              <a:t>Kleinkinder</a:t>
            </a:r>
            <a:r>
              <a:rPr lang="de-DE" sz="2400" dirty="0">
                <a:latin typeface="Calibri" panose="020F0502020204030204" pitchFamily="34" charset="0"/>
              </a:rPr>
              <a:t> nicht ausreichend ausgewogene Kost entstehen irreparable Schäden, so bleibt unter anderem die Entwicklung des Gehirns zurück. Die </a:t>
            </a:r>
            <a:r>
              <a:rPr lang="de-DE" sz="2400" b="1" dirty="0">
                <a:solidFill>
                  <a:srgbClr val="FF0000"/>
                </a:solidFill>
                <a:latin typeface="Calibri" panose="020F0502020204030204" pitchFamily="34" charset="0"/>
              </a:rPr>
              <a:t>Mitarbeiter</a:t>
            </a:r>
            <a:r>
              <a:rPr lang="de-DE" sz="2400" dirty="0">
                <a:latin typeface="Calibri" panose="020F0502020204030204" pitchFamily="34" charset="0"/>
              </a:rPr>
              <a:t> in der Gesundheitsstation geben ihr </a:t>
            </a:r>
            <a:r>
              <a:rPr lang="de-DE" sz="2400" b="1" dirty="0">
                <a:solidFill>
                  <a:srgbClr val="FF0000"/>
                </a:solidFill>
                <a:latin typeface="Calibri" panose="020F0502020204030204" pitchFamily="34" charset="0"/>
              </a:rPr>
              <a:t>Bestes</a:t>
            </a:r>
            <a:r>
              <a:rPr lang="de-DE" sz="2400" dirty="0">
                <a:latin typeface="Calibri" panose="020F0502020204030204" pitchFamily="34" charset="0"/>
              </a:rPr>
              <a:t>, doch an vielen Orten stoßen die Stationen an räumliche und personelle </a:t>
            </a:r>
            <a:r>
              <a:rPr lang="de-DE" sz="2400" b="1" dirty="0">
                <a:solidFill>
                  <a:srgbClr val="FF0000"/>
                </a:solidFill>
                <a:latin typeface="Calibri" panose="020F0502020204030204" pitchFamily="34" charset="0"/>
              </a:rPr>
              <a:t>Grenzen</a:t>
            </a:r>
            <a:r>
              <a:rPr lang="de-DE" sz="2400" dirty="0">
                <a:latin typeface="Calibri" panose="020F0502020204030204" pitchFamily="34" charset="0"/>
              </a:rPr>
              <a:t>. Auch dank der Hilfe aus der </a:t>
            </a:r>
            <a:r>
              <a:rPr lang="de-DE" sz="2400" b="1" dirty="0">
                <a:solidFill>
                  <a:srgbClr val="FF0000"/>
                </a:solidFill>
                <a:latin typeface="Calibri" panose="020F0502020204030204" pitchFamily="34" charset="0"/>
              </a:rPr>
              <a:t>Schweiz</a:t>
            </a:r>
            <a:r>
              <a:rPr lang="de-DE" sz="2400" dirty="0">
                <a:latin typeface="Calibri" panose="020F0502020204030204" pitchFamily="34" charset="0"/>
              </a:rPr>
              <a:t> engagiert sich </a:t>
            </a:r>
            <a:r>
              <a:rPr lang="de-DE" sz="2400" dirty="0" err="1" smtClean="0">
                <a:latin typeface="Calibri" panose="020F0502020204030204" pitchFamily="34" charset="0"/>
              </a:rPr>
              <a:t>Worldvision</a:t>
            </a:r>
            <a:r>
              <a:rPr lang="de-DE" sz="2400" dirty="0" smtClean="0">
                <a:latin typeface="Calibri" panose="020F0502020204030204" pitchFamily="34" charset="0"/>
              </a:rPr>
              <a:t> </a:t>
            </a:r>
            <a:r>
              <a:rPr lang="de-DE" sz="2400" dirty="0">
                <a:latin typeface="Calibri" panose="020F0502020204030204" pitchFamily="34" charset="0"/>
              </a:rPr>
              <a:t>für die Verbesserung der </a:t>
            </a:r>
            <a:r>
              <a:rPr lang="de-DE" sz="2400" b="1" dirty="0">
                <a:solidFill>
                  <a:srgbClr val="FF0000"/>
                </a:solidFill>
                <a:latin typeface="Calibri" panose="020F0502020204030204" pitchFamily="34" charset="0"/>
              </a:rPr>
              <a:t>Lebensbedingungen</a:t>
            </a:r>
            <a:r>
              <a:rPr lang="de-DE" sz="2400" dirty="0">
                <a:latin typeface="Calibri" panose="020F0502020204030204" pitchFamily="34" charset="0"/>
              </a:rPr>
              <a:t> von unterernährten Kindern in Afrika und setzt so Zeichen der Hoffnung.</a:t>
            </a:r>
          </a:p>
          <a:p>
            <a:endParaRPr lang="de-DE" dirty="0"/>
          </a:p>
        </p:txBody>
      </p:sp>
    </p:spTree>
    <p:extLst>
      <p:ext uri="{BB962C8B-B14F-4D97-AF65-F5344CB8AC3E}">
        <p14:creationId xmlns:p14="http://schemas.microsoft.com/office/powerpoint/2010/main" val="2810986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b="1" dirty="0" smtClean="0">
                <a:latin typeface="Calibri" panose="020F0502020204030204" pitchFamily="34" charset="0"/>
              </a:rPr>
              <a:t>Aufgabe zum Film</a:t>
            </a:r>
            <a:endParaRPr lang="de-DE" sz="5400" b="1" dirty="0">
              <a:latin typeface="Calibri" panose="020F0502020204030204" pitchFamily="34" charset="0"/>
            </a:endParaRPr>
          </a:p>
        </p:txBody>
      </p:sp>
      <p:sp>
        <p:nvSpPr>
          <p:cNvPr id="3" name="Inhaltsplatzhalter 2"/>
          <p:cNvSpPr>
            <a:spLocks noGrp="1"/>
          </p:cNvSpPr>
          <p:nvPr>
            <p:ph idx="1"/>
          </p:nvPr>
        </p:nvSpPr>
        <p:spPr>
          <a:xfrm>
            <a:off x="353683" y="1828800"/>
            <a:ext cx="10600829" cy="4351337"/>
          </a:xfrm>
        </p:spPr>
        <p:txBody>
          <a:bodyPr>
            <a:normAutofit fontScale="77500" lnSpcReduction="20000"/>
          </a:bodyPr>
          <a:lstStyle/>
          <a:p>
            <a:r>
              <a:rPr lang="de-DE" sz="3500" dirty="0" smtClean="0">
                <a:latin typeface="Calibri" panose="020F0502020204030204" pitchFamily="34" charset="0"/>
              </a:rPr>
              <a:t>Zweiter Durchgang:</a:t>
            </a:r>
          </a:p>
          <a:p>
            <a:pPr marL="0" indent="0">
              <a:buNone/>
            </a:pPr>
            <a:r>
              <a:rPr lang="de-DE" sz="2200" dirty="0" smtClean="0">
                <a:latin typeface="Calibri" panose="020F0502020204030204" pitchFamily="34" charset="0"/>
              </a:rPr>
              <a:t>In </a:t>
            </a:r>
            <a:r>
              <a:rPr lang="de-DE" sz="2200" dirty="0">
                <a:latin typeface="Calibri" panose="020F0502020204030204" pitchFamily="34" charset="0"/>
              </a:rPr>
              <a:t>Afrika sterben täglich mehr als </a:t>
            </a:r>
            <a:r>
              <a:rPr lang="de-DE" sz="2200" dirty="0" smtClean="0">
                <a:latin typeface="Calibri" panose="020F0502020204030204" pitchFamily="34" charset="0"/>
              </a:rPr>
              <a:t>_________ Kinder unter _____________ </a:t>
            </a:r>
            <a:r>
              <a:rPr lang="de-DE" sz="2200" dirty="0">
                <a:latin typeface="Calibri" panose="020F0502020204030204" pitchFamily="34" charset="0"/>
              </a:rPr>
              <a:t>an den Folgen der _________________. Jedes dritte Kind in einem Entwicklungsland leidet an </a:t>
            </a:r>
            <a:r>
              <a:rPr lang="de-DE" sz="2200" dirty="0" smtClean="0">
                <a:latin typeface="Calibri" panose="020F0502020204030204" pitchFamily="34" charset="0"/>
              </a:rPr>
              <a:t>___________________. </a:t>
            </a:r>
            <a:r>
              <a:rPr lang="de-DE" sz="2200" dirty="0">
                <a:latin typeface="Calibri" panose="020F0502020204030204" pitchFamily="34" charset="0"/>
              </a:rPr>
              <a:t>____________ setzt sich dafür ein, diesen Missstand zu ändern. Am Verhältnis des _______________ zum Alter kann man den Grad der Unterernährung feststellen. Je dünner der Arm, desto größer die Not. Im Kampf um gesunde Kinder weltweit sind die ersten _______________ der Kinder entscheidend. Die rasche _______________ von besonders vitaminreicher Kost kann das Überleben retten. Die spezielle Nahrung für Kinder wird unter anderem aus ______________ hergestellt, so können Kinder recht schnell wieder mit den nötigen ________________ aufgepäppelt werden. Die Folgen von _________________ auf die kindliche Entwicklung sind fatal. Auch ________________ und Mütter erhalten spezielle _______________, so kann die ________________ von Müttern bei der Geburt drastisch gesenkt werden und Frauen haben mehr Energie, sich um den ______________ zu kümmern. Gerade Mütter, die _________ müssen kräftig genug sein, sonst überträgt sich die Mangelernährung auf ihre Babys. In der _______________ versorgt Weltvision die Kinder, die bereits sehr stark von dem Hunger geschwächt sind. Unterernährung hat _______________ Folgen für die Entwicklung. Erhalten Kleinkinder nicht ausreichend ________________ Kost entstehen irreparable Schäden, so bleibt unter anderem die Entwicklung des _____________ zurück. Die Mitarbeiter in der ______________ geben ihr _____________, doch an vielen Orten stoßen die Stationen an räumliche und personelle Grenzen. „Wenn ich die Kinder hier in der Krankenstation sehe, werde ich sehr traurig. Wenn ich könnte, würde ich sie alle aus der _______________wegnehmen, wo die Unterernährung ______________ ist.“ Auch dank der Hilfe aus der ______________ engagiert sich Weltvision für die Verbesserung der ______________ von unterernährten Kindern in Afrika und setzt so </a:t>
            </a:r>
            <a:r>
              <a:rPr lang="de-DE" sz="2200" dirty="0" smtClean="0">
                <a:latin typeface="Calibri" panose="020F0502020204030204" pitchFamily="34" charset="0"/>
              </a:rPr>
              <a:t>________________.</a:t>
            </a:r>
            <a:endParaRPr lang="de-DE" sz="2200" dirty="0">
              <a:latin typeface="Calibri" panose="020F0502020204030204" pitchFamily="34" charset="0"/>
            </a:endParaRPr>
          </a:p>
        </p:txBody>
      </p:sp>
    </p:spTree>
    <p:extLst>
      <p:ext uri="{BB962C8B-B14F-4D97-AF65-F5344CB8AC3E}">
        <p14:creationId xmlns:p14="http://schemas.microsoft.com/office/powerpoint/2010/main" val="3088807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5400" b="1" dirty="0" smtClean="0">
                <a:latin typeface="Calibri" panose="020F0502020204030204" pitchFamily="34" charset="0"/>
              </a:rPr>
              <a:t>Lösung zu der Aufgabe</a:t>
            </a:r>
            <a:endParaRPr lang="de-DE" sz="5400" b="1" dirty="0">
              <a:latin typeface="Calibri" panose="020F0502020204030204" pitchFamily="34" charset="0"/>
            </a:endParaRPr>
          </a:p>
        </p:txBody>
      </p:sp>
      <p:sp>
        <p:nvSpPr>
          <p:cNvPr id="3" name="Inhaltsplatzhalter 2"/>
          <p:cNvSpPr>
            <a:spLocks noGrp="1"/>
          </p:cNvSpPr>
          <p:nvPr>
            <p:ph idx="1"/>
          </p:nvPr>
        </p:nvSpPr>
        <p:spPr>
          <a:xfrm>
            <a:off x="362309" y="1828800"/>
            <a:ext cx="10489721" cy="4351337"/>
          </a:xfrm>
        </p:spPr>
        <p:txBody>
          <a:bodyPr>
            <a:noAutofit/>
          </a:bodyPr>
          <a:lstStyle/>
          <a:p>
            <a:pPr marL="0" lvl="0" indent="0">
              <a:buNone/>
            </a:pPr>
            <a:r>
              <a:rPr lang="de-DE" dirty="0">
                <a:latin typeface="Calibri" panose="020F0502020204030204" pitchFamily="34" charset="0"/>
              </a:rPr>
              <a:t>In Afrika sterben täglich mehr als </a:t>
            </a:r>
            <a:r>
              <a:rPr lang="de-DE" b="1" dirty="0">
                <a:solidFill>
                  <a:srgbClr val="FF0000"/>
                </a:solidFill>
                <a:latin typeface="Calibri" panose="020F0502020204030204" pitchFamily="34" charset="0"/>
              </a:rPr>
              <a:t>7500</a:t>
            </a:r>
            <a:r>
              <a:rPr lang="de-DE" dirty="0">
                <a:solidFill>
                  <a:srgbClr val="FF0000"/>
                </a:solidFill>
                <a:latin typeface="Calibri" panose="020F0502020204030204" pitchFamily="34" charset="0"/>
              </a:rPr>
              <a:t> </a:t>
            </a:r>
            <a:r>
              <a:rPr lang="de-DE" dirty="0">
                <a:latin typeface="Calibri" panose="020F0502020204030204" pitchFamily="34" charset="0"/>
              </a:rPr>
              <a:t>Kinder unter </a:t>
            </a:r>
            <a:r>
              <a:rPr lang="de-DE" b="1" dirty="0">
                <a:solidFill>
                  <a:srgbClr val="FF0000"/>
                </a:solidFill>
                <a:latin typeface="Calibri" panose="020F0502020204030204" pitchFamily="34" charset="0"/>
              </a:rPr>
              <a:t>5 Jahren </a:t>
            </a:r>
            <a:r>
              <a:rPr lang="de-DE" dirty="0">
                <a:latin typeface="Calibri" panose="020F0502020204030204" pitchFamily="34" charset="0"/>
              </a:rPr>
              <a:t>an den Folgen der </a:t>
            </a:r>
            <a:r>
              <a:rPr lang="de-DE" b="1" dirty="0">
                <a:solidFill>
                  <a:srgbClr val="FF0000"/>
                </a:solidFill>
                <a:latin typeface="Calibri" panose="020F0502020204030204" pitchFamily="34" charset="0"/>
              </a:rPr>
              <a:t>Unterernährung</a:t>
            </a:r>
            <a:r>
              <a:rPr lang="de-DE" dirty="0">
                <a:latin typeface="Calibri" panose="020F0502020204030204" pitchFamily="34" charset="0"/>
              </a:rPr>
              <a:t>. Jedes dritte Kind in einem Entwicklungsland leidet an </a:t>
            </a:r>
            <a:r>
              <a:rPr lang="de-DE" b="1" dirty="0">
                <a:solidFill>
                  <a:srgbClr val="FF0000"/>
                </a:solidFill>
                <a:latin typeface="Calibri" panose="020F0502020204030204" pitchFamily="34" charset="0"/>
              </a:rPr>
              <a:t>Wachstumsstörungen</a:t>
            </a:r>
            <a:r>
              <a:rPr lang="de-DE" dirty="0">
                <a:latin typeface="Calibri" panose="020F0502020204030204" pitchFamily="34" charset="0"/>
              </a:rPr>
              <a:t>.</a:t>
            </a:r>
            <a:r>
              <a:rPr lang="de-DE" b="1" dirty="0">
                <a:latin typeface="Calibri" panose="020F0502020204030204" pitchFamily="34" charset="0"/>
              </a:rPr>
              <a:t> </a:t>
            </a:r>
            <a:r>
              <a:rPr lang="de-DE" b="1" dirty="0" err="1" smtClean="0">
                <a:solidFill>
                  <a:srgbClr val="FF0000"/>
                </a:solidFill>
                <a:latin typeface="Calibri" panose="020F0502020204030204" pitchFamily="34" charset="0"/>
              </a:rPr>
              <a:t>Worldvision</a:t>
            </a:r>
            <a:r>
              <a:rPr lang="de-DE" b="1" dirty="0" smtClean="0">
                <a:latin typeface="Calibri" panose="020F0502020204030204" pitchFamily="34" charset="0"/>
              </a:rPr>
              <a:t> </a:t>
            </a:r>
            <a:r>
              <a:rPr lang="de-DE" dirty="0">
                <a:latin typeface="Calibri" panose="020F0502020204030204" pitchFamily="34" charset="0"/>
              </a:rPr>
              <a:t>setzt sich dafür ein diesen Missstand zu ändern. Am Verhältnis des </a:t>
            </a:r>
            <a:r>
              <a:rPr lang="de-DE" b="1" dirty="0">
                <a:solidFill>
                  <a:srgbClr val="FF0000"/>
                </a:solidFill>
                <a:latin typeface="Calibri" panose="020F0502020204030204" pitchFamily="34" charset="0"/>
              </a:rPr>
              <a:t>Armumfangs</a:t>
            </a:r>
            <a:r>
              <a:rPr lang="de-DE" dirty="0">
                <a:latin typeface="Calibri" panose="020F0502020204030204" pitchFamily="34" charset="0"/>
              </a:rPr>
              <a:t> zum Alter kann man den Grad der Unterernährung feststellen. Je dünner der Arm, desto größer die Not. Im Kampf um gesunde Kinder weltweit sind die ersten </a:t>
            </a:r>
            <a:r>
              <a:rPr lang="de-DE" b="1" dirty="0">
                <a:solidFill>
                  <a:srgbClr val="FF0000"/>
                </a:solidFill>
                <a:latin typeface="Calibri" panose="020F0502020204030204" pitchFamily="34" charset="0"/>
              </a:rPr>
              <a:t>1000 Tagen </a:t>
            </a:r>
            <a:r>
              <a:rPr lang="de-DE" dirty="0">
                <a:latin typeface="Calibri" panose="020F0502020204030204" pitchFamily="34" charset="0"/>
              </a:rPr>
              <a:t>der Kinder entscheidend. Die rasche </a:t>
            </a:r>
            <a:r>
              <a:rPr lang="de-DE" b="1" dirty="0">
                <a:solidFill>
                  <a:srgbClr val="FF0000"/>
                </a:solidFill>
                <a:latin typeface="Calibri" panose="020F0502020204030204" pitchFamily="34" charset="0"/>
              </a:rPr>
              <a:t>Verteilung</a:t>
            </a:r>
            <a:r>
              <a:rPr lang="de-DE" dirty="0">
                <a:latin typeface="Calibri" panose="020F0502020204030204" pitchFamily="34" charset="0"/>
              </a:rPr>
              <a:t> von besonders vitaminreicher Kost kann das Überleben retten. Die spezielle Nahrung für Kinder wird unter anderem aus </a:t>
            </a:r>
            <a:r>
              <a:rPr lang="de-DE" b="1" dirty="0">
                <a:solidFill>
                  <a:srgbClr val="FF0000"/>
                </a:solidFill>
                <a:latin typeface="Calibri" panose="020F0502020204030204" pitchFamily="34" charset="0"/>
              </a:rPr>
              <a:t>Erdnusspaste</a:t>
            </a:r>
            <a:r>
              <a:rPr lang="de-DE" dirty="0">
                <a:latin typeface="Calibri" panose="020F0502020204030204" pitchFamily="34" charset="0"/>
              </a:rPr>
              <a:t> hergestellt, so können Kinder recht schnell wieder mit den nötigen </a:t>
            </a:r>
            <a:r>
              <a:rPr lang="de-DE" b="1" dirty="0">
                <a:solidFill>
                  <a:srgbClr val="FF0000"/>
                </a:solidFill>
                <a:latin typeface="Calibri" panose="020F0502020204030204" pitchFamily="34" charset="0"/>
              </a:rPr>
              <a:t>Nährstoffen</a:t>
            </a:r>
            <a:r>
              <a:rPr lang="de-DE" dirty="0">
                <a:latin typeface="Calibri" panose="020F0502020204030204" pitchFamily="34" charset="0"/>
              </a:rPr>
              <a:t> aufgepäppelt werden. Die Folgen von </a:t>
            </a:r>
            <a:r>
              <a:rPr lang="de-DE" b="1" dirty="0">
                <a:solidFill>
                  <a:srgbClr val="FF0000"/>
                </a:solidFill>
                <a:latin typeface="Calibri" panose="020F0502020204030204" pitchFamily="34" charset="0"/>
              </a:rPr>
              <a:t>Mangel- und Unterernährung</a:t>
            </a:r>
            <a:r>
              <a:rPr lang="de-DE" b="1" dirty="0">
                <a:latin typeface="Calibri" panose="020F0502020204030204" pitchFamily="34" charset="0"/>
              </a:rPr>
              <a:t> </a:t>
            </a:r>
            <a:r>
              <a:rPr lang="de-DE" dirty="0">
                <a:latin typeface="Calibri" panose="020F0502020204030204" pitchFamily="34" charset="0"/>
              </a:rPr>
              <a:t>auf die kindliche Entwicklung sind fatal. Auch</a:t>
            </a:r>
            <a:r>
              <a:rPr lang="de-DE" b="1" dirty="0">
                <a:latin typeface="Calibri" panose="020F0502020204030204" pitchFamily="34" charset="0"/>
              </a:rPr>
              <a:t> </a:t>
            </a:r>
            <a:r>
              <a:rPr lang="de-DE" b="1" dirty="0">
                <a:solidFill>
                  <a:srgbClr val="FF0000"/>
                </a:solidFill>
                <a:latin typeface="Calibri" panose="020F0502020204030204" pitchFamily="34" charset="0"/>
              </a:rPr>
              <a:t>Schwangere</a:t>
            </a:r>
            <a:r>
              <a:rPr lang="de-DE" b="1" dirty="0">
                <a:latin typeface="Calibri" panose="020F0502020204030204" pitchFamily="34" charset="0"/>
              </a:rPr>
              <a:t> </a:t>
            </a:r>
            <a:r>
              <a:rPr lang="de-DE" dirty="0">
                <a:latin typeface="Calibri" panose="020F0502020204030204" pitchFamily="34" charset="0"/>
              </a:rPr>
              <a:t>und Mütter erhalten spezielle </a:t>
            </a:r>
            <a:r>
              <a:rPr lang="de-DE" b="1" dirty="0">
                <a:solidFill>
                  <a:srgbClr val="FF0000"/>
                </a:solidFill>
                <a:latin typeface="Calibri" panose="020F0502020204030204" pitchFamily="34" charset="0"/>
              </a:rPr>
              <a:t>Aufbaunahrung</a:t>
            </a:r>
            <a:r>
              <a:rPr lang="de-DE" dirty="0">
                <a:latin typeface="Calibri" panose="020F0502020204030204" pitchFamily="34" charset="0"/>
              </a:rPr>
              <a:t>, so kann die </a:t>
            </a:r>
            <a:r>
              <a:rPr lang="de-DE" b="1" dirty="0">
                <a:solidFill>
                  <a:srgbClr val="FF0000"/>
                </a:solidFill>
                <a:latin typeface="Calibri" panose="020F0502020204030204" pitchFamily="34" charset="0"/>
              </a:rPr>
              <a:t>Sterblichkeitsrate</a:t>
            </a:r>
            <a:r>
              <a:rPr lang="de-DE" dirty="0">
                <a:latin typeface="Calibri" panose="020F0502020204030204" pitchFamily="34" charset="0"/>
              </a:rPr>
              <a:t> von Müttern bei der Geburt drastisch gesenkt werden und Frauen haben mehr Energie sich um den </a:t>
            </a:r>
            <a:r>
              <a:rPr lang="de-DE" b="1" dirty="0">
                <a:solidFill>
                  <a:srgbClr val="FF0000"/>
                </a:solidFill>
                <a:latin typeface="Calibri" panose="020F0502020204030204" pitchFamily="34" charset="0"/>
              </a:rPr>
              <a:t>Nachwuchs</a:t>
            </a:r>
            <a:r>
              <a:rPr lang="de-DE" dirty="0">
                <a:solidFill>
                  <a:srgbClr val="FF0000"/>
                </a:solidFill>
                <a:latin typeface="Calibri" panose="020F0502020204030204" pitchFamily="34" charset="0"/>
              </a:rPr>
              <a:t> </a:t>
            </a:r>
            <a:r>
              <a:rPr lang="de-DE" dirty="0">
                <a:latin typeface="Calibri" panose="020F0502020204030204" pitchFamily="34" charset="0"/>
              </a:rPr>
              <a:t>zu kümmern. Gerade Mutter die </a:t>
            </a:r>
            <a:r>
              <a:rPr lang="de-DE" b="1" dirty="0">
                <a:solidFill>
                  <a:srgbClr val="FF0000"/>
                </a:solidFill>
                <a:latin typeface="Calibri" panose="020F0502020204030204" pitchFamily="34" charset="0"/>
              </a:rPr>
              <a:t>stillen</a:t>
            </a:r>
            <a:r>
              <a:rPr lang="de-DE" b="1" dirty="0">
                <a:latin typeface="Calibri" panose="020F0502020204030204" pitchFamily="34" charset="0"/>
              </a:rPr>
              <a:t> </a:t>
            </a:r>
            <a:r>
              <a:rPr lang="de-DE" dirty="0">
                <a:latin typeface="Calibri" panose="020F0502020204030204" pitchFamily="34" charset="0"/>
              </a:rPr>
              <a:t>müssen kräftig genug sein sonst überträgt sich die Mangelernährung auf ihre Babys. In der </a:t>
            </a:r>
            <a:r>
              <a:rPr lang="de-DE" b="1" dirty="0">
                <a:solidFill>
                  <a:srgbClr val="FF0000"/>
                </a:solidFill>
                <a:latin typeface="Calibri" panose="020F0502020204030204" pitchFamily="34" charset="0"/>
              </a:rPr>
              <a:t>Gesundheitsstation</a:t>
            </a:r>
            <a:r>
              <a:rPr lang="de-DE" dirty="0">
                <a:latin typeface="Calibri" panose="020F0502020204030204" pitchFamily="34" charset="0"/>
              </a:rPr>
              <a:t> versorgt </a:t>
            </a:r>
            <a:r>
              <a:rPr lang="de-DE" dirty="0" err="1" smtClean="0">
                <a:latin typeface="Calibri" panose="020F0502020204030204" pitchFamily="34" charset="0"/>
              </a:rPr>
              <a:t>Worldvision</a:t>
            </a:r>
            <a:r>
              <a:rPr lang="de-DE" dirty="0" smtClean="0">
                <a:latin typeface="Calibri" panose="020F0502020204030204" pitchFamily="34" charset="0"/>
              </a:rPr>
              <a:t> </a:t>
            </a:r>
            <a:r>
              <a:rPr lang="de-DE" dirty="0">
                <a:latin typeface="Calibri" panose="020F0502020204030204" pitchFamily="34" charset="0"/>
              </a:rPr>
              <a:t>die Kinder, die bereit sehr stark geschwächt sind, von dem Hunger. Unterernährung hat </a:t>
            </a:r>
            <a:r>
              <a:rPr lang="de-DE" b="1" dirty="0">
                <a:solidFill>
                  <a:srgbClr val="FF0000"/>
                </a:solidFill>
                <a:latin typeface="Calibri" panose="020F0502020204030204" pitchFamily="34" charset="0"/>
              </a:rPr>
              <a:t>gravierende</a:t>
            </a:r>
            <a:r>
              <a:rPr lang="de-DE" dirty="0">
                <a:latin typeface="Calibri" panose="020F0502020204030204" pitchFamily="34" charset="0"/>
              </a:rPr>
              <a:t> Folgen für die Entwicklung. Erhalten Kleinkinder nicht ausreichend </a:t>
            </a:r>
            <a:r>
              <a:rPr lang="de-DE" b="1" dirty="0">
                <a:solidFill>
                  <a:srgbClr val="FF0000"/>
                </a:solidFill>
                <a:latin typeface="Calibri" panose="020F0502020204030204" pitchFamily="34" charset="0"/>
              </a:rPr>
              <a:t>ausgewogene</a:t>
            </a:r>
            <a:r>
              <a:rPr lang="de-DE" dirty="0">
                <a:latin typeface="Calibri" panose="020F0502020204030204" pitchFamily="34" charset="0"/>
              </a:rPr>
              <a:t> Kost entstehen irreparable Schäden, so bleibt unter anderem die Entwicklung des </a:t>
            </a:r>
            <a:r>
              <a:rPr lang="de-DE" b="1" dirty="0">
                <a:solidFill>
                  <a:srgbClr val="FF0000"/>
                </a:solidFill>
                <a:latin typeface="Calibri" panose="020F0502020204030204" pitchFamily="34" charset="0"/>
              </a:rPr>
              <a:t>Gehirns</a:t>
            </a:r>
            <a:r>
              <a:rPr lang="de-DE" dirty="0">
                <a:latin typeface="Calibri" panose="020F0502020204030204" pitchFamily="34" charset="0"/>
              </a:rPr>
              <a:t> zurück. Die Mitarbeiter in der </a:t>
            </a:r>
            <a:r>
              <a:rPr lang="de-DE" b="1" dirty="0">
                <a:solidFill>
                  <a:srgbClr val="FF0000"/>
                </a:solidFill>
                <a:latin typeface="Calibri" panose="020F0502020204030204" pitchFamily="34" charset="0"/>
              </a:rPr>
              <a:t>Gesundheitsstation</a:t>
            </a:r>
            <a:r>
              <a:rPr lang="de-DE" dirty="0">
                <a:latin typeface="Calibri" panose="020F0502020204030204" pitchFamily="34" charset="0"/>
              </a:rPr>
              <a:t> geben ihr Bestes, doch an vielen Orten stoßen die Stationen an räumliche und personelle Grenzen. „Wenn ich die Kinder hier in der Krankenstation sehe werde ich sehr traurig, wenn ich könnte würde ich sie alle aus der </a:t>
            </a:r>
            <a:r>
              <a:rPr lang="de-DE" b="1" dirty="0">
                <a:solidFill>
                  <a:srgbClr val="FF0000"/>
                </a:solidFill>
                <a:latin typeface="Calibri" panose="020F0502020204030204" pitchFamily="34" charset="0"/>
              </a:rPr>
              <a:t>Gegend</a:t>
            </a:r>
            <a:r>
              <a:rPr lang="de-DE" dirty="0">
                <a:latin typeface="Calibri" panose="020F0502020204030204" pitchFamily="34" charset="0"/>
              </a:rPr>
              <a:t> wegnehmen, wo die Unterernährung </a:t>
            </a:r>
            <a:r>
              <a:rPr lang="de-DE" b="1" dirty="0">
                <a:solidFill>
                  <a:srgbClr val="FF0000"/>
                </a:solidFill>
                <a:latin typeface="Calibri" panose="020F0502020204030204" pitchFamily="34" charset="0"/>
              </a:rPr>
              <a:t>allgegenwärtig</a:t>
            </a:r>
            <a:r>
              <a:rPr lang="de-DE" dirty="0">
                <a:latin typeface="Calibri" panose="020F0502020204030204" pitchFamily="34" charset="0"/>
              </a:rPr>
              <a:t> ist“. Auch dank der Hilfe aus der </a:t>
            </a:r>
            <a:r>
              <a:rPr lang="de-DE" b="1" dirty="0" smtClean="0">
                <a:solidFill>
                  <a:srgbClr val="FF0000"/>
                </a:solidFill>
                <a:latin typeface="Calibri" panose="020F0502020204030204" pitchFamily="34" charset="0"/>
              </a:rPr>
              <a:t>Schweiz</a:t>
            </a:r>
            <a:r>
              <a:rPr lang="de-DE" dirty="0" smtClean="0">
                <a:latin typeface="Calibri" panose="020F0502020204030204" pitchFamily="34" charset="0"/>
              </a:rPr>
              <a:t> </a:t>
            </a:r>
            <a:r>
              <a:rPr lang="de-DE" dirty="0">
                <a:latin typeface="Calibri" panose="020F0502020204030204" pitchFamily="34" charset="0"/>
              </a:rPr>
              <a:t>engagiert sich Weltvision für die Verbesserung der </a:t>
            </a:r>
            <a:r>
              <a:rPr lang="de-DE" b="1" dirty="0">
                <a:solidFill>
                  <a:srgbClr val="FF0000"/>
                </a:solidFill>
                <a:latin typeface="Calibri" panose="020F0502020204030204" pitchFamily="34" charset="0"/>
              </a:rPr>
              <a:t>Lebensbedingungen</a:t>
            </a:r>
            <a:r>
              <a:rPr lang="de-DE" dirty="0">
                <a:latin typeface="Calibri" panose="020F0502020204030204" pitchFamily="34" charset="0"/>
              </a:rPr>
              <a:t> von unterernährten Kindern in Afrika und setzt so </a:t>
            </a:r>
            <a:r>
              <a:rPr lang="de-DE" b="1" dirty="0">
                <a:solidFill>
                  <a:srgbClr val="FF0000"/>
                </a:solidFill>
                <a:latin typeface="Calibri" panose="020F0502020204030204" pitchFamily="34" charset="0"/>
              </a:rPr>
              <a:t>Zeichen der </a:t>
            </a:r>
            <a:r>
              <a:rPr lang="de-DE" b="1" dirty="0" smtClean="0">
                <a:solidFill>
                  <a:srgbClr val="FF0000"/>
                </a:solidFill>
                <a:latin typeface="Calibri" panose="020F0502020204030204" pitchFamily="34" charset="0"/>
              </a:rPr>
              <a:t>Hoffnung</a:t>
            </a:r>
            <a:r>
              <a:rPr lang="de-DE" dirty="0" smtClean="0">
                <a:latin typeface="Calibri" panose="020F0502020204030204" pitchFamily="34" charset="0"/>
              </a:rPr>
              <a:t>.</a:t>
            </a:r>
            <a:endParaRPr lang="de-DE" b="1" dirty="0">
              <a:solidFill>
                <a:srgbClr val="FF0000"/>
              </a:solidFill>
              <a:latin typeface="Calibri" panose="020F0502020204030204" pitchFamily="34" charset="0"/>
            </a:endParaRPr>
          </a:p>
          <a:p>
            <a:endParaRPr lang="de-DE" dirty="0"/>
          </a:p>
        </p:txBody>
      </p:sp>
    </p:spTree>
    <p:extLst>
      <p:ext uri="{BB962C8B-B14F-4D97-AF65-F5344CB8AC3E}">
        <p14:creationId xmlns:p14="http://schemas.microsoft.com/office/powerpoint/2010/main" val="1864281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03312" y="136657"/>
            <a:ext cx="9404723" cy="1400530"/>
          </a:xfrm>
        </p:spPr>
        <p:txBody>
          <a:bodyPr>
            <a:normAutofit/>
          </a:bodyPr>
          <a:lstStyle/>
          <a:p>
            <a:pPr algn="ctr"/>
            <a:r>
              <a:rPr lang="de-DE" sz="5400" b="1" dirty="0" smtClean="0">
                <a:latin typeface="Calibri" panose="020F0502020204030204" pitchFamily="34" charset="0"/>
              </a:rPr>
              <a:t>Folgen im Vergleich</a:t>
            </a:r>
            <a:endParaRPr lang="de-DE" sz="5400" b="1" dirty="0">
              <a:latin typeface="Calibri" panose="020F0502020204030204" pitchFamily="34" charset="0"/>
            </a:endParaRPr>
          </a:p>
        </p:txBody>
      </p:sp>
      <p:sp>
        <p:nvSpPr>
          <p:cNvPr id="3" name="Textplatzhalter 2"/>
          <p:cNvSpPr>
            <a:spLocks noGrp="1"/>
          </p:cNvSpPr>
          <p:nvPr>
            <p:ph type="body" idx="1"/>
          </p:nvPr>
        </p:nvSpPr>
        <p:spPr>
          <a:xfrm>
            <a:off x="6226232" y="1737762"/>
            <a:ext cx="5122920" cy="576262"/>
          </a:xfrm>
        </p:spPr>
        <p:txBody>
          <a:bodyPr>
            <a:normAutofit/>
          </a:bodyPr>
          <a:lstStyle/>
          <a:p>
            <a:r>
              <a:rPr lang="de-DE" sz="3200" b="1" u="sng" dirty="0" smtClean="0">
                <a:solidFill>
                  <a:schemeClr val="tx2">
                    <a:lumMod val="75000"/>
                  </a:schemeClr>
                </a:solidFill>
                <a:latin typeface="Calibri" panose="020F0502020204030204" pitchFamily="34" charset="0"/>
              </a:rPr>
              <a:t>Folgen von Unterernährung</a:t>
            </a:r>
            <a:endParaRPr lang="de-DE" sz="3200" b="1" u="sng" dirty="0">
              <a:solidFill>
                <a:schemeClr val="tx2">
                  <a:lumMod val="75000"/>
                </a:schemeClr>
              </a:solidFill>
              <a:latin typeface="Calibri" panose="020F0502020204030204" pitchFamily="34" charset="0"/>
            </a:endParaRPr>
          </a:p>
        </p:txBody>
      </p:sp>
      <p:sp>
        <p:nvSpPr>
          <p:cNvPr id="4" name="Inhaltsplatzhalter 3"/>
          <p:cNvSpPr>
            <a:spLocks noGrp="1"/>
          </p:cNvSpPr>
          <p:nvPr>
            <p:ph sz="half" idx="2"/>
          </p:nvPr>
        </p:nvSpPr>
        <p:spPr>
          <a:xfrm>
            <a:off x="6226232" y="2572789"/>
            <a:ext cx="4856913" cy="3741738"/>
          </a:xfrm>
        </p:spPr>
        <p:txBody>
          <a:bodyPr>
            <a:noAutofit/>
          </a:bodyPr>
          <a:lstStyle/>
          <a:p>
            <a:r>
              <a:rPr lang="de-DE" sz="2800" dirty="0" smtClean="0">
                <a:latin typeface="Calibri" panose="020F0502020204030204" pitchFamily="34" charset="0"/>
              </a:rPr>
              <a:t>Schwaches Immunsystem</a:t>
            </a:r>
            <a:endParaRPr lang="de-DE" sz="2800" dirty="0">
              <a:latin typeface="Calibri" panose="020F0502020204030204" pitchFamily="34" charset="0"/>
            </a:endParaRPr>
          </a:p>
          <a:p>
            <a:r>
              <a:rPr lang="de-DE" sz="2800" dirty="0" smtClean="0">
                <a:latin typeface="Calibri" panose="020F0502020204030204" pitchFamily="34" charset="0"/>
              </a:rPr>
              <a:t>Anfällig für Infektionskrankheiten</a:t>
            </a:r>
          </a:p>
          <a:p>
            <a:r>
              <a:rPr lang="de-DE" sz="2800" dirty="0" smtClean="0">
                <a:latin typeface="Calibri" panose="020F0502020204030204" pitchFamily="34" charset="0"/>
              </a:rPr>
              <a:t>Schlechtere Konzentration</a:t>
            </a:r>
          </a:p>
          <a:p>
            <a:r>
              <a:rPr lang="de-DE" sz="2800" dirty="0" smtClean="0">
                <a:latin typeface="Calibri" panose="020F0502020204030204" pitchFamily="34" charset="0"/>
              </a:rPr>
              <a:t>Geringere Leistungsfähigkeit</a:t>
            </a:r>
          </a:p>
          <a:p>
            <a:r>
              <a:rPr lang="de-DE" sz="2800" dirty="0" smtClean="0">
                <a:latin typeface="Calibri" panose="020F0502020204030204" pitchFamily="34" charset="0"/>
              </a:rPr>
              <a:t>Schlechte Voraussetzungen für eine gute Zukunft</a:t>
            </a:r>
          </a:p>
        </p:txBody>
      </p:sp>
      <p:sp>
        <p:nvSpPr>
          <p:cNvPr id="5" name="Textplatzhalter 4"/>
          <p:cNvSpPr>
            <a:spLocks noGrp="1"/>
          </p:cNvSpPr>
          <p:nvPr>
            <p:ph type="body" sz="quarter" idx="3"/>
          </p:nvPr>
        </p:nvSpPr>
        <p:spPr>
          <a:xfrm>
            <a:off x="1103312" y="1732988"/>
            <a:ext cx="5201927" cy="576262"/>
          </a:xfrm>
        </p:spPr>
        <p:txBody>
          <a:bodyPr>
            <a:normAutofit/>
          </a:bodyPr>
          <a:lstStyle/>
          <a:p>
            <a:r>
              <a:rPr lang="de-DE" sz="3200" b="1" u="sng" dirty="0" smtClean="0">
                <a:solidFill>
                  <a:schemeClr val="tx2">
                    <a:lumMod val="75000"/>
                  </a:schemeClr>
                </a:solidFill>
                <a:latin typeface="Calibri" panose="020F0502020204030204" pitchFamily="34" charset="0"/>
              </a:rPr>
              <a:t>Folgen von Übergewicht</a:t>
            </a:r>
            <a:endParaRPr lang="de-DE" sz="3200" b="1" u="sng" dirty="0">
              <a:solidFill>
                <a:schemeClr val="tx2">
                  <a:lumMod val="75000"/>
                </a:schemeClr>
              </a:solidFill>
              <a:latin typeface="Calibri" panose="020F0502020204030204" pitchFamily="34" charset="0"/>
            </a:endParaRPr>
          </a:p>
        </p:txBody>
      </p:sp>
      <p:sp>
        <p:nvSpPr>
          <p:cNvPr id="6" name="Inhaltsplatzhalter 5"/>
          <p:cNvSpPr>
            <a:spLocks noGrp="1"/>
          </p:cNvSpPr>
          <p:nvPr>
            <p:ph sz="quarter" idx="4"/>
          </p:nvPr>
        </p:nvSpPr>
        <p:spPr>
          <a:xfrm>
            <a:off x="1103312" y="2514599"/>
            <a:ext cx="4678225" cy="3741738"/>
          </a:xfrm>
        </p:spPr>
        <p:txBody>
          <a:bodyPr>
            <a:noAutofit/>
          </a:bodyPr>
          <a:lstStyle/>
          <a:p>
            <a:r>
              <a:rPr lang="de-DE" sz="2800" dirty="0" smtClean="0">
                <a:latin typeface="Calibri" panose="020F0502020204030204" pitchFamily="34" charset="0"/>
              </a:rPr>
              <a:t>Diabetes</a:t>
            </a:r>
          </a:p>
          <a:p>
            <a:r>
              <a:rPr lang="de-DE" sz="2800" dirty="0" smtClean="0">
                <a:latin typeface="Calibri" panose="020F0502020204030204" pitchFamily="34" charset="0"/>
              </a:rPr>
              <a:t>Gallenblasenerkrankungen</a:t>
            </a:r>
          </a:p>
          <a:p>
            <a:r>
              <a:rPr lang="de-DE" sz="2800" dirty="0" smtClean="0">
                <a:latin typeface="Calibri" panose="020F0502020204030204" pitchFamily="34" charset="0"/>
              </a:rPr>
              <a:t>Bluthochdruck</a:t>
            </a:r>
          </a:p>
          <a:p>
            <a:r>
              <a:rPr lang="de-DE" sz="2800" dirty="0" smtClean="0">
                <a:latin typeface="Calibri" panose="020F0502020204030204" pitchFamily="34" charset="0"/>
              </a:rPr>
              <a:t>Atembeschwerden</a:t>
            </a:r>
          </a:p>
          <a:p>
            <a:r>
              <a:rPr lang="de-DE" sz="2800" dirty="0" smtClean="0">
                <a:latin typeface="Calibri" panose="020F0502020204030204" pitchFamily="34" charset="0"/>
              </a:rPr>
              <a:t>Herzerkrankungen</a:t>
            </a:r>
          </a:p>
          <a:p>
            <a:r>
              <a:rPr lang="de-DE" sz="2800" dirty="0" smtClean="0">
                <a:latin typeface="Calibri" panose="020F0502020204030204" pitchFamily="34" charset="0"/>
              </a:rPr>
              <a:t>Stark erhöhtes Krebsrisiko</a:t>
            </a:r>
            <a:endParaRPr lang="de-DE" sz="2800" dirty="0">
              <a:latin typeface="Calibri" panose="020F0502020204030204" pitchFamily="34" charset="0"/>
            </a:endParaRPr>
          </a:p>
        </p:txBody>
      </p:sp>
    </p:spTree>
    <p:extLst>
      <p:ext uri="{BB962C8B-B14F-4D97-AF65-F5344CB8AC3E}">
        <p14:creationId xmlns:p14="http://schemas.microsoft.com/office/powerpoint/2010/main" val="1367404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TM03457515[[fn=Aussicht]]</Template>
  <TotalTime>0</TotalTime>
  <Words>1072</Words>
  <Application>Microsoft Office PowerPoint</Application>
  <PresentationFormat>Breitbild</PresentationFormat>
  <Paragraphs>39</Paragraphs>
  <Slides>11</Slides>
  <Notes>0</Notes>
  <HiddenSlides>0</HiddenSlides>
  <MMClips>1</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Century Schoolbook</vt:lpstr>
      <vt:lpstr>Wingdings 2</vt:lpstr>
      <vt:lpstr>View</vt:lpstr>
      <vt:lpstr>Zivilisationskrankheiten/ Krankheiten in der 3. Welt  </vt:lpstr>
      <vt:lpstr>PowerPoint-Präsentation</vt:lpstr>
      <vt:lpstr>Der Kampf gegen Unterernährung https://youtu.be/FRBoYeXjE2E</vt:lpstr>
      <vt:lpstr>Fragen zum Film</vt:lpstr>
      <vt:lpstr>Aufgabe zum Film</vt:lpstr>
      <vt:lpstr>Lösung zu der Aufgabe</vt:lpstr>
      <vt:lpstr>Aufgabe zum Film</vt:lpstr>
      <vt:lpstr>Lösung zu der Aufgabe</vt:lpstr>
      <vt:lpstr>Folgen im Vergleich</vt:lpstr>
      <vt:lpstr>Diskussionsfragen</vt:lpstr>
      <vt:lpstr>In welchem Zusammenhang stehen diese beiden  Probleme?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Katharina Dmitrieva</dc:creator>
  <cp:lastModifiedBy>Franziska Koch</cp:lastModifiedBy>
  <cp:revision>26</cp:revision>
  <dcterms:created xsi:type="dcterms:W3CDTF">2017-01-26T08:54:05Z</dcterms:created>
  <dcterms:modified xsi:type="dcterms:W3CDTF">2017-02-01T15:03:54Z</dcterms:modified>
</cp:coreProperties>
</file>