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56" r:id="rId3"/>
    <p:sldId id="257" r:id="rId4"/>
    <p:sldId id="260" r:id="rId5"/>
    <p:sldId id="262" r:id="rId6"/>
    <p:sldId id="263" r:id="rId7"/>
    <p:sldId id="264" r:id="rId8"/>
    <p:sldId id="259" r:id="rId9"/>
    <p:sldId id="261" r:id="rId10"/>
    <p:sldId id="265" r:id="rId11"/>
    <p:sldId id="266" r:id="rId12"/>
    <p:sldId id="270" r:id="rId13"/>
    <p:sldId id="271" r:id="rId14"/>
    <p:sldId id="272" r:id="rId15"/>
    <p:sldId id="268" r:id="rId16"/>
    <p:sldId id="267" r:id="rId17"/>
    <p:sldId id="277" r:id="rId18"/>
    <p:sldId id="269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DF41"/>
    <a:srgbClr val="D5FFAB"/>
    <a:srgbClr val="FFFFFF"/>
    <a:srgbClr val="2E5C00"/>
    <a:srgbClr val="ADFF5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02DBEE-CFEC-4A33-A6FD-A42C6372300B}" type="datetimeFigureOut">
              <a:rPr lang="pl-PL" smtClean="0"/>
              <a:pPr/>
              <a:t>2017-03-24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D5806-34CA-4465-B744-2F4BE4005E7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D5806-34CA-4465-B744-2F4BE4005E7D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777FD-C974-4D8E-94BF-D6CF4F38EDE6}" type="datetimeFigureOut">
              <a:rPr lang="pl-PL" smtClean="0"/>
              <a:pPr/>
              <a:t>2017-03-24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AF947-B2FE-4376-9F7E-E6161A4376D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777FD-C974-4D8E-94BF-D6CF4F38EDE6}" type="datetimeFigureOut">
              <a:rPr lang="pl-PL" smtClean="0"/>
              <a:pPr/>
              <a:t>2017-03-24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AF947-B2FE-4376-9F7E-E6161A4376D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777FD-C974-4D8E-94BF-D6CF4F38EDE6}" type="datetimeFigureOut">
              <a:rPr lang="pl-PL" smtClean="0"/>
              <a:pPr/>
              <a:t>2017-03-24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AF947-B2FE-4376-9F7E-E6161A4376D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777FD-C974-4D8E-94BF-D6CF4F38EDE6}" type="datetimeFigureOut">
              <a:rPr lang="pl-PL" smtClean="0"/>
              <a:pPr/>
              <a:t>2017-03-24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AF947-B2FE-4376-9F7E-E6161A4376D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777FD-C974-4D8E-94BF-D6CF4F38EDE6}" type="datetimeFigureOut">
              <a:rPr lang="pl-PL" smtClean="0"/>
              <a:pPr/>
              <a:t>2017-03-24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AF947-B2FE-4376-9F7E-E6161A4376D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777FD-C974-4D8E-94BF-D6CF4F38EDE6}" type="datetimeFigureOut">
              <a:rPr lang="pl-PL" smtClean="0"/>
              <a:pPr/>
              <a:t>2017-03-24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AF947-B2FE-4376-9F7E-E6161A4376D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777FD-C974-4D8E-94BF-D6CF4F38EDE6}" type="datetimeFigureOut">
              <a:rPr lang="pl-PL" smtClean="0"/>
              <a:pPr/>
              <a:t>2017-03-24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AF947-B2FE-4376-9F7E-E6161A4376D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777FD-C974-4D8E-94BF-D6CF4F38EDE6}" type="datetimeFigureOut">
              <a:rPr lang="pl-PL" smtClean="0"/>
              <a:pPr/>
              <a:t>2017-03-24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AF947-B2FE-4376-9F7E-E6161A4376D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777FD-C974-4D8E-94BF-D6CF4F38EDE6}" type="datetimeFigureOut">
              <a:rPr lang="pl-PL" smtClean="0"/>
              <a:pPr/>
              <a:t>2017-03-24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AF947-B2FE-4376-9F7E-E6161A4376D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777FD-C974-4D8E-94BF-D6CF4F38EDE6}" type="datetimeFigureOut">
              <a:rPr lang="pl-PL" smtClean="0"/>
              <a:pPr/>
              <a:t>2017-03-24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AF947-B2FE-4376-9F7E-E6161A4376D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777FD-C974-4D8E-94BF-D6CF4F38EDE6}" type="datetimeFigureOut">
              <a:rPr lang="pl-PL" smtClean="0"/>
              <a:pPr/>
              <a:t>2017-03-24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AF947-B2FE-4376-9F7E-E6161A4376D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DF41">
            <a:alpha val="7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777FD-C974-4D8E-94BF-D6CF4F38EDE6}" type="datetimeFigureOut">
              <a:rPr lang="pl-PL" smtClean="0"/>
              <a:pPr/>
              <a:t>2017-03-24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AF947-B2FE-4376-9F7E-E6161A4376D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F:\SZWECJA2017\prezentacja patrycji\patrycja\polska-przezroczysta-konturowa-pdf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9512" y="139425"/>
            <a:ext cx="6628778" cy="6313911"/>
          </a:xfrm>
          <a:prstGeom prst="rect">
            <a:avLst/>
          </a:prstGeom>
          <a:noFill/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692697"/>
            <a:ext cx="5220072" cy="6165303"/>
          </a:xfrm>
        </p:spPr>
        <p:txBody>
          <a:bodyPr>
            <a:normAutofit/>
          </a:bodyPr>
          <a:lstStyle/>
          <a:p>
            <a:pPr algn="r">
              <a:lnSpc>
                <a:spcPct val="110000"/>
              </a:lnSpc>
              <a:buNone/>
            </a:pPr>
            <a:r>
              <a:rPr lang="pl-PL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E5C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itchFamily="34" charset="0"/>
              </a:rPr>
              <a:t>Polska </a:t>
            </a:r>
            <a:endParaRPr lang="pl-PL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2E5C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entury Gothic" pitchFamily="34" charset="0"/>
            </a:endParaRPr>
          </a:p>
          <a:p>
            <a:pPr algn="r">
              <a:lnSpc>
                <a:spcPct val="110000"/>
              </a:lnSpc>
              <a:buNone/>
            </a:pPr>
            <a:r>
              <a:rPr lang="pl-PL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E5C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itchFamily="34" charset="0"/>
              </a:rPr>
              <a:t>Poland</a:t>
            </a:r>
          </a:p>
          <a:p>
            <a:pPr algn="r">
              <a:lnSpc>
                <a:spcPct val="110000"/>
              </a:lnSpc>
              <a:buNone/>
            </a:pPr>
            <a:r>
              <a:rPr lang="pl-PL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E5C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pl-PL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E5C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itchFamily="34" charset="0"/>
              </a:rPr>
              <a:t>Polen</a:t>
            </a:r>
            <a:endParaRPr lang="pl-PL" sz="5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2E5C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entury Gothic" pitchFamily="34" charset="0"/>
            </a:endParaRPr>
          </a:p>
          <a:p>
            <a:pPr algn="r">
              <a:lnSpc>
                <a:spcPct val="110000"/>
              </a:lnSpc>
              <a:buNone/>
            </a:pPr>
            <a:r>
              <a:rPr lang="pl-PL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E5C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itchFamily="34" charset="0"/>
              </a:rPr>
              <a:t>Polonia  </a:t>
            </a:r>
          </a:p>
          <a:p>
            <a:pPr algn="r">
              <a:lnSpc>
                <a:spcPct val="110000"/>
              </a:lnSpc>
              <a:buNone/>
            </a:pPr>
            <a:r>
              <a:rPr lang="hu-H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E5C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itchFamily="34" charset="0"/>
              </a:rPr>
              <a:t>Lengyelország</a:t>
            </a:r>
            <a:endParaRPr lang="pl-PL" sz="5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2E5C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5436096" y="-99392"/>
            <a:ext cx="3707904" cy="6986528"/>
          </a:xfrm>
          <a:prstGeom prst="rect">
            <a:avLst/>
          </a:prstGeom>
          <a:solidFill>
            <a:srgbClr val="D5FFAB">
              <a:alpha val="54902"/>
            </a:srgb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pl-PL" sz="3200" kern="50" dirty="0" smtClean="0">
              <a:solidFill>
                <a:srgbClr val="2E5C00"/>
              </a:solidFill>
              <a:latin typeface="Century Gothic" pitchFamily="34" charset="0"/>
              <a:ea typeface="SimSun"/>
              <a:cs typeface="Mangal"/>
            </a:endParaRPr>
          </a:p>
          <a:p>
            <a:pPr>
              <a:spcAft>
                <a:spcPts val="0"/>
              </a:spcAft>
            </a:pPr>
            <a:endParaRPr lang="pl-PL" sz="3200" kern="50" dirty="0">
              <a:solidFill>
                <a:srgbClr val="2E5C00"/>
              </a:solidFill>
              <a:latin typeface="Century Gothic" pitchFamily="34" charset="0"/>
              <a:ea typeface="SimSun"/>
              <a:cs typeface="Mangal"/>
            </a:endParaRPr>
          </a:p>
          <a:p>
            <a:pPr>
              <a:spcAft>
                <a:spcPts val="0"/>
              </a:spcAft>
            </a:pPr>
            <a:r>
              <a:rPr lang="de-DE" sz="3200" kern="50" dirty="0" smtClean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Wir möchten Euch </a:t>
            </a:r>
            <a:endParaRPr lang="pl-PL" sz="3200" kern="50" dirty="0" smtClean="0">
              <a:solidFill>
                <a:srgbClr val="2E5C00"/>
              </a:solidFill>
              <a:latin typeface="Century Gothic" pitchFamily="34" charset="0"/>
              <a:ea typeface="SimSun"/>
              <a:cs typeface="Mangal"/>
            </a:endParaRPr>
          </a:p>
          <a:p>
            <a:pPr>
              <a:spcAft>
                <a:spcPts val="0"/>
              </a:spcAft>
            </a:pPr>
            <a:r>
              <a:rPr lang="de-DE" sz="3200" kern="50" dirty="0" smtClean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einige Orten </a:t>
            </a:r>
            <a:endParaRPr lang="pl-PL" sz="3200" kern="50" dirty="0" smtClean="0">
              <a:solidFill>
                <a:srgbClr val="2E5C00"/>
              </a:solidFill>
              <a:latin typeface="Century Gothic" pitchFamily="34" charset="0"/>
              <a:ea typeface="SimSun"/>
              <a:cs typeface="Mangal"/>
            </a:endParaRPr>
          </a:p>
          <a:p>
            <a:pPr>
              <a:spcAft>
                <a:spcPts val="0"/>
              </a:spcAft>
            </a:pPr>
            <a:r>
              <a:rPr lang="de-DE" sz="3200" kern="50" dirty="0" smtClean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in Polen zeigen, </a:t>
            </a:r>
            <a:endParaRPr lang="pl-PL" sz="3200" kern="50" dirty="0" smtClean="0">
              <a:solidFill>
                <a:srgbClr val="2E5C00"/>
              </a:solidFill>
              <a:latin typeface="Century Gothic" pitchFamily="34" charset="0"/>
              <a:ea typeface="SimSun"/>
              <a:cs typeface="Mangal"/>
            </a:endParaRPr>
          </a:p>
          <a:p>
            <a:pPr>
              <a:spcAft>
                <a:spcPts val="0"/>
              </a:spcAft>
            </a:pPr>
            <a:r>
              <a:rPr lang="de-DE" sz="3200" kern="50" dirty="0" smtClean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die sehenswert sind. </a:t>
            </a:r>
            <a:endParaRPr lang="pl-PL" sz="3200" kern="50" dirty="0" smtClean="0">
              <a:solidFill>
                <a:srgbClr val="2E5C00"/>
              </a:solidFill>
              <a:latin typeface="Century Gothic" pitchFamily="34" charset="0"/>
              <a:ea typeface="SimSun"/>
              <a:cs typeface="Mangal"/>
            </a:endParaRPr>
          </a:p>
          <a:p>
            <a:pPr>
              <a:spcAft>
                <a:spcPts val="0"/>
              </a:spcAft>
            </a:pPr>
            <a:r>
              <a:rPr lang="de-DE" sz="3200" kern="50" dirty="0" smtClean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Dabei stellen wir einige bekannte Pers</a:t>
            </a:r>
            <a:r>
              <a:rPr lang="de-DE" sz="3200" kern="50" dirty="0" smtClean="0">
                <a:solidFill>
                  <a:srgbClr val="2E5C00"/>
                </a:solidFill>
                <a:latin typeface="Century Gothic" pitchFamily="34" charset="0"/>
                <a:ea typeface="SimSun"/>
                <a:cs typeface="Times New Roman"/>
              </a:rPr>
              <a:t>ö</a:t>
            </a:r>
            <a:r>
              <a:rPr lang="de-DE" sz="3200" kern="50" dirty="0" smtClean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nlichkeiten Polens. </a:t>
            </a:r>
            <a:endParaRPr lang="pl-PL" sz="3200" kern="50" dirty="0" smtClean="0">
              <a:solidFill>
                <a:srgbClr val="2E5C00"/>
              </a:solidFill>
              <a:latin typeface="Century Gothic" pitchFamily="34" charset="0"/>
              <a:ea typeface="SimSun"/>
              <a:cs typeface="Mangal"/>
            </a:endParaRPr>
          </a:p>
          <a:p>
            <a:pPr>
              <a:spcAft>
                <a:spcPts val="0"/>
              </a:spcAft>
            </a:pPr>
            <a:endParaRPr lang="pl-PL" sz="3200" kern="50" dirty="0">
              <a:solidFill>
                <a:srgbClr val="2E5C00"/>
              </a:solidFill>
              <a:latin typeface="Century Gothic" pitchFamily="34" charset="0"/>
              <a:ea typeface="SimSun"/>
              <a:cs typeface="Mangal"/>
            </a:endParaRPr>
          </a:p>
          <a:p>
            <a:pPr>
              <a:spcAft>
                <a:spcPts val="0"/>
              </a:spcAft>
            </a:pPr>
            <a:endParaRPr lang="pl-PL" sz="3200" kern="50" dirty="0">
              <a:solidFill>
                <a:srgbClr val="2E5C00"/>
              </a:solidFill>
              <a:latin typeface="Century Gothic" pitchFamily="34" charset="0"/>
              <a:ea typeface="SimSun"/>
              <a:cs typeface="Mang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323528" y="413792"/>
            <a:ext cx="8532440" cy="1359024"/>
          </a:xfrm>
        </p:spPr>
        <p:txBody>
          <a:bodyPr>
            <a:normAutofit fontScale="90000"/>
          </a:bodyPr>
          <a:lstStyle/>
          <a:p>
            <a:pPr algn="r"/>
            <a:r>
              <a:rPr lang="de-DE" b="1" dirty="0" smtClean="0">
                <a:solidFill>
                  <a:srgbClr val="2E5C00"/>
                </a:solidFill>
                <a:effectLst>
                  <a:outerShdw blurRad="38100" dist="63500" dir="156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Dreifachstadt</a:t>
            </a:r>
            <a:r>
              <a:rPr lang="pl-PL" b="1" dirty="0" smtClean="0">
                <a:solidFill>
                  <a:srgbClr val="2E5C00"/>
                </a:solidFill>
                <a:effectLst>
                  <a:outerShdw blurRad="38100" dist="63500" dir="156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– Gdańsk (</a:t>
            </a:r>
            <a:r>
              <a:rPr lang="pl-PL" b="1" dirty="0" err="1" smtClean="0">
                <a:solidFill>
                  <a:srgbClr val="2E5C00"/>
                </a:solidFill>
                <a:effectLst>
                  <a:outerShdw blurRad="38100" dist="63500" dir="156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Danzig</a:t>
            </a:r>
            <a:r>
              <a:rPr lang="pl-PL" b="1" dirty="0" smtClean="0">
                <a:solidFill>
                  <a:srgbClr val="2E5C00"/>
                </a:solidFill>
                <a:effectLst>
                  <a:outerShdw blurRad="38100" dist="63500" dir="156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), Sopot, </a:t>
            </a:r>
            <a:br>
              <a:rPr lang="pl-PL" b="1" dirty="0" smtClean="0">
                <a:solidFill>
                  <a:srgbClr val="2E5C00"/>
                </a:solidFill>
                <a:effectLst>
                  <a:outerShdw blurRad="38100" dist="63500" dir="156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pl-PL" b="1" dirty="0" smtClean="0">
                <a:solidFill>
                  <a:srgbClr val="2E5C00"/>
                </a:solidFill>
                <a:effectLst>
                  <a:outerShdw blurRad="38100" dist="63500" dir="156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Gdynia</a:t>
            </a:r>
            <a:endParaRPr lang="pl-PL" b="1" dirty="0">
              <a:solidFill>
                <a:srgbClr val="2E5C00"/>
              </a:solidFill>
              <a:effectLst>
                <a:outerShdw blurRad="38100" dist="63500" dir="156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4427984" y="2438886"/>
            <a:ext cx="44999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3000" kern="50" dirty="0" smtClean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So </a:t>
            </a:r>
            <a:r>
              <a:rPr lang="de-DE" sz="3000" kern="50" dirty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genannte Dreifachstadt </a:t>
            </a:r>
            <a:endParaRPr lang="pl-PL" sz="3000" kern="50" dirty="0" smtClean="0">
              <a:solidFill>
                <a:srgbClr val="2E5C00"/>
              </a:solidFill>
              <a:latin typeface="Century Gothic" pitchFamily="34" charset="0"/>
              <a:ea typeface="SimSun"/>
              <a:cs typeface="Mangal"/>
            </a:endParaRPr>
          </a:p>
          <a:p>
            <a:pPr lvl="0"/>
            <a:r>
              <a:rPr lang="de-DE" sz="3000" kern="50" dirty="0" smtClean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bilden </a:t>
            </a:r>
            <a:r>
              <a:rPr lang="de-DE" sz="3000" kern="50" dirty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drei miteinander verbundene Städten, die trotzdem </a:t>
            </a:r>
            <a:endParaRPr lang="pl-PL" sz="3000" kern="50" dirty="0" smtClean="0">
              <a:solidFill>
                <a:srgbClr val="2E5C00"/>
              </a:solidFill>
              <a:latin typeface="Century Gothic" pitchFamily="34" charset="0"/>
              <a:ea typeface="SimSun"/>
              <a:cs typeface="Mangal"/>
            </a:endParaRPr>
          </a:p>
          <a:p>
            <a:pPr lvl="0"/>
            <a:r>
              <a:rPr lang="de-DE" sz="3000" kern="50" dirty="0" smtClean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ganz </a:t>
            </a:r>
            <a:r>
              <a:rPr lang="de-DE" sz="3000" kern="50" dirty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verschieden sind. </a:t>
            </a:r>
            <a:endParaRPr lang="pl-PL" sz="3000" kern="50" dirty="0">
              <a:solidFill>
                <a:srgbClr val="2E5C00"/>
              </a:solidFill>
              <a:latin typeface="Century Gothic" pitchFamily="34" charset="0"/>
              <a:ea typeface="SimSun"/>
              <a:cs typeface="Mangal"/>
            </a:endParaRPr>
          </a:p>
        </p:txBody>
      </p:sp>
      <p:pic>
        <p:nvPicPr>
          <p:cNvPr id="6" name="Symbol zastępczy zawartości 6" descr="Fontanna_neptuna_widok_od_ul_dlugie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5823" y="908720"/>
            <a:ext cx="3578145" cy="4768692"/>
          </a:xfrm>
        </p:spPr>
      </p:pic>
      <p:sp>
        <p:nvSpPr>
          <p:cNvPr id="7" name="Prostokąt 6"/>
          <p:cNvSpPr/>
          <p:nvPr/>
        </p:nvSpPr>
        <p:spPr>
          <a:xfrm>
            <a:off x="611560" y="5661248"/>
            <a:ext cx="85689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3000" kern="50" dirty="0" smtClean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Die </a:t>
            </a:r>
            <a:r>
              <a:rPr lang="de-DE" sz="3000" kern="50" dirty="0" err="1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Neptunstatue</a:t>
            </a:r>
            <a:r>
              <a:rPr lang="de-DE" sz="3000" kern="50" dirty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 in </a:t>
            </a:r>
            <a:r>
              <a:rPr lang="de-DE" sz="3600" b="1" dirty="0">
                <a:solidFill>
                  <a:srgbClr val="2E5C00"/>
                </a:solidFill>
                <a:effectLst>
                  <a:outerShdw blurRad="38100" dist="63500" dir="156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Gdańsk</a:t>
            </a:r>
            <a:r>
              <a:rPr lang="pl-PL" sz="3600" b="1" dirty="0">
                <a:solidFill>
                  <a:srgbClr val="2E5C00"/>
                </a:solidFill>
                <a:effectLst>
                  <a:outerShdw blurRad="38100" dist="63500" dir="156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/</a:t>
            </a:r>
            <a:r>
              <a:rPr lang="pl-PL" sz="3600" b="1" dirty="0" err="1">
                <a:solidFill>
                  <a:srgbClr val="2E5C00"/>
                </a:solidFill>
                <a:effectLst>
                  <a:outerShdw blurRad="38100" dist="63500" dir="156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Danzig</a:t>
            </a:r>
            <a:r>
              <a:rPr lang="de-DE" sz="3600" b="1" dirty="0">
                <a:solidFill>
                  <a:srgbClr val="2E5C00"/>
                </a:solidFill>
                <a:effectLst>
                  <a:outerShdw blurRad="38100" dist="63500" dir="156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 </a:t>
            </a:r>
            <a:endParaRPr lang="pl-PL" sz="3600" b="1" dirty="0">
              <a:solidFill>
                <a:srgbClr val="2E5C00"/>
              </a:solidFill>
              <a:effectLst>
                <a:outerShdw blurRad="38100" dist="63500" dir="156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+mj-ea"/>
              <a:cs typeface="+mj-cs"/>
            </a:endParaRPr>
          </a:p>
          <a:p>
            <a:pPr lvl="0"/>
            <a:r>
              <a:rPr lang="de-DE" sz="3000" kern="50" dirty="0" smtClean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ist </a:t>
            </a:r>
            <a:r>
              <a:rPr lang="de-DE" sz="3000" kern="50" dirty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ein Muss auf der Touristenroute</a:t>
            </a:r>
            <a:r>
              <a:rPr lang="de-DE" sz="3000" kern="50" dirty="0" smtClean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.</a:t>
            </a:r>
            <a:endParaRPr lang="pl-PL" sz="3000" kern="50" dirty="0">
              <a:solidFill>
                <a:srgbClr val="2E5C00"/>
              </a:solidFill>
              <a:latin typeface="Century Gothic" pitchFamily="34" charset="0"/>
              <a:ea typeface="SimSun"/>
              <a:cs typeface="Mang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2411760" y="576064"/>
            <a:ext cx="6732240" cy="908720"/>
          </a:xfrm>
        </p:spPr>
        <p:txBody>
          <a:bodyPr>
            <a:normAutofit fontScale="90000"/>
          </a:bodyPr>
          <a:lstStyle/>
          <a:p>
            <a:pPr algn="r"/>
            <a:r>
              <a:rPr lang="de-DE" b="1" dirty="0" smtClean="0">
                <a:solidFill>
                  <a:srgbClr val="2E5C00"/>
                </a:solidFill>
                <a:effectLst>
                  <a:outerShdw blurRad="38100" dist="63500" dir="156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Dreifachstadt</a:t>
            </a:r>
            <a:r>
              <a:rPr lang="pl-PL" b="1" dirty="0" smtClean="0">
                <a:solidFill>
                  <a:srgbClr val="2E5C00"/>
                </a:solidFill>
                <a:effectLst>
                  <a:outerShdw blurRad="38100" dist="63500" dir="156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pl-PL" b="1" dirty="0">
                <a:solidFill>
                  <a:srgbClr val="2E5C00"/>
                </a:solidFill>
                <a:effectLst>
                  <a:outerShdw blurRad="38100" dist="63500" dir="156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– Gdańsk, </a:t>
            </a:r>
            <a:r>
              <a:rPr lang="pl-PL" b="1" dirty="0" smtClean="0">
                <a:solidFill>
                  <a:srgbClr val="2E5C00"/>
                </a:solidFill>
                <a:effectLst>
                  <a:outerShdw blurRad="38100" dist="63500" dir="156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pl-PL" b="1" dirty="0" smtClean="0">
                <a:solidFill>
                  <a:srgbClr val="2E5C00"/>
                </a:solidFill>
                <a:effectLst>
                  <a:outerShdw blurRad="38100" dist="63500" dir="156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pl-PL" b="1" dirty="0" smtClean="0">
                <a:solidFill>
                  <a:srgbClr val="2E5C00"/>
                </a:solidFill>
                <a:effectLst>
                  <a:outerShdw blurRad="38100" dist="63500" dir="156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Sopot</a:t>
            </a:r>
            <a:r>
              <a:rPr lang="pl-PL" b="1" dirty="0">
                <a:solidFill>
                  <a:srgbClr val="2E5C00"/>
                </a:solidFill>
                <a:effectLst>
                  <a:outerShdw blurRad="38100" dist="63500" dir="156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, </a:t>
            </a:r>
            <a:br>
              <a:rPr lang="pl-PL" b="1" dirty="0">
                <a:solidFill>
                  <a:srgbClr val="2E5C00"/>
                </a:solidFill>
                <a:effectLst>
                  <a:outerShdw blurRad="38100" dist="63500" dir="156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pl-PL" b="1" dirty="0">
                <a:solidFill>
                  <a:srgbClr val="2E5C00"/>
                </a:solidFill>
                <a:effectLst>
                  <a:outerShdw blurRad="38100" dist="63500" dir="156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Gdynia</a:t>
            </a:r>
          </a:p>
        </p:txBody>
      </p:sp>
      <p:sp>
        <p:nvSpPr>
          <p:cNvPr id="5" name="Prostokąt 4"/>
          <p:cNvSpPr/>
          <p:nvPr/>
        </p:nvSpPr>
        <p:spPr>
          <a:xfrm>
            <a:off x="432048" y="5589240"/>
            <a:ext cx="88204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3000" kern="50" dirty="0" smtClean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Die </a:t>
            </a:r>
            <a:r>
              <a:rPr lang="de-DE" sz="3000" kern="50" dirty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nächste Stadt ist </a:t>
            </a:r>
            <a:r>
              <a:rPr lang="de-DE" sz="3600" b="1" dirty="0">
                <a:solidFill>
                  <a:srgbClr val="2E5C00"/>
                </a:solidFill>
                <a:effectLst>
                  <a:outerShdw blurRad="38100" dist="63500" dir="156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Sopot</a:t>
            </a:r>
            <a:r>
              <a:rPr lang="de-DE" sz="3600" kern="50" dirty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 </a:t>
            </a:r>
            <a:endParaRPr lang="pl-PL" sz="3600" kern="50" dirty="0" smtClean="0">
              <a:solidFill>
                <a:srgbClr val="2E5C00"/>
              </a:solidFill>
              <a:latin typeface="Century Gothic" pitchFamily="34" charset="0"/>
              <a:ea typeface="SimSun"/>
              <a:cs typeface="Mangal"/>
            </a:endParaRPr>
          </a:p>
          <a:p>
            <a:pPr lvl="0"/>
            <a:r>
              <a:rPr lang="de-DE" sz="3000" kern="50" dirty="0" smtClean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mit </a:t>
            </a:r>
            <a:r>
              <a:rPr lang="de-DE" sz="3000" kern="50" dirty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der sehr interessantem Architektur.</a:t>
            </a:r>
            <a:endParaRPr lang="pl-PL" sz="3000" kern="50" dirty="0">
              <a:solidFill>
                <a:srgbClr val="2E5C00"/>
              </a:solidFill>
              <a:latin typeface="Century Gothic" pitchFamily="34" charset="0"/>
              <a:ea typeface="SimSun"/>
              <a:cs typeface="Mangal"/>
            </a:endParaRPr>
          </a:p>
        </p:txBody>
      </p:sp>
      <p:pic>
        <p:nvPicPr>
          <p:cNvPr id="6" name="Symbol zastępczy zawartości 6" descr="800px-Krzywy_Domek_w_Sopoc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299" t="4348" r="4620" b="2899"/>
          <a:stretch>
            <a:fillRect/>
          </a:stretch>
        </p:blipFill>
        <p:spPr>
          <a:xfrm>
            <a:off x="539552" y="908720"/>
            <a:ext cx="6120680" cy="4608512"/>
          </a:xfrm>
        </p:spPr>
      </p:pic>
      <p:sp>
        <p:nvSpPr>
          <p:cNvPr id="7" name="Prostokąt 6"/>
          <p:cNvSpPr/>
          <p:nvPr/>
        </p:nvSpPr>
        <p:spPr>
          <a:xfrm>
            <a:off x="6804248" y="3717032"/>
            <a:ext cx="14766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i="1" dirty="0" err="1" smtClean="0"/>
              <a:t>Das</a:t>
            </a:r>
            <a:r>
              <a:rPr lang="pl-PL" sz="2000" i="1" dirty="0" smtClean="0"/>
              <a:t> „</a:t>
            </a:r>
            <a:r>
              <a:rPr lang="pl-PL" sz="2000" i="1" dirty="0" err="1" smtClean="0"/>
              <a:t>Crooked</a:t>
            </a:r>
            <a:r>
              <a:rPr lang="pl-PL" sz="2000" i="1" dirty="0" smtClean="0"/>
              <a:t> House” </a:t>
            </a:r>
          </a:p>
          <a:p>
            <a:r>
              <a:rPr lang="pl-PL" sz="2000" i="1" dirty="0" err="1" smtClean="0"/>
              <a:t>in</a:t>
            </a:r>
            <a:r>
              <a:rPr lang="pl-PL" sz="2000" i="1" dirty="0" smtClean="0"/>
              <a:t> Sopot</a:t>
            </a:r>
            <a:endParaRPr lang="pl-PL" sz="2000" i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2411760" y="576064"/>
            <a:ext cx="6732240" cy="908720"/>
          </a:xfrm>
        </p:spPr>
        <p:txBody>
          <a:bodyPr>
            <a:normAutofit fontScale="90000"/>
          </a:bodyPr>
          <a:lstStyle/>
          <a:p>
            <a:pPr algn="r"/>
            <a:r>
              <a:rPr lang="de-DE" b="1" dirty="0" smtClean="0">
                <a:solidFill>
                  <a:srgbClr val="2E5C00"/>
                </a:solidFill>
                <a:effectLst>
                  <a:outerShdw blurRad="38100" dist="63500" dir="156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Dreifachstadt</a:t>
            </a:r>
            <a:r>
              <a:rPr lang="pl-PL" b="1" dirty="0" smtClean="0">
                <a:solidFill>
                  <a:srgbClr val="2E5C00"/>
                </a:solidFill>
                <a:effectLst>
                  <a:outerShdw blurRad="38100" dist="63500" dir="156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pl-PL" b="1" dirty="0">
                <a:solidFill>
                  <a:srgbClr val="2E5C00"/>
                </a:solidFill>
                <a:effectLst>
                  <a:outerShdw blurRad="38100" dist="63500" dir="156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– Gdańsk, </a:t>
            </a:r>
            <a:r>
              <a:rPr lang="pl-PL" b="1" dirty="0" smtClean="0">
                <a:solidFill>
                  <a:srgbClr val="2E5C00"/>
                </a:solidFill>
                <a:effectLst>
                  <a:outerShdw blurRad="38100" dist="63500" dir="156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pl-PL" b="1" dirty="0" smtClean="0">
                <a:solidFill>
                  <a:srgbClr val="2E5C00"/>
                </a:solidFill>
                <a:effectLst>
                  <a:outerShdw blurRad="38100" dist="63500" dir="156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pl-PL" b="1" dirty="0" smtClean="0">
                <a:solidFill>
                  <a:srgbClr val="2E5C00"/>
                </a:solidFill>
                <a:effectLst>
                  <a:outerShdw blurRad="38100" dist="63500" dir="156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Sopot</a:t>
            </a:r>
            <a:r>
              <a:rPr lang="pl-PL" b="1" dirty="0">
                <a:solidFill>
                  <a:srgbClr val="2E5C00"/>
                </a:solidFill>
                <a:effectLst>
                  <a:outerShdw blurRad="38100" dist="63500" dir="156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, </a:t>
            </a:r>
            <a:br>
              <a:rPr lang="pl-PL" b="1" dirty="0">
                <a:solidFill>
                  <a:srgbClr val="2E5C00"/>
                </a:solidFill>
                <a:effectLst>
                  <a:outerShdw blurRad="38100" dist="63500" dir="156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pl-PL" b="1" dirty="0">
                <a:solidFill>
                  <a:srgbClr val="2E5C00"/>
                </a:solidFill>
                <a:effectLst>
                  <a:outerShdw blurRad="38100" dist="63500" dir="156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Gdynia</a:t>
            </a:r>
          </a:p>
        </p:txBody>
      </p:sp>
      <p:sp>
        <p:nvSpPr>
          <p:cNvPr id="5" name="Prostokąt 4"/>
          <p:cNvSpPr/>
          <p:nvPr/>
        </p:nvSpPr>
        <p:spPr>
          <a:xfrm>
            <a:off x="251520" y="5229200"/>
            <a:ext cx="9001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3000" kern="50" dirty="0" smtClean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Aus </a:t>
            </a:r>
            <a:r>
              <a:rPr lang="de-DE" sz="3000" kern="50" dirty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diesen drei Städten hat </a:t>
            </a:r>
            <a:r>
              <a:rPr lang="de-DE" sz="3600" b="1" dirty="0">
                <a:solidFill>
                  <a:srgbClr val="2E5C00"/>
                </a:solidFill>
                <a:effectLst>
                  <a:outerShdw blurRad="38100" dist="63500" dir="156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Gdynia</a:t>
            </a:r>
            <a:r>
              <a:rPr lang="de-DE" sz="4000" b="1" dirty="0">
                <a:solidFill>
                  <a:srgbClr val="2E5C00"/>
                </a:solidFill>
                <a:effectLst>
                  <a:outerShdw blurRad="38100" dist="63500" dir="156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 </a:t>
            </a:r>
            <a:endParaRPr lang="pl-PL" sz="4000" b="1" dirty="0">
              <a:solidFill>
                <a:srgbClr val="2E5C00"/>
              </a:solidFill>
              <a:effectLst>
                <a:outerShdw blurRad="38100" dist="63500" dir="156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+mj-ea"/>
              <a:cs typeface="+mj-cs"/>
            </a:endParaRPr>
          </a:p>
          <a:p>
            <a:pPr lvl="0"/>
            <a:r>
              <a:rPr lang="de-DE" sz="3000" kern="50" dirty="0" smtClean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den </a:t>
            </a:r>
            <a:r>
              <a:rPr lang="de-DE" sz="3000" kern="50" dirty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meisten Glück, sich über die schöne Natur zu freuen.</a:t>
            </a:r>
            <a:endParaRPr lang="pl-PL" sz="3000" kern="50" dirty="0">
              <a:solidFill>
                <a:srgbClr val="2E5C00"/>
              </a:solidFill>
              <a:latin typeface="Century Gothic" pitchFamily="34" charset="0"/>
              <a:ea typeface="SimSun"/>
              <a:cs typeface="Mangal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7199784" y="3717032"/>
            <a:ext cx="14766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i="1" dirty="0" err="1" smtClean="0"/>
              <a:t>Klippe</a:t>
            </a:r>
            <a:r>
              <a:rPr lang="pl-PL" sz="2000" i="1" dirty="0" smtClean="0"/>
              <a:t>/</a:t>
            </a:r>
            <a:r>
              <a:rPr lang="pl-PL" sz="2000" i="1" dirty="0" err="1" smtClean="0"/>
              <a:t>Cliff</a:t>
            </a:r>
            <a:endParaRPr lang="pl-PL" sz="2000" i="1" dirty="0" smtClean="0"/>
          </a:p>
          <a:p>
            <a:r>
              <a:rPr lang="pl-PL" sz="2000" i="1" dirty="0" err="1" smtClean="0"/>
              <a:t>i</a:t>
            </a:r>
            <a:r>
              <a:rPr lang="pl-PL" sz="2000" i="1" dirty="0" err="1" smtClean="0"/>
              <a:t>n</a:t>
            </a:r>
            <a:r>
              <a:rPr lang="pl-PL" sz="2000" i="1" dirty="0" smtClean="0"/>
              <a:t> </a:t>
            </a:r>
            <a:r>
              <a:rPr lang="pl-PL" sz="2000" i="1" dirty="0" err="1" smtClean="0"/>
              <a:t>Gdynia-Redłowo</a:t>
            </a:r>
            <a:endParaRPr lang="pl-PL" sz="2000" i="1" dirty="0"/>
          </a:p>
        </p:txBody>
      </p:sp>
      <p:pic>
        <p:nvPicPr>
          <p:cNvPr id="10" name="Symbol zastępczy zawartości 6" descr="klif_Redłowski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23528" y="836712"/>
            <a:ext cx="6750409" cy="4500273"/>
          </a:xfrm>
        </p:spPr>
      </p:pic>
      <p:sp>
        <p:nvSpPr>
          <p:cNvPr id="11" name="Prostokąt 10"/>
          <p:cNvSpPr/>
          <p:nvPr/>
        </p:nvSpPr>
        <p:spPr>
          <a:xfrm>
            <a:off x="323528" y="5085184"/>
            <a:ext cx="2520280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i="1" dirty="0" err="1" smtClean="0"/>
              <a:t>Fot.:Prometheus</a:t>
            </a:r>
            <a:endParaRPr lang="pl-PL" sz="1200" i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1331640" y="4955684"/>
            <a:ext cx="741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de-DE" sz="3000" kern="50" dirty="0" smtClean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Aus </a:t>
            </a:r>
            <a:r>
              <a:rPr lang="de-DE" sz="3600" b="1" dirty="0">
                <a:solidFill>
                  <a:srgbClr val="2E5C00"/>
                </a:solidFill>
                <a:effectLst>
                  <a:outerShdw blurRad="38100" dist="63500" dir="156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Gdańsk </a:t>
            </a:r>
            <a:r>
              <a:rPr lang="de-DE" sz="3000" kern="50" dirty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kommt </a:t>
            </a:r>
            <a:endParaRPr lang="pl-PL" sz="3000" kern="50" dirty="0" smtClean="0">
              <a:solidFill>
                <a:srgbClr val="2E5C00"/>
              </a:solidFill>
              <a:latin typeface="Century Gothic" pitchFamily="34" charset="0"/>
              <a:ea typeface="SimSun"/>
              <a:cs typeface="Mangal"/>
            </a:endParaRPr>
          </a:p>
          <a:p>
            <a:pPr lvl="0" algn="r"/>
            <a:r>
              <a:rPr lang="de-DE" sz="3000" kern="50" dirty="0" smtClean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der </a:t>
            </a:r>
            <a:r>
              <a:rPr lang="de-DE" sz="3000" kern="50" dirty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polnische Politiker Lech </a:t>
            </a:r>
            <a:r>
              <a:rPr lang="de-DE" sz="3000" kern="50" dirty="0" err="1" smtClean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Wałęsa</a:t>
            </a:r>
            <a:r>
              <a:rPr lang="pl-PL" sz="3000" kern="50" dirty="0" smtClean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,</a:t>
            </a:r>
          </a:p>
          <a:p>
            <a:pPr lvl="0" algn="r"/>
            <a:r>
              <a:rPr lang="de-DE" sz="3000" kern="50" dirty="0" smtClean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Friedensnobelpreisträger</a:t>
            </a:r>
            <a:r>
              <a:rPr lang="pl-PL" sz="3000" kern="50" dirty="0" smtClean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.</a:t>
            </a:r>
            <a:endParaRPr lang="pl-PL" sz="3000" kern="50" dirty="0" err="1">
              <a:solidFill>
                <a:srgbClr val="2E5C00"/>
              </a:solidFill>
              <a:latin typeface="Century Gothic" pitchFamily="34" charset="0"/>
              <a:ea typeface="SimSun"/>
              <a:cs typeface="Mangal"/>
            </a:endParaRPr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1403648" y="0"/>
            <a:ext cx="4932040" cy="1359024"/>
          </a:xfrm>
        </p:spPr>
        <p:txBody>
          <a:bodyPr>
            <a:normAutofit/>
          </a:bodyPr>
          <a:lstStyle/>
          <a:p>
            <a:r>
              <a:rPr lang="pl-PL" b="1" dirty="0" smtClean="0">
                <a:solidFill>
                  <a:srgbClr val="2E5C00"/>
                </a:solidFill>
                <a:effectLst>
                  <a:outerShdw blurRad="38100" dist="63500" dir="156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Lech Wałęsa</a:t>
            </a:r>
            <a:endParaRPr lang="pl-PL" dirty="0">
              <a:solidFill>
                <a:srgbClr val="2E5C00"/>
              </a:solidFill>
              <a:effectLst>
                <a:outerShdw blurRad="38100" dist="63500" dir="156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9" name="Symbol zastępczy zawartości 5" descr="lech_Walesa_-_2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11353" y="548680"/>
            <a:ext cx="3163988" cy="4176464"/>
          </a:xfrm>
          <a:prstGeom prst="ellipse">
            <a:avLst/>
          </a:prstGeom>
        </p:spPr>
      </p:pic>
      <p:pic>
        <p:nvPicPr>
          <p:cNvPr id="1026" name="Picture 2" descr="C:\Users\DorotaSz\Desktop\ERASMUS2016\SZWECJA2017\2000-wizyta Wałęsy_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96752"/>
            <a:ext cx="3600400" cy="3449296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>
            <a:off x="683568" y="4653136"/>
            <a:ext cx="360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i="1" dirty="0" err="1" smtClean="0"/>
              <a:t>President</a:t>
            </a:r>
            <a:r>
              <a:rPr lang="pl-PL" sz="2000" i="1" dirty="0" smtClean="0"/>
              <a:t> Lech Wałęsa </a:t>
            </a:r>
          </a:p>
          <a:p>
            <a:r>
              <a:rPr lang="pl-PL" sz="2000" i="1" dirty="0" err="1" smtClean="0"/>
              <a:t>in</a:t>
            </a:r>
            <a:r>
              <a:rPr lang="pl-PL" sz="2000" i="1" dirty="0" smtClean="0"/>
              <a:t> </a:t>
            </a:r>
            <a:r>
              <a:rPr lang="pl-PL" sz="2000" i="1" dirty="0" err="1" smtClean="0"/>
              <a:t>unsere</a:t>
            </a:r>
            <a:r>
              <a:rPr lang="pl-PL" sz="2000" i="1" dirty="0" smtClean="0"/>
              <a:t> </a:t>
            </a:r>
            <a:r>
              <a:rPr lang="pl-PL" sz="2000" i="1" dirty="0" err="1" smtClean="0"/>
              <a:t>Schule</a:t>
            </a:r>
            <a:endParaRPr lang="pl-PL" sz="2000" i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323528" y="5192032"/>
            <a:ext cx="83529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e-DE" sz="3000" kern="50" dirty="0" smtClean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Kraków </a:t>
            </a:r>
            <a:r>
              <a:rPr lang="de-DE" sz="3000" kern="50" dirty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mit </a:t>
            </a:r>
            <a:r>
              <a:rPr lang="de-DE" sz="3000" kern="50" dirty="0" err="1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Wawel-Katedrale</a:t>
            </a:r>
            <a:r>
              <a:rPr lang="de-DE" sz="3000" kern="50" dirty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 </a:t>
            </a:r>
            <a:endParaRPr lang="pl-PL" sz="3000" kern="50" dirty="0" smtClean="0">
              <a:solidFill>
                <a:srgbClr val="2E5C00"/>
              </a:solidFill>
              <a:latin typeface="Century Gothic" pitchFamily="34" charset="0"/>
              <a:ea typeface="SimSun"/>
              <a:cs typeface="Mangal"/>
            </a:endParaRPr>
          </a:p>
          <a:p>
            <a:pPr lvl="0" algn="ctr"/>
            <a:r>
              <a:rPr lang="de-DE" sz="3000" kern="50" dirty="0" smtClean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war </a:t>
            </a:r>
            <a:r>
              <a:rPr lang="de-DE" sz="3000" kern="50" dirty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der Sitz vom Kardinal Karol </a:t>
            </a:r>
            <a:r>
              <a:rPr lang="de-DE" sz="3000" kern="50" dirty="0" err="1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Wojtyła</a:t>
            </a:r>
            <a:r>
              <a:rPr lang="de-DE" sz="3000" kern="50" dirty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, </a:t>
            </a:r>
            <a:endParaRPr lang="pl-PL" sz="3000" kern="50" dirty="0" smtClean="0">
              <a:solidFill>
                <a:srgbClr val="2E5C00"/>
              </a:solidFill>
              <a:latin typeface="Century Gothic" pitchFamily="34" charset="0"/>
              <a:ea typeface="SimSun"/>
              <a:cs typeface="Mangal"/>
            </a:endParaRPr>
          </a:p>
          <a:p>
            <a:pPr lvl="0" algn="ctr"/>
            <a:r>
              <a:rPr lang="de-DE" sz="3000" kern="50" dirty="0" smtClean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bevor </a:t>
            </a:r>
            <a:r>
              <a:rPr lang="de-DE" sz="3000" kern="50" dirty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er zum Papst geworden ist.</a:t>
            </a:r>
            <a:endParaRPr lang="pl-PL" sz="3000" kern="50" dirty="0">
              <a:solidFill>
                <a:srgbClr val="2E5C00"/>
              </a:solidFill>
              <a:latin typeface="Century Gothic" pitchFamily="34" charset="0"/>
              <a:ea typeface="SimSun"/>
              <a:cs typeface="Mangal"/>
            </a:endParaRPr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936104"/>
          </a:xfrm>
        </p:spPr>
        <p:txBody>
          <a:bodyPr>
            <a:normAutofit/>
          </a:bodyPr>
          <a:lstStyle/>
          <a:p>
            <a:r>
              <a:rPr lang="pl-PL" b="1" dirty="0" smtClean="0">
                <a:solidFill>
                  <a:srgbClr val="2E5C00"/>
                </a:solidFill>
                <a:effectLst>
                  <a:outerShdw blurRad="38100" dist="63500" dir="156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Kraków</a:t>
            </a:r>
            <a:endParaRPr lang="pl-PL" dirty="0">
              <a:solidFill>
                <a:srgbClr val="2E5C00"/>
              </a:solidFill>
              <a:effectLst>
                <a:outerShdw blurRad="38100" dist="63500" dir="156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8" name="Symbol zastępczy zawartości 7" descr="19_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7955"/>
          <a:stretch>
            <a:fillRect/>
          </a:stretch>
        </p:blipFill>
        <p:spPr>
          <a:xfrm>
            <a:off x="1177528" y="980728"/>
            <a:ext cx="6788944" cy="416592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11" descr="jan_Paweł_II_Autor_Zbigniew_Kotyłł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268760"/>
            <a:ext cx="3600400" cy="4939836"/>
          </a:xfrm>
          <a:prstGeom prst="ellipse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4427984" y="3908663"/>
            <a:ext cx="45720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000" kern="50" dirty="0" smtClean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Krakauer b</a:t>
            </a:r>
            <a:r>
              <a:rPr lang="de-DE" sz="3000" kern="50" dirty="0" err="1" smtClean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ischof</a:t>
            </a:r>
            <a:r>
              <a:rPr lang="pl-PL" sz="3000" kern="50" dirty="0" smtClean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 </a:t>
            </a:r>
          </a:p>
          <a:p>
            <a:r>
              <a:rPr lang="de-DE" sz="3000" kern="50" dirty="0" smtClean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Karol </a:t>
            </a:r>
            <a:r>
              <a:rPr lang="de-DE" sz="3000" kern="50" dirty="0" err="1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Wojtyła</a:t>
            </a:r>
            <a:r>
              <a:rPr lang="de-DE" sz="3000" kern="50" dirty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, </a:t>
            </a:r>
            <a:endParaRPr lang="pl-PL" sz="3000" kern="50" dirty="0" smtClean="0">
              <a:solidFill>
                <a:srgbClr val="2E5C00"/>
              </a:solidFill>
              <a:latin typeface="Century Gothic" pitchFamily="34" charset="0"/>
              <a:ea typeface="SimSun"/>
              <a:cs typeface="Mangal"/>
            </a:endParaRPr>
          </a:p>
          <a:p>
            <a:r>
              <a:rPr lang="de-DE" sz="3000" kern="50" dirty="0" smtClean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Papst </a:t>
            </a:r>
            <a:r>
              <a:rPr lang="de-DE" sz="3000" kern="50" dirty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Johannes Paul II wurde im Jahr 2014 Heilig </a:t>
            </a:r>
            <a:r>
              <a:rPr lang="de-DE" sz="3000" kern="50" dirty="0" err="1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gennant</a:t>
            </a:r>
            <a:r>
              <a:rPr lang="de-DE" sz="3000" kern="50" dirty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.</a:t>
            </a:r>
            <a:endParaRPr lang="pl-PL" sz="3000" kern="50" dirty="0">
              <a:solidFill>
                <a:srgbClr val="2E5C00"/>
              </a:solidFill>
              <a:latin typeface="Century Gothic" pitchFamily="34" charset="0"/>
              <a:ea typeface="SimSun"/>
              <a:cs typeface="Mangal"/>
            </a:endParaRP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-251520" y="116632"/>
            <a:ext cx="9144000" cy="936104"/>
          </a:xfrm>
        </p:spPr>
        <p:txBody>
          <a:bodyPr>
            <a:normAutofit/>
          </a:bodyPr>
          <a:lstStyle/>
          <a:p>
            <a:r>
              <a:rPr lang="pl-PL" b="1" dirty="0" smtClean="0">
                <a:solidFill>
                  <a:srgbClr val="2E5C00"/>
                </a:solidFill>
                <a:effectLst>
                  <a:outerShdw blurRad="38100" dist="63500" dir="156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Karol Wojtyła – Jan Paweł II</a:t>
            </a:r>
            <a:endParaRPr lang="pl-PL" dirty="0">
              <a:solidFill>
                <a:srgbClr val="2E5C00"/>
              </a:solidFill>
              <a:effectLst>
                <a:outerShdw blurRad="38100" dist="63500" dir="156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0" y="6611779"/>
            <a:ext cx="121219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i="1" dirty="0"/>
              <a:t>f</a:t>
            </a:r>
            <a:r>
              <a:rPr lang="pl-PL" sz="1000" i="1" dirty="0" smtClean="0"/>
              <a:t>ot.: Lothar </a:t>
            </a:r>
            <a:r>
              <a:rPr lang="pl-PL" sz="1000" i="1" dirty="0" err="1" smtClean="0"/>
              <a:t>Schaack</a:t>
            </a:r>
            <a:endParaRPr lang="pl-PL" sz="1000" i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6104"/>
          </a:xfrm>
        </p:spPr>
        <p:txBody>
          <a:bodyPr>
            <a:normAutofit/>
          </a:bodyPr>
          <a:lstStyle/>
          <a:p>
            <a:r>
              <a:rPr lang="de-DE" b="1" dirty="0" smtClean="0">
                <a:solidFill>
                  <a:srgbClr val="2E5C00"/>
                </a:solidFill>
                <a:effectLst>
                  <a:outerShdw blurRad="38100" dist="63500" dir="156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Tatra-Gebirge</a:t>
            </a:r>
            <a:endParaRPr lang="pl-PL" b="1" dirty="0">
              <a:solidFill>
                <a:srgbClr val="2E5C00"/>
              </a:solidFill>
              <a:effectLst>
                <a:outerShdw blurRad="38100" dist="63500" dir="156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0" y="5805264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e-DE" sz="3000" kern="50" dirty="0" smtClean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Eine </a:t>
            </a:r>
            <a:r>
              <a:rPr lang="de-DE" sz="3000" kern="50" dirty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von den schönsten Gebieten in Polen </a:t>
            </a:r>
            <a:endParaRPr lang="pl-PL" sz="3000" kern="50" dirty="0" smtClean="0">
              <a:solidFill>
                <a:srgbClr val="2E5C00"/>
              </a:solidFill>
              <a:latin typeface="Century Gothic" pitchFamily="34" charset="0"/>
              <a:ea typeface="SimSun"/>
              <a:cs typeface="Mangal"/>
            </a:endParaRPr>
          </a:p>
          <a:p>
            <a:pPr lvl="0" algn="ctr"/>
            <a:r>
              <a:rPr lang="de-DE" sz="3000" kern="50" dirty="0" smtClean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ist </a:t>
            </a:r>
            <a:r>
              <a:rPr lang="de-DE" sz="3000" kern="50" dirty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Tatra-Gebirge. </a:t>
            </a:r>
            <a:endParaRPr lang="pl-PL" sz="3000" kern="50" dirty="0">
              <a:solidFill>
                <a:srgbClr val="2E5C00"/>
              </a:solidFill>
              <a:latin typeface="Century Gothic" pitchFamily="34" charset="0"/>
              <a:ea typeface="SimSun"/>
              <a:cs typeface="Mangal"/>
            </a:endParaRPr>
          </a:p>
        </p:txBody>
      </p:sp>
      <p:pic>
        <p:nvPicPr>
          <p:cNvPr id="12" name="Obraz 11" descr="2017_zima_Kasprowy_028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t="2799" b="3449"/>
          <a:stretch>
            <a:fillRect/>
          </a:stretch>
        </p:blipFill>
        <p:spPr>
          <a:xfrm>
            <a:off x="0" y="908720"/>
            <a:ext cx="9144000" cy="482453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11" descr="jan_Paweł_II_Autor_Zbigniew_Kotyłł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30273" y="1196752"/>
            <a:ext cx="5683454" cy="3509533"/>
          </a:xfrm>
        </p:spPr>
      </p:pic>
      <p:sp>
        <p:nvSpPr>
          <p:cNvPr id="5" name="Prostokąt 4"/>
          <p:cNvSpPr/>
          <p:nvPr/>
        </p:nvSpPr>
        <p:spPr>
          <a:xfrm>
            <a:off x="0" y="5157192"/>
            <a:ext cx="9144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e-DE" sz="3000" kern="50" dirty="0" smtClean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Bergprodukte </a:t>
            </a:r>
            <a:r>
              <a:rPr lang="de-DE" sz="3000" kern="50" dirty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sind </a:t>
            </a:r>
            <a:r>
              <a:rPr lang="de-DE" sz="3200" b="1" dirty="0" err="1">
                <a:solidFill>
                  <a:srgbClr val="2E5C00"/>
                </a:solidFill>
                <a:effectLst>
                  <a:outerShdw blurRad="38100" dist="63500" dir="156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Oscypki</a:t>
            </a:r>
            <a:r>
              <a:rPr lang="de-DE" sz="3000" kern="50" dirty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 </a:t>
            </a:r>
            <a:endParaRPr lang="pl-PL" sz="3000" kern="50" dirty="0" smtClean="0">
              <a:solidFill>
                <a:srgbClr val="2E5C00"/>
              </a:solidFill>
              <a:latin typeface="Century Gothic" pitchFamily="34" charset="0"/>
              <a:ea typeface="SimSun"/>
              <a:cs typeface="Mangal"/>
            </a:endParaRPr>
          </a:p>
          <a:p>
            <a:pPr lvl="0" algn="ctr">
              <a:buFontTx/>
              <a:buChar char="-"/>
            </a:pPr>
            <a:r>
              <a:rPr lang="pl-PL" sz="3000" kern="50" dirty="0" smtClean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 </a:t>
            </a:r>
            <a:r>
              <a:rPr lang="de-DE" sz="3000" kern="50" dirty="0" smtClean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geräucherter </a:t>
            </a:r>
            <a:r>
              <a:rPr lang="de-DE" sz="3000" kern="50" dirty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Schafskäse, der von der EU </a:t>
            </a:r>
            <a:endParaRPr lang="pl-PL" sz="3000" kern="50" dirty="0" smtClean="0">
              <a:solidFill>
                <a:srgbClr val="2E5C00"/>
              </a:solidFill>
              <a:latin typeface="Century Gothic" pitchFamily="34" charset="0"/>
              <a:ea typeface="SimSun"/>
              <a:cs typeface="Mangal"/>
            </a:endParaRPr>
          </a:p>
          <a:p>
            <a:pPr lvl="0" algn="ctr"/>
            <a:r>
              <a:rPr lang="de-DE" sz="3000" kern="50" dirty="0" smtClean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als </a:t>
            </a:r>
            <a:r>
              <a:rPr lang="de-DE" sz="3000" kern="50" dirty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polnischer Regionalprodukt anerkannt wird. </a:t>
            </a:r>
            <a:endParaRPr lang="pl-PL" sz="3000" kern="50" dirty="0">
              <a:solidFill>
                <a:srgbClr val="2E5C00"/>
              </a:solidFill>
              <a:latin typeface="Century Gothic" pitchFamily="34" charset="0"/>
              <a:ea typeface="SimSun"/>
              <a:cs typeface="Mangal"/>
            </a:endParaRP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36104"/>
          </a:xfrm>
        </p:spPr>
        <p:txBody>
          <a:bodyPr>
            <a:normAutofit/>
          </a:bodyPr>
          <a:lstStyle/>
          <a:p>
            <a:r>
              <a:rPr lang="de-DE" b="1" dirty="0" smtClean="0">
                <a:solidFill>
                  <a:srgbClr val="2E5C00"/>
                </a:solidFill>
                <a:effectLst>
                  <a:outerShdw blurRad="38100" dist="63500" dir="156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Tatra-Gebirge</a:t>
            </a:r>
            <a:endParaRPr lang="pl-PL" b="1" dirty="0">
              <a:solidFill>
                <a:srgbClr val="2E5C00"/>
              </a:solidFill>
              <a:effectLst>
                <a:outerShdw blurRad="38100" dist="63500" dir="156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tomek tatry.jpg"/>
          <p:cNvPicPr>
            <a:picLocks noChangeAspect="1"/>
          </p:cNvPicPr>
          <p:nvPr/>
        </p:nvPicPr>
        <p:blipFill>
          <a:blip r:embed="rId2" cstate="print"/>
          <a:srcRect l="10718" t="52688" b="16395"/>
          <a:stretch>
            <a:fillRect/>
          </a:stretch>
        </p:blipFill>
        <p:spPr>
          <a:xfrm>
            <a:off x="0" y="4754022"/>
            <a:ext cx="9144000" cy="2103978"/>
          </a:xfrm>
          <a:prstGeom prst="rect">
            <a:avLst/>
          </a:prstGeom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-108520" y="1700808"/>
            <a:ext cx="9144000" cy="936104"/>
          </a:xfrm>
        </p:spPr>
        <p:txBody>
          <a:bodyPr>
            <a:noAutofit/>
          </a:bodyPr>
          <a:lstStyle/>
          <a:p>
            <a:r>
              <a:rPr lang="pl-PL" sz="6000" b="1" dirty="0" err="1" smtClean="0">
                <a:solidFill>
                  <a:srgbClr val="2E5C00"/>
                </a:solidFill>
                <a:effectLst>
                  <a:outerShdw blurRad="38100" dist="63500" dir="156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Vielen</a:t>
            </a:r>
            <a:r>
              <a:rPr lang="pl-PL" sz="6000" b="1" dirty="0" smtClean="0">
                <a:solidFill>
                  <a:srgbClr val="2E5C00"/>
                </a:solidFill>
                <a:effectLst>
                  <a:outerShdw blurRad="38100" dist="63500" dir="156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pl-PL" sz="6000" b="1" dirty="0" err="1" smtClean="0">
                <a:solidFill>
                  <a:srgbClr val="2E5C00"/>
                </a:solidFill>
                <a:effectLst>
                  <a:outerShdw blurRad="38100" dist="63500" dir="156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Dank</a:t>
            </a:r>
            <a:r>
              <a:rPr lang="pl-PL" sz="6000" b="1" dirty="0" smtClean="0">
                <a:solidFill>
                  <a:srgbClr val="2E5C00"/>
                </a:solidFill>
                <a:effectLst>
                  <a:outerShdw blurRad="38100" dist="63500" dir="156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!</a:t>
            </a:r>
            <a:endParaRPr lang="pl-PL" sz="6000" dirty="0">
              <a:solidFill>
                <a:srgbClr val="2E5C00"/>
              </a:solidFill>
              <a:effectLst>
                <a:outerShdw blurRad="38100" dist="63500" dir="156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0" y="3645024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3000" kern="50" dirty="0" smtClean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Patrycja </a:t>
            </a:r>
            <a:r>
              <a:rPr lang="pl-PL" sz="3000" kern="50" dirty="0" err="1" smtClean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und</a:t>
            </a:r>
            <a:r>
              <a:rPr lang="pl-PL" sz="3000" kern="50" dirty="0" smtClean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 Wiktoria</a:t>
            </a:r>
            <a:endParaRPr lang="pl-PL" sz="3000" kern="50" dirty="0">
              <a:solidFill>
                <a:srgbClr val="2E5C00"/>
              </a:solidFill>
              <a:latin typeface="Century Gothic" pitchFamily="34" charset="0"/>
              <a:ea typeface="SimSun"/>
              <a:cs typeface="Mang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SZWECJA2017\prezentacja patrycji\mapa z biło-czerwoną polską_free.jpg"/>
          <p:cNvPicPr>
            <a:picLocks noChangeAspect="1" noChangeArrowheads="1"/>
          </p:cNvPicPr>
          <p:nvPr/>
        </p:nvPicPr>
        <p:blipFill>
          <a:blip r:embed="rId2" cstate="print"/>
          <a:srcRect l="4374" r="5471"/>
          <a:stretch>
            <a:fillRect/>
          </a:stretch>
        </p:blipFill>
        <p:spPr bwMode="auto">
          <a:xfrm>
            <a:off x="0" y="0"/>
            <a:ext cx="5184576" cy="6858000"/>
          </a:xfrm>
          <a:prstGeom prst="rect">
            <a:avLst/>
          </a:prstGeom>
          <a:noFill/>
        </p:spPr>
      </p:pic>
      <p:sp>
        <p:nvSpPr>
          <p:cNvPr id="7" name="Prostokąt 6"/>
          <p:cNvSpPr/>
          <p:nvPr/>
        </p:nvSpPr>
        <p:spPr>
          <a:xfrm>
            <a:off x="5436096" y="980728"/>
            <a:ext cx="35283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3200" kern="50" dirty="0" smtClean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Polen </a:t>
            </a:r>
            <a:r>
              <a:rPr lang="de-DE" sz="3200" kern="50" dirty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liegt </a:t>
            </a:r>
            <a:endParaRPr lang="pl-PL" sz="3200" kern="50" dirty="0" smtClean="0">
              <a:solidFill>
                <a:srgbClr val="2E5C00"/>
              </a:solidFill>
              <a:latin typeface="Century Gothic" pitchFamily="34" charset="0"/>
              <a:ea typeface="SimSun"/>
              <a:cs typeface="Mangal"/>
            </a:endParaRPr>
          </a:p>
          <a:p>
            <a:pPr lvl="0"/>
            <a:r>
              <a:rPr lang="de-DE" sz="3200" kern="50" dirty="0" smtClean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in </a:t>
            </a:r>
            <a:r>
              <a:rPr lang="de-DE" sz="3200" kern="50" dirty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Mitteleuropa, an der Ostsee.</a:t>
            </a:r>
            <a:endParaRPr lang="pl-PL" sz="3200" kern="50" dirty="0">
              <a:solidFill>
                <a:srgbClr val="2E5C00"/>
              </a:solidFill>
              <a:latin typeface="Century Gothic" pitchFamily="34" charset="0"/>
              <a:ea typeface="SimSun"/>
              <a:cs typeface="Mang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l-PL" b="1" dirty="0">
                <a:solidFill>
                  <a:srgbClr val="2E5C00"/>
                </a:solidFill>
                <a:effectLst>
                  <a:outerShdw blurRad="38100" dist="63500" dir="156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Warszawa</a:t>
            </a:r>
            <a:r>
              <a:rPr lang="pl-PL" b="1" dirty="0" smtClean="0">
                <a:solidFill>
                  <a:srgbClr val="2E5C00"/>
                </a:solidFill>
                <a:effectLst>
                  <a:outerShdw blurRad="38100" dist="63500" dir="156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- </a:t>
            </a:r>
            <a:r>
              <a:rPr lang="de-DE" b="1" dirty="0" smtClean="0">
                <a:solidFill>
                  <a:srgbClr val="2E5C00"/>
                </a:solidFill>
                <a:effectLst>
                  <a:outerShdw blurRad="38100" dist="63500" dir="156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Warschau</a:t>
            </a:r>
            <a:endParaRPr lang="pl-PL" dirty="0">
              <a:solidFill>
                <a:srgbClr val="2E5C00"/>
              </a:solidFill>
              <a:effectLst>
                <a:outerShdw blurRad="38100" dist="63500" dir="156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5" name="Symbol zastępczy zawartości 4" descr="IMG_1821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6364" b="4540"/>
          <a:stretch>
            <a:fillRect/>
          </a:stretch>
        </p:blipFill>
        <p:spPr>
          <a:xfrm>
            <a:off x="935064" y="980727"/>
            <a:ext cx="7273872" cy="4320481"/>
          </a:xfrm>
        </p:spPr>
      </p:pic>
      <p:sp>
        <p:nvSpPr>
          <p:cNvPr id="6" name="Prostokąt 5"/>
          <p:cNvSpPr/>
          <p:nvPr/>
        </p:nvSpPr>
        <p:spPr>
          <a:xfrm>
            <a:off x="0" y="5301208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000" kern="50" dirty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Warschau ist die flächenmäßig größte </a:t>
            </a:r>
            <a:endParaRPr lang="pl-PL" sz="3000" kern="50" dirty="0" smtClean="0">
              <a:solidFill>
                <a:srgbClr val="2E5C00"/>
              </a:solidFill>
              <a:latin typeface="Century Gothic" pitchFamily="34" charset="0"/>
              <a:ea typeface="SimSun"/>
              <a:cs typeface="Mangal"/>
            </a:endParaRPr>
          </a:p>
          <a:p>
            <a:pPr algn="ctr"/>
            <a:r>
              <a:rPr lang="de-DE" sz="3000" kern="50" dirty="0" smtClean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und </a:t>
            </a:r>
            <a:r>
              <a:rPr lang="de-DE" sz="3000" kern="50" dirty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zugleich bevölkerungsreichste</a:t>
            </a:r>
            <a:r>
              <a:rPr lang="pl-PL" sz="3000" kern="50" dirty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. </a:t>
            </a:r>
          </a:p>
          <a:p>
            <a:pPr algn="ctr"/>
            <a:r>
              <a:rPr lang="de-DE" sz="3000" kern="50" dirty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Stadt sowie seit 1596 die Hauptstadt Polens.</a:t>
            </a:r>
            <a:r>
              <a:rPr lang="pl-PL" sz="3000" kern="50" dirty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 </a:t>
            </a:r>
          </a:p>
        </p:txBody>
      </p:sp>
      <p:sp>
        <p:nvSpPr>
          <p:cNvPr id="7" name="Prostokąt 6"/>
          <p:cNvSpPr/>
          <p:nvPr/>
        </p:nvSpPr>
        <p:spPr>
          <a:xfrm>
            <a:off x="5508105" y="1052736"/>
            <a:ext cx="241585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DE" sz="2000" i="1" dirty="0" smtClean="0"/>
              <a:t>Schlossplatz</a:t>
            </a:r>
            <a:r>
              <a:rPr lang="pl-PL" sz="2000" i="1" dirty="0" smtClean="0"/>
              <a:t> </a:t>
            </a:r>
          </a:p>
          <a:p>
            <a:pPr algn="r"/>
            <a:r>
              <a:rPr lang="de-DE" sz="2000" i="1" dirty="0" smtClean="0"/>
              <a:t>mit </a:t>
            </a:r>
            <a:r>
              <a:rPr lang="de-DE" sz="2000" i="1" dirty="0"/>
              <a:t>dem </a:t>
            </a:r>
            <a:r>
              <a:rPr lang="de-DE" sz="2000" i="1" dirty="0" smtClean="0"/>
              <a:t>Königschloss</a:t>
            </a:r>
            <a:endParaRPr lang="pl-PL" sz="2000" i="1" dirty="0" smtClean="0"/>
          </a:p>
          <a:p>
            <a:pPr algn="r"/>
            <a:r>
              <a:rPr lang="en-US" sz="2000" i="1" dirty="0"/>
              <a:t>Castle Square </a:t>
            </a:r>
            <a:endParaRPr lang="pl-PL" sz="2000" i="1" dirty="0" smtClean="0"/>
          </a:p>
          <a:p>
            <a:pPr algn="r"/>
            <a:r>
              <a:rPr lang="en-US" sz="2000" i="1" dirty="0" smtClean="0"/>
              <a:t>with </a:t>
            </a:r>
            <a:r>
              <a:rPr lang="en-US" sz="2000" i="1" dirty="0"/>
              <a:t>the Royal Castle</a:t>
            </a:r>
            <a:endParaRPr lang="pl-PL" sz="2000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0" y="5301208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de-DE" sz="3000" kern="50" dirty="0" smtClean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Wasserpalast </a:t>
            </a:r>
            <a:r>
              <a:rPr lang="de-DE" sz="3000" kern="50" dirty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- </a:t>
            </a:r>
            <a:r>
              <a:rPr lang="de-DE" sz="3000" kern="50" dirty="0" err="1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Łazienki</a:t>
            </a:r>
            <a:r>
              <a:rPr lang="de-DE" sz="3000" kern="50" dirty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 </a:t>
            </a:r>
            <a:r>
              <a:rPr lang="de-DE" sz="3000" kern="50" dirty="0" err="1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Królewskie</a:t>
            </a:r>
            <a:r>
              <a:rPr lang="de-DE" sz="3000" kern="50" dirty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 </a:t>
            </a:r>
            <a:endParaRPr lang="pl-PL" sz="3000" kern="50" dirty="0" smtClean="0">
              <a:solidFill>
                <a:srgbClr val="2E5C00"/>
              </a:solidFill>
              <a:latin typeface="Century Gothic" pitchFamily="34" charset="0"/>
              <a:ea typeface="SimSun"/>
              <a:cs typeface="Mangal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de-DE" sz="3000" kern="50" dirty="0" smtClean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ist </a:t>
            </a:r>
            <a:r>
              <a:rPr lang="de-DE" sz="3000" kern="50" dirty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einer von den Touristen gerne besuchten Orten in </a:t>
            </a:r>
            <a:r>
              <a:rPr lang="de-DE" sz="3000" kern="50" dirty="0" err="1" smtClean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Wars</a:t>
            </a:r>
            <a:r>
              <a:rPr lang="pl-PL" sz="3000" kern="50" dirty="0" err="1" smtClean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chau</a:t>
            </a:r>
            <a:r>
              <a:rPr lang="de-DE" sz="3000" kern="50" dirty="0" smtClean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.</a:t>
            </a:r>
            <a:endParaRPr lang="de-DE" sz="3000" kern="50" dirty="0">
              <a:solidFill>
                <a:srgbClr val="2E5C00"/>
              </a:solidFill>
              <a:latin typeface="Century Gothic" pitchFamily="34" charset="0"/>
              <a:ea typeface="SimSun"/>
              <a:cs typeface="Mangal"/>
            </a:endParaRPr>
          </a:p>
        </p:txBody>
      </p:sp>
      <p:pic>
        <p:nvPicPr>
          <p:cNvPr id="5" name="Symbol zastępczy zawartości 7" descr="1024px-PalaceOnTheIsle.JPG"/>
          <p:cNvPicPr>
            <a:picLocks noChangeAspect="1"/>
          </p:cNvPicPr>
          <p:nvPr/>
        </p:nvPicPr>
        <p:blipFill>
          <a:blip r:embed="rId2" cstate="print"/>
          <a:srcRect t="7480" b="4490"/>
          <a:stretch>
            <a:fillRect/>
          </a:stretch>
        </p:blipFill>
        <p:spPr>
          <a:xfrm>
            <a:off x="402265" y="404664"/>
            <a:ext cx="8339470" cy="489654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5157192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de-DE" sz="3000" kern="50" dirty="0" smtClean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Mit </a:t>
            </a:r>
            <a:r>
              <a:rPr lang="de-DE" sz="3600" b="1" dirty="0">
                <a:solidFill>
                  <a:srgbClr val="2E5C00"/>
                </a:solidFill>
                <a:effectLst>
                  <a:outerShdw blurRad="38100" dist="63500" dir="156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Warszawa</a:t>
            </a:r>
            <a:r>
              <a:rPr lang="de-DE" sz="3000" kern="50" dirty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 war auch </a:t>
            </a:r>
            <a:r>
              <a:rPr lang="de-DE" sz="3000" kern="50" dirty="0" smtClean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Fr</a:t>
            </a:r>
            <a:r>
              <a:rPr lang="pl-PL" sz="3000" kern="50" dirty="0" smtClean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e</a:t>
            </a:r>
            <a:r>
              <a:rPr lang="de-DE" sz="3000" kern="50" dirty="0" smtClean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der</a:t>
            </a:r>
            <a:r>
              <a:rPr lang="pl-PL" sz="3000" kern="50" dirty="0" err="1" smtClean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ic</a:t>
            </a:r>
            <a:r>
              <a:rPr lang="de-DE" sz="3000" kern="50" dirty="0" smtClean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 </a:t>
            </a:r>
            <a:r>
              <a:rPr lang="de-DE" sz="3000" kern="50" dirty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Chopin verbunden – polnischer Komponist und Pianist aus der Romantikzeit</a:t>
            </a: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5266928" cy="1143000"/>
          </a:xfrm>
        </p:spPr>
        <p:txBody>
          <a:bodyPr/>
          <a:lstStyle/>
          <a:p>
            <a:r>
              <a:rPr lang="pl-PL" b="1" dirty="0" smtClean="0">
                <a:solidFill>
                  <a:srgbClr val="2E5C00"/>
                </a:solidFill>
                <a:effectLst>
                  <a:outerShdw blurRad="38100" dist="63500" dir="156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Fryderyk Chopin</a:t>
            </a:r>
            <a:endParaRPr lang="pl-PL" dirty="0">
              <a:solidFill>
                <a:srgbClr val="2E5C00"/>
              </a:solidFill>
              <a:effectLst>
                <a:outerShdw blurRad="38100" dist="63500" dir="156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7" name="Obraz 6" descr="IMG_2907k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rcRect l="19439" t="8484" r="1433" b="21983"/>
          <a:stretch>
            <a:fillRect/>
          </a:stretch>
        </p:blipFill>
        <p:spPr>
          <a:xfrm>
            <a:off x="323528" y="836712"/>
            <a:ext cx="6883432" cy="4032448"/>
          </a:xfrm>
          <a:prstGeom prst="rect">
            <a:avLst/>
          </a:prstGeom>
        </p:spPr>
      </p:pic>
      <p:pic>
        <p:nvPicPr>
          <p:cNvPr id="6" name="Obraz 5" descr="459px-Fryderyk_Chopin_-_Antoni_Kolber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260648"/>
            <a:ext cx="3304800" cy="4320000"/>
          </a:xfrm>
          <a:prstGeom prst="ellipse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899592" y="4797152"/>
            <a:ext cx="62646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2000" i="1" dirty="0" smtClean="0"/>
              <a:t>Frederic </a:t>
            </a:r>
            <a:r>
              <a:rPr lang="pl-PL" sz="2000" i="1" dirty="0" err="1" smtClean="0"/>
              <a:t>Chopin-Denkmal</a:t>
            </a:r>
            <a:r>
              <a:rPr lang="pl-PL" sz="2000" i="1" dirty="0" smtClean="0"/>
              <a:t> </a:t>
            </a:r>
            <a:r>
              <a:rPr lang="pl-PL" sz="2000" i="1" dirty="0" err="1" smtClean="0"/>
              <a:t>in</a:t>
            </a:r>
            <a:r>
              <a:rPr lang="pl-PL" sz="2000" i="1" dirty="0" smtClean="0"/>
              <a:t>  </a:t>
            </a:r>
            <a:r>
              <a:rPr lang="pl-PL" sz="2000" i="1" dirty="0" err="1" smtClean="0"/>
              <a:t>Lazienki</a:t>
            </a:r>
            <a:r>
              <a:rPr lang="pl-PL" sz="2000" i="1" dirty="0" smtClean="0"/>
              <a:t> Park</a:t>
            </a:r>
            <a:endParaRPr lang="pl-PL" sz="2000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4283968" y="2132856"/>
            <a:ext cx="478802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de-DE" sz="3000" kern="50" dirty="0" smtClean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Maria </a:t>
            </a:r>
            <a:r>
              <a:rPr lang="de-DE" sz="3000" kern="50" dirty="0" err="1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Skłodowska</a:t>
            </a:r>
            <a:r>
              <a:rPr lang="de-DE" sz="3000" kern="50" dirty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-Curie ist nach der Trauung </a:t>
            </a:r>
            <a:endParaRPr lang="pl-PL" sz="3000" kern="50" dirty="0" smtClean="0">
              <a:solidFill>
                <a:srgbClr val="2E5C00"/>
              </a:solidFill>
              <a:latin typeface="Century Gothic" pitchFamily="34" charset="0"/>
              <a:ea typeface="SimSun"/>
              <a:cs typeface="Mangal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de-DE" sz="3000" kern="50" dirty="0" smtClean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mit </a:t>
            </a:r>
            <a:r>
              <a:rPr lang="de-DE" sz="3000" kern="50" dirty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Piotr Curie </a:t>
            </a:r>
            <a:endParaRPr lang="pl-PL" sz="3000" kern="50" dirty="0" smtClean="0">
              <a:solidFill>
                <a:srgbClr val="2E5C00"/>
              </a:solidFill>
              <a:latin typeface="Century Gothic" pitchFamily="34" charset="0"/>
              <a:ea typeface="SimSun"/>
              <a:cs typeface="Mangal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de-DE" sz="3000" kern="50" dirty="0" smtClean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aus </a:t>
            </a:r>
            <a:r>
              <a:rPr lang="de-DE" sz="3600" b="1" dirty="0">
                <a:solidFill>
                  <a:srgbClr val="2E5C00"/>
                </a:solidFill>
                <a:effectLst>
                  <a:outerShdw blurRad="38100" dist="63500" dir="156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Warszawa</a:t>
            </a:r>
            <a:r>
              <a:rPr lang="de-DE" sz="3600" kern="50" dirty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 </a:t>
            </a:r>
            <a:endParaRPr lang="pl-PL" sz="3600" kern="50" dirty="0" smtClean="0">
              <a:solidFill>
                <a:srgbClr val="2E5C00"/>
              </a:solidFill>
              <a:latin typeface="Century Gothic" pitchFamily="34" charset="0"/>
              <a:ea typeface="SimSun"/>
              <a:cs typeface="Mangal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de-DE" sz="3000" kern="50" dirty="0" smtClean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nach </a:t>
            </a:r>
            <a:r>
              <a:rPr lang="de-DE" sz="3000" kern="50" dirty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Paris umgezogen. Sie ist einzige Polin, </a:t>
            </a:r>
            <a:endParaRPr lang="pl-PL" sz="3000" kern="50" dirty="0" smtClean="0">
              <a:solidFill>
                <a:srgbClr val="2E5C00"/>
              </a:solidFill>
              <a:latin typeface="Century Gothic" pitchFamily="34" charset="0"/>
              <a:ea typeface="SimSun"/>
              <a:cs typeface="Mangal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de-DE" sz="3000" kern="50" dirty="0" smtClean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die </a:t>
            </a:r>
            <a:r>
              <a:rPr lang="de-DE" sz="3000" kern="50" dirty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zwei Nobelpreise bekommen hat.</a:t>
            </a:r>
            <a:endParaRPr lang="pl-PL" sz="3000" kern="50" dirty="0">
              <a:solidFill>
                <a:srgbClr val="2E5C00"/>
              </a:solidFill>
              <a:latin typeface="Century Gothic" pitchFamily="34" charset="0"/>
              <a:ea typeface="SimSun"/>
              <a:cs typeface="Mangal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de-DE" sz="3000" kern="50" dirty="0">
              <a:solidFill>
                <a:srgbClr val="2E5C00"/>
              </a:solidFill>
              <a:latin typeface="Century Gothic" pitchFamily="34" charset="0"/>
              <a:ea typeface="SimSun"/>
              <a:cs typeface="Mangal"/>
            </a:endParaRPr>
          </a:p>
        </p:txBody>
      </p:sp>
      <p:pic>
        <p:nvPicPr>
          <p:cNvPr id="5" name="Symbol zastępczy zawartości 5" descr="Marie_Curie_c19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700808"/>
            <a:ext cx="3486821" cy="4619073"/>
          </a:xfrm>
          <a:prstGeom prst="ellipse">
            <a:avLst/>
          </a:prstGeom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0" y="197768"/>
            <a:ext cx="9144000" cy="1143000"/>
          </a:xfrm>
        </p:spPr>
        <p:txBody>
          <a:bodyPr>
            <a:normAutofit/>
          </a:bodyPr>
          <a:lstStyle/>
          <a:p>
            <a:r>
              <a:rPr lang="pl-PL" b="1" dirty="0" smtClean="0">
                <a:solidFill>
                  <a:srgbClr val="2E5C00"/>
                </a:solidFill>
                <a:effectLst>
                  <a:outerShdw blurRad="38100" dist="63500" dir="156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Maria Skłodowska-Curie</a:t>
            </a:r>
            <a:endParaRPr lang="pl-PL" dirty="0">
              <a:solidFill>
                <a:srgbClr val="2E5C00"/>
              </a:solidFill>
              <a:effectLst>
                <a:outerShdw blurRad="38100" dist="63500" dir="156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>
            <a:normAutofit/>
          </a:bodyPr>
          <a:lstStyle/>
          <a:p>
            <a:r>
              <a:rPr lang="pl-PL" b="1" dirty="0" smtClean="0">
                <a:solidFill>
                  <a:srgbClr val="2E5C00"/>
                </a:solidFill>
                <a:effectLst>
                  <a:outerShdw blurRad="38100" dist="63500" dir="156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Robert Lewandowski „</a:t>
            </a:r>
            <a:r>
              <a:rPr lang="pl-PL" b="1" dirty="0" err="1" smtClean="0">
                <a:solidFill>
                  <a:srgbClr val="2E5C00"/>
                </a:solidFill>
                <a:effectLst>
                  <a:outerShdw blurRad="38100" dist="63500" dir="156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Levy</a:t>
            </a:r>
            <a:r>
              <a:rPr lang="pl-PL" b="1" dirty="0" smtClean="0">
                <a:solidFill>
                  <a:srgbClr val="2E5C00"/>
                </a:solidFill>
                <a:effectLst>
                  <a:outerShdw blurRad="38100" dist="63500" dir="156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”</a:t>
            </a:r>
            <a:endParaRPr lang="pl-PL" dirty="0">
              <a:solidFill>
                <a:srgbClr val="2E5C00"/>
              </a:solidFill>
              <a:effectLst>
                <a:outerShdw blurRad="38100" dist="63500" dir="156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1168291"/>
            <a:ext cx="680424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de-DE" sz="3000" kern="50" dirty="0" smtClean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Auf </a:t>
            </a:r>
            <a:r>
              <a:rPr lang="de-DE" sz="3000" kern="50" dirty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dem </a:t>
            </a:r>
            <a:r>
              <a:rPr lang="de-DE" sz="3600" b="1" dirty="0">
                <a:solidFill>
                  <a:srgbClr val="2E5C00"/>
                </a:solidFill>
                <a:effectLst>
                  <a:outerShdw blurRad="38100" dist="63500" dir="156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Warschauer</a:t>
            </a:r>
            <a:r>
              <a:rPr lang="de-DE" sz="3600" kern="50" dirty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 </a:t>
            </a:r>
            <a:r>
              <a:rPr lang="de-DE" sz="3000" kern="50" dirty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Stadion, </a:t>
            </a:r>
            <a:endParaRPr lang="pl-PL" sz="3000" kern="50" dirty="0" smtClean="0">
              <a:solidFill>
                <a:srgbClr val="2E5C00"/>
              </a:solidFill>
              <a:latin typeface="Century Gothic" pitchFamily="34" charset="0"/>
              <a:ea typeface="SimSun"/>
              <a:cs typeface="Mangal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de-DE" sz="3000" kern="50" dirty="0" smtClean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das </a:t>
            </a:r>
            <a:r>
              <a:rPr lang="de-DE" sz="3000" kern="50" dirty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am größten </a:t>
            </a:r>
            <a:r>
              <a:rPr lang="de-DE" sz="3000" kern="50" dirty="0" smtClean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in </a:t>
            </a:r>
            <a:r>
              <a:rPr lang="de-DE" sz="3000" kern="50" dirty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Polen ist, </a:t>
            </a:r>
            <a:endParaRPr lang="pl-PL" sz="3000" kern="50" dirty="0" smtClean="0">
              <a:solidFill>
                <a:srgbClr val="2E5C00"/>
              </a:solidFill>
              <a:latin typeface="Century Gothic" pitchFamily="34" charset="0"/>
              <a:ea typeface="SimSun"/>
              <a:cs typeface="Mangal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de-DE" sz="3000" kern="50" dirty="0" smtClean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hat </a:t>
            </a:r>
            <a:r>
              <a:rPr lang="de-DE" sz="3000" kern="50" dirty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nicht nur einmal </a:t>
            </a:r>
            <a:endParaRPr lang="pl-PL" sz="3000" kern="50" dirty="0" smtClean="0">
              <a:solidFill>
                <a:srgbClr val="2E5C00"/>
              </a:solidFill>
              <a:latin typeface="Century Gothic" pitchFamily="34" charset="0"/>
              <a:ea typeface="SimSun"/>
              <a:cs typeface="Mangal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de-DE" sz="3000" kern="50" dirty="0" smtClean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Robert </a:t>
            </a:r>
            <a:r>
              <a:rPr lang="de-DE" sz="3000" kern="50" dirty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Lewandowski</a:t>
            </a:r>
            <a:r>
              <a:rPr lang="de-DE" sz="3000" kern="50" dirty="0" smtClean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, </a:t>
            </a:r>
            <a:endParaRPr lang="pl-PL" sz="3000" kern="50" dirty="0" smtClean="0">
              <a:solidFill>
                <a:srgbClr val="2E5C00"/>
              </a:solidFill>
              <a:latin typeface="Century Gothic" pitchFamily="34" charset="0"/>
              <a:ea typeface="SimSun"/>
              <a:cs typeface="Mangal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de-DE" sz="3000" kern="50" dirty="0" smtClean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der bekannteste polnische Fußballspieler, der jetzt </a:t>
            </a:r>
            <a:endParaRPr lang="pl-PL" sz="3000" kern="50" dirty="0" smtClean="0">
              <a:solidFill>
                <a:srgbClr val="2E5C00"/>
              </a:solidFill>
              <a:latin typeface="Century Gothic" pitchFamily="34" charset="0"/>
              <a:ea typeface="SimSun"/>
              <a:cs typeface="Mangal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de-DE" sz="3000" kern="50" dirty="0" smtClean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bei Bayer</a:t>
            </a:r>
            <a:r>
              <a:rPr lang="pl-PL" sz="3000" kern="50" dirty="0" smtClean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n</a:t>
            </a:r>
            <a:r>
              <a:rPr lang="de-DE" sz="3000" kern="50" dirty="0" smtClean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-München ist, gespielt.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pl-PL" sz="3000" kern="50" dirty="0" smtClean="0">
              <a:solidFill>
                <a:srgbClr val="2E5C00"/>
              </a:solidFill>
              <a:latin typeface="Century Gothic" pitchFamily="34" charset="0"/>
              <a:ea typeface="SimSun"/>
              <a:cs typeface="Mangal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de-DE" sz="3000" kern="50" dirty="0" smtClean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 </a:t>
            </a:r>
            <a:endParaRPr lang="pl-PL" sz="3000" kern="50" dirty="0" smtClean="0">
              <a:solidFill>
                <a:srgbClr val="2E5C00"/>
              </a:solidFill>
              <a:latin typeface="Century Gothic" pitchFamily="34" charset="0"/>
              <a:ea typeface="SimSun"/>
              <a:cs typeface="Mangal"/>
            </a:endParaRPr>
          </a:p>
        </p:txBody>
      </p:sp>
      <p:pic>
        <p:nvPicPr>
          <p:cNvPr id="7" name="Symbol zastępczy zawartości 9" descr="1024px-Stadion_narodowy_2011_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5103244"/>
            <a:ext cx="9144001" cy="1754755"/>
          </a:xfrm>
        </p:spPr>
      </p:pic>
      <p:pic>
        <p:nvPicPr>
          <p:cNvPr id="8" name="Obraz 7" descr="Robert_Lewandowski123666.jpg"/>
          <p:cNvPicPr>
            <a:picLocks noChangeAspect="1"/>
          </p:cNvPicPr>
          <p:nvPr/>
        </p:nvPicPr>
        <p:blipFill>
          <a:blip r:embed="rId3" cstate="print"/>
          <a:srcRect l="15073" r="20703" b="12379"/>
          <a:stretch>
            <a:fillRect/>
          </a:stretch>
        </p:blipFill>
        <p:spPr>
          <a:xfrm>
            <a:off x="5868144" y="1394618"/>
            <a:ext cx="2880320" cy="3186510"/>
          </a:xfrm>
          <a:prstGeom prst="ellipse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7308304" y="6608385"/>
            <a:ext cx="18356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i="1" dirty="0" smtClean="0"/>
              <a:t>f</a:t>
            </a:r>
            <a:r>
              <a:rPr lang="pl-PL" sz="1200" i="1" dirty="0" smtClean="0"/>
              <a:t>ot.: Richard </a:t>
            </a:r>
            <a:r>
              <a:rPr lang="pl-PL" sz="1200" i="1" dirty="0" smtClean="0"/>
              <a:t>Matthews</a:t>
            </a:r>
            <a:endParaRPr lang="pl-PL" sz="1200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0" y="125760"/>
            <a:ext cx="9144000" cy="1143000"/>
          </a:xfrm>
        </p:spPr>
        <p:txBody>
          <a:bodyPr>
            <a:normAutofit/>
          </a:bodyPr>
          <a:lstStyle/>
          <a:p>
            <a:r>
              <a:rPr lang="pl-PL" b="1" dirty="0" smtClean="0">
                <a:solidFill>
                  <a:srgbClr val="2E5C00"/>
                </a:solidFill>
                <a:effectLst>
                  <a:outerShdw blurRad="38100" dist="63500" dir="156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Toruń</a:t>
            </a:r>
            <a:endParaRPr lang="pl-PL" dirty="0">
              <a:solidFill>
                <a:srgbClr val="2E5C00"/>
              </a:solidFill>
              <a:effectLst>
                <a:outerShdw blurRad="38100" dist="63500" dir="156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9" name="Symbol zastępczy zawartości 6" descr="800px-Toruń_-_Old_Town_by_night_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5699" b="4574"/>
          <a:stretch>
            <a:fillRect/>
          </a:stretch>
        </p:blipFill>
        <p:spPr>
          <a:xfrm>
            <a:off x="1" y="1391696"/>
            <a:ext cx="9143999" cy="546630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434px-CopernicusHou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1564749"/>
            <a:ext cx="3528834" cy="5293251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0" y="1556792"/>
            <a:ext cx="370790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de-DE" sz="3600" b="1" dirty="0">
                <a:solidFill>
                  <a:srgbClr val="2E5C00"/>
                </a:solidFill>
                <a:effectLst>
                  <a:outerShdw blurRad="38100" dist="63500" dir="156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Toruń</a:t>
            </a:r>
            <a:r>
              <a:rPr lang="de-DE" sz="3000" kern="50" dirty="0" smtClean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 </a:t>
            </a:r>
            <a:r>
              <a:rPr lang="de-DE" sz="3000" kern="50" dirty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ist die Stadt, aus der </a:t>
            </a:r>
            <a:endParaRPr lang="pl-PL" sz="3000" kern="50" dirty="0" smtClean="0">
              <a:solidFill>
                <a:srgbClr val="2E5C00"/>
              </a:solidFill>
              <a:latin typeface="Century Gothic" pitchFamily="34" charset="0"/>
              <a:ea typeface="SimSun"/>
              <a:cs typeface="Mangal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pl-PL" sz="3000" kern="50" dirty="0" err="1" smtClean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Kopernikus</a:t>
            </a:r>
            <a:endParaRPr lang="pl-PL" sz="3000" kern="50" dirty="0" smtClean="0">
              <a:solidFill>
                <a:srgbClr val="2E5C00"/>
              </a:solidFill>
              <a:latin typeface="Century Gothic" pitchFamily="34" charset="0"/>
              <a:ea typeface="SimSun"/>
              <a:cs typeface="Mangal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de-DE" sz="3000" kern="50" dirty="0" smtClean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stammt</a:t>
            </a:r>
            <a:r>
              <a:rPr lang="de-DE" sz="3000" kern="50" dirty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. </a:t>
            </a:r>
            <a:endParaRPr lang="pl-PL" sz="3000" kern="50" dirty="0" smtClean="0">
              <a:solidFill>
                <a:srgbClr val="2E5C00"/>
              </a:solidFill>
              <a:latin typeface="Century Gothic" pitchFamily="34" charset="0"/>
              <a:ea typeface="SimSun"/>
              <a:cs typeface="Mangal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de-DE" sz="3000" kern="50" dirty="0" smtClean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Dieser </a:t>
            </a:r>
            <a:r>
              <a:rPr lang="de-DE" sz="3000" kern="50" dirty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polnische Astronom </a:t>
            </a:r>
            <a:endParaRPr lang="pl-PL" sz="3000" kern="50" dirty="0" smtClean="0">
              <a:solidFill>
                <a:srgbClr val="2E5C00"/>
              </a:solidFill>
              <a:latin typeface="Century Gothic" pitchFamily="34" charset="0"/>
              <a:ea typeface="SimSun"/>
              <a:cs typeface="Mangal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de-DE" sz="3000" kern="50" dirty="0" smtClean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hat </a:t>
            </a:r>
            <a:r>
              <a:rPr lang="de-DE" sz="3000" kern="50" dirty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ein Buch </a:t>
            </a:r>
            <a:endParaRPr lang="pl-PL" sz="3000" kern="50" dirty="0" smtClean="0">
              <a:solidFill>
                <a:srgbClr val="2E5C00"/>
              </a:solidFill>
              <a:latin typeface="Century Gothic" pitchFamily="34" charset="0"/>
              <a:ea typeface="SimSun"/>
              <a:cs typeface="Mangal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de-DE" sz="3000" kern="50" dirty="0" smtClean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über </a:t>
            </a:r>
            <a:r>
              <a:rPr lang="de-DE" sz="3000" kern="50" dirty="0">
                <a:solidFill>
                  <a:srgbClr val="2E5C00"/>
                </a:solidFill>
                <a:latin typeface="Century Gothic" pitchFamily="34" charset="0"/>
                <a:ea typeface="SimSun"/>
                <a:cs typeface="Mangal"/>
              </a:rPr>
              <a:t>das heliozentrische Weltbild geschrieben. </a:t>
            </a:r>
            <a:endParaRPr lang="pl-PL" sz="3000" kern="50" dirty="0">
              <a:solidFill>
                <a:srgbClr val="2E5C00"/>
              </a:solidFill>
              <a:latin typeface="Century Gothic" pitchFamily="34" charset="0"/>
              <a:ea typeface="SimSun"/>
              <a:cs typeface="Mangal"/>
            </a:endParaRPr>
          </a:p>
        </p:txBody>
      </p:sp>
      <p:pic>
        <p:nvPicPr>
          <p:cNvPr id="4" name="Obraz 3" descr="Nikolaus_Kopernik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054" y="332657"/>
            <a:ext cx="3151281" cy="3672407"/>
          </a:xfrm>
          <a:prstGeom prst="ellipse">
            <a:avLst/>
          </a:prstGeom>
        </p:spPr>
      </p:pic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0" y="125760"/>
            <a:ext cx="6012160" cy="1359024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2E5C00"/>
                </a:solidFill>
                <a:effectLst>
                  <a:outerShdw blurRad="38100" dist="63500" dir="156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Mikołaj Kopernik </a:t>
            </a:r>
            <a:br>
              <a:rPr lang="pl-PL" b="1" dirty="0" smtClean="0">
                <a:solidFill>
                  <a:srgbClr val="2E5C00"/>
                </a:solidFill>
                <a:effectLst>
                  <a:outerShdw blurRad="38100" dist="63500" dir="156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pl-PL" b="1" dirty="0" smtClean="0">
                <a:solidFill>
                  <a:srgbClr val="2E5C00"/>
                </a:solidFill>
                <a:effectLst>
                  <a:outerShdw blurRad="38100" dist="63500" dir="156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Nikolaus </a:t>
            </a:r>
            <a:r>
              <a:rPr lang="pl-PL" b="1" dirty="0" err="1" smtClean="0">
                <a:solidFill>
                  <a:srgbClr val="2E5C00"/>
                </a:solidFill>
                <a:effectLst>
                  <a:outerShdw blurRad="38100" dist="63500" dir="156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Kopernikus</a:t>
            </a:r>
            <a:endParaRPr lang="pl-PL" dirty="0">
              <a:solidFill>
                <a:srgbClr val="2E5C00"/>
              </a:solidFill>
              <a:effectLst>
                <a:outerShdw blurRad="38100" dist="63500" dir="156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7236296" y="4653136"/>
            <a:ext cx="14766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i="1" dirty="0" err="1" smtClean="0"/>
              <a:t>Das</a:t>
            </a:r>
            <a:r>
              <a:rPr lang="pl-PL" sz="2000" i="1" dirty="0" smtClean="0"/>
              <a:t> </a:t>
            </a:r>
            <a:r>
              <a:rPr lang="pl-PL" sz="2000" i="1" dirty="0" err="1" smtClean="0"/>
              <a:t>Haus</a:t>
            </a:r>
            <a:r>
              <a:rPr lang="pl-PL" sz="2000" i="1" dirty="0" smtClean="0"/>
              <a:t>, </a:t>
            </a:r>
          </a:p>
          <a:p>
            <a:r>
              <a:rPr lang="pl-PL" sz="2000" i="1" dirty="0" err="1" smtClean="0"/>
              <a:t>in</a:t>
            </a:r>
            <a:r>
              <a:rPr lang="pl-PL" sz="2000" i="1" dirty="0" smtClean="0"/>
              <a:t> dem Nikolaus </a:t>
            </a:r>
            <a:r>
              <a:rPr lang="pl-PL" sz="2000" i="1" dirty="0" err="1" smtClean="0"/>
              <a:t>Kopernikus</a:t>
            </a:r>
            <a:r>
              <a:rPr lang="pl-PL" sz="2000" i="1" dirty="0" smtClean="0"/>
              <a:t> </a:t>
            </a:r>
            <a:r>
              <a:rPr lang="pl-PL" sz="2000" i="1" dirty="0" err="1" smtClean="0"/>
              <a:t>wohnte</a:t>
            </a:r>
            <a:r>
              <a:rPr lang="pl-PL" sz="2000" i="1" dirty="0" smtClean="0"/>
              <a:t> </a:t>
            </a:r>
          </a:p>
          <a:p>
            <a:r>
              <a:rPr lang="pl-PL" sz="2000" i="1" dirty="0" err="1" smtClean="0"/>
              <a:t>und</a:t>
            </a:r>
            <a:r>
              <a:rPr lang="pl-PL" sz="2000" i="1" dirty="0" smtClean="0"/>
              <a:t> </a:t>
            </a:r>
            <a:r>
              <a:rPr lang="pl-PL" sz="2000" i="1" dirty="0" err="1" smtClean="0"/>
              <a:t>arbeite</a:t>
            </a:r>
            <a:endParaRPr lang="pl-PL" sz="2000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400</Words>
  <Application>Microsoft Office PowerPoint</Application>
  <PresentationFormat>Pokaz na ekranie (4:3)</PresentationFormat>
  <Paragraphs>96</Paragraphs>
  <Slides>18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Slajd 1</vt:lpstr>
      <vt:lpstr>Slajd 2</vt:lpstr>
      <vt:lpstr>Warszawa - Warschau</vt:lpstr>
      <vt:lpstr>Slajd 4</vt:lpstr>
      <vt:lpstr>Fryderyk Chopin</vt:lpstr>
      <vt:lpstr>Maria Skłodowska-Curie</vt:lpstr>
      <vt:lpstr>Robert Lewandowski „Levy”</vt:lpstr>
      <vt:lpstr>Toruń</vt:lpstr>
      <vt:lpstr>Mikołaj Kopernik  Nikolaus Kopernikus</vt:lpstr>
      <vt:lpstr>Dreifachstadt – Gdańsk (Danzig), Sopot,  Gdynia</vt:lpstr>
      <vt:lpstr>Dreifachstadt – Gdańsk,  Sopot,  Gdynia</vt:lpstr>
      <vt:lpstr>Dreifachstadt – Gdańsk,  Sopot,  Gdynia</vt:lpstr>
      <vt:lpstr>Lech Wałęsa</vt:lpstr>
      <vt:lpstr>Kraków</vt:lpstr>
      <vt:lpstr>Karol Wojtyła – Jan Paweł II</vt:lpstr>
      <vt:lpstr>Tatra-Gebirge</vt:lpstr>
      <vt:lpstr>Tatra-Gebirge</vt:lpstr>
      <vt:lpstr>Vielen Dank!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Polska Poland Polen Polonia Lengyelország</dc:title>
  <dc:creator>Szafraniec</dc:creator>
  <cp:lastModifiedBy>DorotaSz</cp:lastModifiedBy>
  <cp:revision>32</cp:revision>
  <dcterms:created xsi:type="dcterms:W3CDTF">2017-03-23T19:45:59Z</dcterms:created>
  <dcterms:modified xsi:type="dcterms:W3CDTF">2017-03-24T13:20:34Z</dcterms:modified>
</cp:coreProperties>
</file>