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2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66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7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26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27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1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70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60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8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80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2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67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78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27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46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42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30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28B3-C0F5-4256-B356-187A303974EB}" type="datetimeFigureOut">
              <a:rPr lang="it-IT" smtClean="0"/>
              <a:pPr/>
              <a:t>10/12/2017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89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BQ-IoHfimQ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1KwuolIV7A" TargetMode="External"/><Relationship Id="rId2" Type="http://schemas.openxmlformats.org/officeDocument/2006/relationships/hyperlink" Target="https://youtu.be/hXuVxFLGpF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11C7F8-A25E-4D43-8A1D-07158CAB5A44}"/>
              </a:ext>
            </a:extLst>
          </p:cNvPr>
          <p:cNvSpPr txBox="1"/>
          <p:nvPr/>
        </p:nvSpPr>
        <p:spPr>
          <a:xfrm>
            <a:off x="1913206" y="1674056"/>
            <a:ext cx="9411286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Co to </a:t>
            </a:r>
            <a:r>
              <a:rPr lang="it-IT" sz="8000" b="1" dirty="0" err="1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znaczy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it-IT" sz="8000" b="1" dirty="0" err="1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być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it-IT" sz="8000" b="1" dirty="0" err="1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uchodźcą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39977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567F60-9FF3-4DCD-BF96-FB221E62539F}"/>
              </a:ext>
            </a:extLst>
          </p:cNvPr>
          <p:cNvSpPr txBox="1"/>
          <p:nvPr/>
        </p:nvSpPr>
        <p:spPr>
          <a:xfrm>
            <a:off x="1772529" y="1259067"/>
            <a:ext cx="543013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zanieczyszcenia</a:t>
            </a:r>
            <a:r>
              <a:rPr lang="it-IT" sz="4000" dirty="0">
                <a:latin typeface="Baskerville Old Face" panose="02020602080505020303" pitchFamily="18" charset="0"/>
              </a:rPr>
              <a:t>…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B8BDA8-011D-45D0-96D6-0EB6467DD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5" y="623936"/>
            <a:ext cx="3593124" cy="244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4119F90-39CD-4A31-A94A-6077313F0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03" y="2617622"/>
            <a:ext cx="4376102" cy="286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CD8EE56-BE45-41DD-A4FF-A88B657C2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65" y="3661240"/>
            <a:ext cx="3728745" cy="241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6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921F25-8DB0-4259-AD6B-8C84E6110768}"/>
              </a:ext>
            </a:extLst>
          </p:cNvPr>
          <p:cNvSpPr txBox="1"/>
          <p:nvPr/>
        </p:nvSpPr>
        <p:spPr>
          <a:xfrm>
            <a:off x="984738" y="1603717"/>
            <a:ext cx="10649243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Jak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myślicie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, co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emigranci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muszą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porzucić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?</a:t>
            </a:r>
            <a:endParaRPr lang="pl-PL" dirty="0"/>
          </a:p>
          <a:p>
            <a:pPr algn="ctr"/>
            <a:endParaRPr lang="it-IT" sz="60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8A7560E-575E-4F6D-A091-DBBD7C33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6" y="631287"/>
            <a:ext cx="3324664" cy="218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BC55A4E-4486-4DEA-9628-4D2E524AF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57" y="3635473"/>
            <a:ext cx="4475578" cy="297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63C3562-1A61-4EC4-B15F-3E254B61D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73" y="34583"/>
            <a:ext cx="5431156" cy="295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D0E8A07-3E2D-4E85-B41F-6DC905CAE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2" y="3110769"/>
            <a:ext cx="4078253" cy="2713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62E2EE1-7B8D-4216-8417-D94D1A271E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315" r="-592" b="11211"/>
          <a:stretch/>
        </p:blipFill>
        <p:spPr>
          <a:xfrm>
            <a:off x="7186758" y="3110769"/>
            <a:ext cx="4755247" cy="309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060A32-3976-41FA-B507-8520C821A38A}"/>
              </a:ext>
            </a:extLst>
          </p:cNvPr>
          <p:cNvSpPr txBox="1"/>
          <p:nvPr/>
        </p:nvSpPr>
        <p:spPr>
          <a:xfrm>
            <a:off x="164927" y="34583"/>
            <a:ext cx="706198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muszą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opuścić</a:t>
            </a:r>
            <a:r>
              <a:rPr lang="it-IT" sz="4000" dirty="0">
                <a:latin typeface="Baskerville Old Face" panose="02020602080505020303" pitchFamily="18" charset="0"/>
              </a:rPr>
              <a:t>: </a:t>
            </a:r>
          </a:p>
        </p:txBody>
      </p:sp>
    </p:spTree>
    <p:extLst>
      <p:ext uri="{BB962C8B-B14F-4D97-AF65-F5344CB8AC3E}">
        <p14:creationId xmlns:p14="http://schemas.microsoft.com/office/powerpoint/2010/main" val="19521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22FA65-A3FB-4FA7-9065-8A7CB2DFF201}"/>
              </a:ext>
            </a:extLst>
          </p:cNvPr>
          <p:cNvSpPr txBox="1"/>
          <p:nvPr/>
        </p:nvSpPr>
        <p:spPr>
          <a:xfrm>
            <a:off x="4403188" y="3221501"/>
            <a:ext cx="613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https://youtu.be/RBQ-IoHfimQ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B621C8-E9CA-4C70-93A0-B59A76C0931B}"/>
              </a:ext>
            </a:extLst>
          </p:cNvPr>
          <p:cNvSpPr txBox="1"/>
          <p:nvPr/>
        </p:nvSpPr>
        <p:spPr>
          <a:xfrm>
            <a:off x="2489982" y="1730326"/>
            <a:ext cx="725892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4800" dirty="0" err="1">
                <a:latin typeface="Baskerville Old Face" panose="02020602080505020303" pitchFamily="18" charset="0"/>
              </a:rPr>
              <a:t>Oglądnijmy</a:t>
            </a:r>
            <a:r>
              <a:rPr lang="it-IT" sz="4800" dirty="0">
                <a:latin typeface="Baskerville Old Face" panose="02020602080505020303" pitchFamily="18" charset="0"/>
              </a:rPr>
              <a:t> </a:t>
            </a:r>
            <a:r>
              <a:rPr lang="it-IT" sz="4800" dirty="0" err="1">
                <a:latin typeface="Baskerville Old Face" panose="02020602080505020303" pitchFamily="18" charset="0"/>
              </a:rPr>
              <a:t>ten</a:t>
            </a:r>
            <a:r>
              <a:rPr lang="it-IT" sz="4800" dirty="0">
                <a:latin typeface="Baskerville Old Face" panose="02020602080505020303" pitchFamily="18" charset="0"/>
              </a:rPr>
              <a:t> </a:t>
            </a:r>
            <a:r>
              <a:rPr lang="it-IT" sz="4800" dirty="0" err="1">
                <a:latin typeface="Baskerville Old Face" panose="02020602080505020303" pitchFamily="18" charset="0"/>
              </a:rPr>
              <a:t>nakłaniający</a:t>
            </a:r>
            <a:r>
              <a:rPr lang="it-IT" sz="4800" dirty="0">
                <a:latin typeface="Baskerville Old Face" panose="02020602080505020303" pitchFamily="18" charset="0"/>
              </a:rPr>
              <a:t> do </a:t>
            </a:r>
            <a:r>
              <a:rPr lang="it-IT" sz="4800" dirty="0" err="1">
                <a:latin typeface="Baskerville Old Face" panose="02020602080505020303" pitchFamily="18" charset="0"/>
              </a:rPr>
              <a:t>przemyśleń</a:t>
            </a:r>
            <a:r>
              <a:rPr lang="it-IT" sz="4800" dirty="0">
                <a:latin typeface="Baskerville Old Face" panose="02020602080505020303" pitchFamily="18" charset="0"/>
              </a:rPr>
              <a:t> </a:t>
            </a:r>
            <a:r>
              <a:rPr lang="it-IT" sz="4800" dirty="0" err="1">
                <a:latin typeface="Baskerville Old Face" panose="02020602080505020303" pitchFamily="18" charset="0"/>
              </a:rPr>
              <a:t>filmik</a:t>
            </a:r>
          </a:p>
        </p:txBody>
      </p:sp>
    </p:spTree>
    <p:extLst>
      <p:ext uri="{BB962C8B-B14F-4D97-AF65-F5344CB8AC3E}">
        <p14:creationId xmlns:p14="http://schemas.microsoft.com/office/powerpoint/2010/main" val="22253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57A642-9C1E-4971-A680-CF7BC061B6E0}"/>
              </a:ext>
            </a:extLst>
          </p:cNvPr>
          <p:cNvSpPr txBox="1"/>
          <p:nvPr/>
        </p:nvSpPr>
        <p:spPr>
          <a:xfrm>
            <a:off x="1153550" y="1280160"/>
            <a:ext cx="10466363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Jakie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przeszkody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muszą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oni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pokonać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w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drodze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do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Europy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? Co o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tym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wiedzą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?</a:t>
            </a:r>
            <a:endParaRPr lang="pl-PL" dirty="0"/>
          </a:p>
          <a:p>
            <a:pPr algn="ctr"/>
            <a:endParaRPr lang="it-IT" sz="60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A0C410-13C1-49F7-ACE5-7BE880B499ED}"/>
              </a:ext>
            </a:extLst>
          </p:cNvPr>
          <p:cNvSpPr txBox="1"/>
          <p:nvPr/>
        </p:nvSpPr>
        <p:spPr>
          <a:xfrm>
            <a:off x="1674055" y="2067951"/>
            <a:ext cx="9580099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..W </a:t>
            </a:r>
            <a:r>
              <a:rPr lang="it-IT" sz="4000" dirty="0" err="1">
                <a:latin typeface="Baskerville Old Face" panose="02020602080505020303" pitchFamily="18" charset="0"/>
              </a:rPr>
              <a:t>tym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tygodniu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usłyszeliśmy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parę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osobistych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relacji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na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temat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tego</a:t>
            </a:r>
            <a:r>
              <a:rPr lang="it-IT" sz="4000" dirty="0">
                <a:latin typeface="Baskerville Old Face" panose="02020602080505020303" pitchFamily="18" charset="0"/>
              </a:rPr>
              <a:t> co te </a:t>
            </a:r>
            <a:r>
              <a:rPr lang="it-IT" sz="4000" dirty="0" err="1">
                <a:latin typeface="Baskerville Old Face" panose="02020602080505020303" pitchFamily="18" charset="0"/>
              </a:rPr>
              <a:t>osoby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przeżyły</a:t>
            </a:r>
            <a:r>
              <a:rPr lang="it-IT" sz="4000" dirty="0">
                <a:latin typeface="Baskerville Old Face" panose="02020602080505020303" pitchFamily="18" charset="0"/>
              </a:rPr>
              <a:t> i </a:t>
            </a:r>
            <a:r>
              <a:rPr lang="it-IT" sz="4000" dirty="0" err="1">
                <a:latin typeface="Baskerville Old Face" panose="02020602080505020303" pitchFamily="18" charset="0"/>
              </a:rPr>
              <a:t>jakim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przeszkodom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musieli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się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przeciwstawić</a:t>
            </a:r>
            <a:r>
              <a:rPr lang="it-IT" sz="4000" dirty="0">
                <a:latin typeface="Baskerville Old Face" panose="02020602080505020303" pitchFamily="18" charset="0"/>
              </a:rPr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13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/>
            <a:extLst>
              <a:ext uri="{FF2B5EF4-FFF2-40B4-BE49-F238E27FC236}">
                <a16:creationId xmlns:a16="http://schemas.microsoft.com/office/drawing/2014/main" id="{29AD523D-0297-404B-95FE-69689A6719DC}"/>
              </a:ext>
            </a:extLst>
          </p:cNvPr>
          <p:cNvSpPr txBox="1"/>
          <p:nvPr/>
        </p:nvSpPr>
        <p:spPr>
          <a:xfrm>
            <a:off x="2307101" y="1716259"/>
            <a:ext cx="82296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400" dirty="0">
                <a:latin typeface="Baskerville Old Face" panose="02020602080505020303" pitchFamily="18" charset="0"/>
              </a:rPr>
              <a:t>… tu </a:t>
            </a:r>
            <a:r>
              <a:rPr lang="it-IT" sz="4400" dirty="0" err="1">
                <a:latin typeface="Baskerville Old Face" panose="02020602080505020303" pitchFamily="18" charset="0"/>
              </a:rPr>
              <a:t>mamy</a:t>
            </a:r>
            <a:r>
              <a:rPr lang="it-IT" sz="4400" dirty="0">
                <a:latin typeface="Baskerville Old Face" panose="02020602080505020303" pitchFamily="18" charset="0"/>
              </a:rPr>
              <a:t> </a:t>
            </a:r>
            <a:r>
              <a:rPr lang="it-IT" sz="4400" dirty="0" err="1">
                <a:latin typeface="Baskerville Old Face" panose="02020602080505020303" pitchFamily="18" charset="0"/>
              </a:rPr>
              <a:t>kolejne</a:t>
            </a:r>
            <a:r>
              <a:rPr lang="it-IT" sz="4400" dirty="0">
                <a:latin typeface="Baskerville Old Face" panose="02020602080505020303" pitchFamily="18" charset="0"/>
              </a:rPr>
              <a:t> </a:t>
            </a:r>
            <a:r>
              <a:rPr lang="it-IT" sz="4400" dirty="0" err="1">
                <a:latin typeface="Baskerville Old Face" panose="02020602080505020303" pitchFamily="18" charset="0"/>
              </a:rPr>
              <a:t>relacje</a:t>
            </a:r>
            <a:r>
              <a:rPr lang="it-IT" sz="4400" dirty="0">
                <a:latin typeface="Baskerville Old Face" panose="02020602080505020303" pitchFamily="18" charset="0"/>
              </a:rPr>
              <a:t>…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3B260E-B0FD-4714-9B5F-066C854B10DE}"/>
              </a:ext>
            </a:extLst>
          </p:cNvPr>
          <p:cNvSpPr txBox="1"/>
          <p:nvPr/>
        </p:nvSpPr>
        <p:spPr>
          <a:xfrm>
            <a:off x="3953021" y="3826412"/>
            <a:ext cx="493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2"/>
              </a:rPr>
              <a:t>https://youtu.be/hXuVxFLGpFM</a:t>
            </a:r>
            <a:endParaRPr lang="it-IT" dirty="0"/>
          </a:p>
          <a:p>
            <a:pPr algn="ctr"/>
            <a:endParaRPr lang="it-IT" dirty="0">
              <a:hlinkClick r:id="rId3"/>
            </a:endParaRPr>
          </a:p>
          <a:p>
            <a:pPr algn="ctr"/>
            <a:r>
              <a:rPr lang="it-IT" dirty="0">
                <a:hlinkClick r:id="rId3"/>
              </a:rPr>
              <a:t>https://youtu.be/D1KwuolIV7A</a:t>
            </a:r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074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FEC2E0-0A68-43CE-BEA4-940778DCE0CB}"/>
              </a:ext>
            </a:extLst>
          </p:cNvPr>
          <p:cNvSpPr txBox="1"/>
          <p:nvPr/>
        </p:nvSpPr>
        <p:spPr>
          <a:xfrm>
            <a:off x="1519311" y="970671"/>
            <a:ext cx="9833317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Czy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nauczyliście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się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czegoś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nowego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?</a:t>
            </a:r>
          </a:p>
          <a:p>
            <a:pPr algn="ctr"/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Czy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wasza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opinia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się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zmieniła</a:t>
            </a:r>
            <a:r>
              <a:rPr lang="it-IT" sz="6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?</a:t>
            </a:r>
          </a:p>
          <a:p>
            <a:pPr algn="ctr"/>
            <a:r>
              <a:rPr lang="it-IT" sz="6000" dirty="0" err="1">
                <a:solidFill>
                  <a:srgbClr val="C00000"/>
                </a:solidFill>
                <a:latin typeface="Baskerville Old Face"/>
              </a:rPr>
              <a:t>Dlaczego</a:t>
            </a:r>
            <a:r>
              <a:rPr lang="it-IT" sz="6000" dirty="0">
                <a:solidFill>
                  <a:srgbClr val="C00000"/>
                </a:solidFill>
                <a:latin typeface="Baskerville Old Face"/>
              </a:rPr>
              <a:t> </a:t>
            </a:r>
            <a:r>
              <a:rPr lang="it-IT" sz="6000" dirty="0" err="1">
                <a:solidFill>
                  <a:srgbClr val="C00000"/>
                </a:solidFill>
                <a:latin typeface="Baskerville Old Face"/>
              </a:rPr>
              <a:t>tak</a:t>
            </a:r>
            <a:r>
              <a:rPr lang="it-IT" sz="6000" dirty="0">
                <a:solidFill>
                  <a:srgbClr val="C00000"/>
                </a:solidFill>
                <a:latin typeface="Baskerville Old Face"/>
              </a:rPr>
              <a:t>/</a:t>
            </a:r>
            <a:r>
              <a:rPr lang="it-IT" sz="6000" dirty="0" err="1">
                <a:solidFill>
                  <a:srgbClr val="C00000"/>
                </a:solidFill>
                <a:latin typeface="Baskerville Old Face"/>
              </a:rPr>
              <a:t>nie</a:t>
            </a:r>
            <a:r>
              <a:rPr lang="it-IT" sz="6000" dirty="0">
                <a:solidFill>
                  <a:srgbClr val="C00000"/>
                </a:solidFill>
                <a:latin typeface="Baskerville Old Fac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52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3A7758-2530-4FC8-A61A-C3DEACB0B614}"/>
              </a:ext>
            </a:extLst>
          </p:cNvPr>
          <p:cNvSpPr txBox="1"/>
          <p:nvPr/>
        </p:nvSpPr>
        <p:spPr>
          <a:xfrm>
            <a:off x="1475232" y="134112"/>
            <a:ext cx="8229600" cy="70173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400" dirty="0" err="1">
                <a:latin typeface="Baskerville Old Face" panose="02020602080505020303" pitchFamily="18" charset="0"/>
              </a:rPr>
              <a:t>Strony</a:t>
            </a:r>
            <a:r>
              <a:rPr lang="it-IT" sz="2400" dirty="0">
                <a:latin typeface="Baskerville Old Face" panose="02020602080505020303" pitchFamily="18" charset="0"/>
              </a:rPr>
              <a:t> </a:t>
            </a:r>
            <a:r>
              <a:rPr lang="it-IT" sz="2400" dirty="0" err="1">
                <a:latin typeface="Baskerville Old Face" panose="02020602080505020303" pitchFamily="18" charset="0"/>
              </a:rPr>
              <a:t>internetowe</a:t>
            </a:r>
            <a:r>
              <a:rPr lang="it-IT" sz="2400" dirty="0">
                <a:latin typeface="Baskerville Old Face" panose="02020602080505020303" pitchFamily="18" charset="0"/>
              </a:rPr>
              <a:t>, z </a:t>
            </a:r>
            <a:r>
              <a:rPr lang="it-IT" sz="2400" dirty="0" err="1">
                <a:latin typeface="Baskerville Old Face" panose="02020602080505020303" pitchFamily="18" charset="0"/>
              </a:rPr>
              <a:t>których</a:t>
            </a:r>
            <a:r>
              <a:rPr lang="it-IT" sz="2400" dirty="0">
                <a:latin typeface="Baskerville Old Face" panose="02020602080505020303" pitchFamily="18" charset="0"/>
              </a:rPr>
              <a:t> </a:t>
            </a:r>
            <a:r>
              <a:rPr lang="it-IT" sz="2400" dirty="0" err="1">
                <a:latin typeface="Baskerville Old Face" panose="02020602080505020303" pitchFamily="18" charset="0"/>
              </a:rPr>
              <a:t>wykorzystaliśmy</a:t>
            </a:r>
            <a:r>
              <a:rPr lang="it-IT" sz="2400" dirty="0">
                <a:latin typeface="Baskerville Old Face" panose="02020602080505020303" pitchFamily="18" charset="0"/>
              </a:rPr>
              <a:t> </a:t>
            </a:r>
            <a:r>
              <a:rPr lang="it-IT" sz="2400" dirty="0" err="1">
                <a:latin typeface="Baskerville Old Face" panose="02020602080505020303" pitchFamily="18" charset="0"/>
              </a:rPr>
              <a:t>zdjęcia</a:t>
            </a:r>
            <a:r>
              <a:rPr lang="it-IT" sz="2400" dirty="0">
                <a:latin typeface="Baskerville Old Face" panose="02020602080505020303" pitchFamily="18" charset="0"/>
              </a:rPr>
              <a:t>:</a:t>
            </a:r>
          </a:p>
          <a:p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it-IT" sz="2400" dirty="0">
                <a:latin typeface="Baskerville Old Face" panose="02020602080505020303" pitchFamily="18" charset="0"/>
              </a:rPr>
              <a:t>radioinblu.it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adiozioneadistanza.actionaid.it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un.org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borgenproject.org</a:t>
            </a:r>
          </a:p>
          <a:p>
            <a:r>
              <a:rPr lang="en-GB" sz="2400" dirty="0">
                <a:latin typeface="Baskerville Old Face" panose="02020602080505020303" pitchFamily="18" charset="0"/>
              </a:rPr>
              <a:t>tunisia-live.net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pinterest.com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passnownow.com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tes.com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environewsnigeria.com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ecologiaverde.com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it-IT" sz="2400" dirty="0">
                <a:latin typeface="Baskerville Old Face" panose="02020602080505020303" pitchFamily="18" charset="0"/>
              </a:rPr>
              <a:t>popolis.it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odontoiatrika.it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caffenews.it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tipicamente.it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it.dreamstime.com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afrotourism.com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340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8CFD127-2C83-43ED-8D03-125FFFEE3116}"/>
              </a:ext>
            </a:extLst>
          </p:cNvPr>
          <p:cNvSpPr txBox="1"/>
          <p:nvPr/>
        </p:nvSpPr>
        <p:spPr>
          <a:xfrm>
            <a:off x="2391508" y="1547445"/>
            <a:ext cx="782163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6000" dirty="0" err="1">
                <a:latin typeface="Baskerville Old Face" panose="02020602080505020303" pitchFamily="18" charset="0"/>
              </a:rPr>
              <a:t>Kim</a:t>
            </a:r>
            <a:r>
              <a:rPr lang="it-IT" sz="6000" dirty="0"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latin typeface="Baskerville Old Face" panose="02020602080505020303" pitchFamily="18" charset="0"/>
              </a:rPr>
              <a:t>jest</a:t>
            </a:r>
            <a:r>
              <a:rPr lang="it-IT" sz="6000" dirty="0">
                <a:latin typeface="Baskerville Old Face" panose="02020602080505020303" pitchFamily="18" charset="0"/>
              </a:rPr>
              <a:t> </a:t>
            </a:r>
            <a:r>
              <a:rPr lang="it-IT" sz="6000" dirty="0" err="1">
                <a:latin typeface="Baskerville Old Face" panose="02020602080505020303" pitchFamily="18" charset="0"/>
              </a:rPr>
              <a:t>uchodźca</a:t>
            </a:r>
            <a:r>
              <a:rPr lang="it-IT" sz="6000" dirty="0">
                <a:latin typeface="Baskerville Old Face" panose="02020602080505020303" pitchFamily="18" charset="0"/>
              </a:rPr>
              <a:t>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0A1106-8C7E-4349-B0F1-4B7B20ADE20E}"/>
              </a:ext>
            </a:extLst>
          </p:cNvPr>
          <p:cNvSpPr txBox="1"/>
          <p:nvPr/>
        </p:nvSpPr>
        <p:spPr>
          <a:xfrm>
            <a:off x="2968283" y="3390314"/>
            <a:ext cx="7244862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dirty="0" err="1">
                <a:latin typeface="Baskerville Old Face" panose="02020602080505020303" pitchFamily="18" charset="0"/>
              </a:rPr>
              <a:t>Uchodźcą</a:t>
            </a:r>
            <a:r>
              <a:rPr lang="en-US" sz="3600" dirty="0">
                <a:latin typeface="Baskerville Old Face" panose="02020602080505020303" pitchFamily="18" charset="0"/>
              </a:rPr>
              <a:t> jest </a:t>
            </a:r>
            <a:r>
              <a:rPr lang="en-US" sz="3600" dirty="0" err="1">
                <a:latin typeface="Baskerville Old Face" panose="02020602080505020303" pitchFamily="18" charset="0"/>
              </a:rPr>
              <a:t>osoba</a:t>
            </a:r>
            <a:r>
              <a:rPr lang="en-US" sz="3600" dirty="0">
                <a:latin typeface="Baskerville Old Face" panose="02020602080505020303" pitchFamily="18" charset="0"/>
              </a:rPr>
              <a:t>, </a:t>
            </a:r>
            <a:r>
              <a:rPr lang="en-US" sz="3600" dirty="0" err="1">
                <a:latin typeface="Baskerville Old Face" panose="02020602080505020303" pitchFamily="18" charset="0"/>
              </a:rPr>
              <a:t>która</a:t>
            </a:r>
            <a:r>
              <a:rPr lang="en-US" sz="3600" dirty="0">
                <a:latin typeface="Baskerville Old Face" panose="02020602080505020303" pitchFamily="18" charset="0"/>
              </a:rPr>
              <a:t>  </a:t>
            </a:r>
            <a:r>
              <a:rPr lang="en-US" sz="3600" dirty="0" err="1">
                <a:latin typeface="Baskerville Old Face" panose="02020602080505020303" pitchFamily="18" charset="0"/>
              </a:rPr>
              <a:t>ucieka</a:t>
            </a:r>
            <a:r>
              <a:rPr lang="en-US" sz="3600" dirty="0">
                <a:latin typeface="Baskerville Old Face" panose="02020602080505020303" pitchFamily="18" charset="0"/>
              </a:rPr>
              <a:t> do </a:t>
            </a:r>
            <a:r>
              <a:rPr lang="en-US" sz="3600" dirty="0" err="1">
                <a:latin typeface="Baskerville Old Face" panose="02020602080505020303" pitchFamily="18" charset="0"/>
              </a:rPr>
              <a:t>innego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państwa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przez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niebezpieczeństwem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oraz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prześladowaniami</a:t>
            </a:r>
            <a:r>
              <a:rPr lang="en-US" sz="3600" dirty="0">
                <a:latin typeface="Baskerville Old Face" panose="02020602080505020303" pitchFamily="18" charset="0"/>
              </a:rPr>
              <a:t>.</a:t>
            </a:r>
            <a:endParaRPr lang="pl-PL" dirty="0"/>
          </a:p>
          <a:p>
            <a:pPr algn="ctr"/>
            <a:endParaRPr lang="en-US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9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C92385-5CBE-4392-BE01-48F4E886303A}"/>
              </a:ext>
            </a:extLst>
          </p:cNvPr>
          <p:cNvSpPr txBox="1"/>
          <p:nvPr/>
        </p:nvSpPr>
        <p:spPr>
          <a:xfrm>
            <a:off x="801859" y="1969477"/>
            <a:ext cx="1060704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6000" kern="1200">
                <a:solidFill>
                  <a:srgbClr val="C00000"/>
                </a:solidFill>
                <a:latin typeface="Baskerville Old Face"/>
                <a:ea typeface="+mn-ea"/>
                <a:cs typeface="+mn-cs"/>
              </a:rPr>
              <a:t>Jak myślicie, dlaczego wybierają oni migrację?</a:t>
            </a:r>
            <a:endParaRPr lang="it-IT" sz="600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81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BA0BB6-D0D5-418D-B084-6D57F7D0541F}"/>
              </a:ext>
            </a:extLst>
          </p:cNvPr>
          <p:cNvSpPr txBox="1"/>
          <p:nvPr/>
        </p:nvSpPr>
        <p:spPr>
          <a:xfrm>
            <a:off x="3943434" y="2102596"/>
            <a:ext cx="5173271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400" dirty="0" err="1">
                <a:latin typeface="Baskerville Old Face" panose="02020602080505020303" pitchFamily="18" charset="0"/>
              </a:rPr>
              <a:t>Są</a:t>
            </a:r>
            <a:r>
              <a:rPr lang="it-IT" sz="4400" dirty="0">
                <a:latin typeface="Baskerville Old Face" panose="02020602080505020303" pitchFamily="18" charset="0"/>
              </a:rPr>
              <a:t> </a:t>
            </a:r>
            <a:r>
              <a:rPr lang="it-IT" sz="4400" dirty="0" err="1">
                <a:latin typeface="Baskerville Old Face" panose="02020602080505020303" pitchFamily="18" charset="0"/>
              </a:rPr>
              <a:t>różne</a:t>
            </a:r>
            <a:r>
              <a:rPr lang="it-IT" sz="4400" dirty="0">
                <a:latin typeface="Baskerville Old Face" panose="02020602080505020303" pitchFamily="18" charset="0"/>
              </a:rPr>
              <a:t> </a:t>
            </a:r>
            <a:r>
              <a:rPr lang="it-IT" sz="4400" dirty="0" err="1">
                <a:latin typeface="Baskerville Old Face" panose="02020602080505020303" pitchFamily="18" charset="0"/>
              </a:rPr>
              <a:t>przyczyny</a:t>
            </a:r>
            <a:r>
              <a:rPr lang="it-IT" sz="4400" dirty="0">
                <a:latin typeface="Baskerville Old Face" panose="02020602080505020303" pitchFamily="18" charset="0"/>
              </a:rPr>
              <a:t>.</a:t>
            </a:r>
            <a:endParaRPr lang="pl-PL" dirty="0"/>
          </a:p>
          <a:p>
            <a:r>
              <a:rPr lang="it-IT" sz="4400" dirty="0">
                <a:latin typeface="Baskerville Old Face" panose="02020602080505020303" pitchFamily="18" charset="0"/>
              </a:rPr>
              <a:t>O </a:t>
            </a:r>
            <a:r>
              <a:rPr lang="it-IT" sz="4400" dirty="0" err="1">
                <a:latin typeface="Baskerville Old Face" panose="02020602080505020303" pitchFamily="18" charset="0"/>
              </a:rPr>
              <a:t>niektórych</a:t>
            </a:r>
            <a:r>
              <a:rPr lang="it-IT" sz="4400" dirty="0">
                <a:latin typeface="Baskerville Old Face" panose="02020602080505020303" pitchFamily="18" charset="0"/>
              </a:rPr>
              <a:t> media </a:t>
            </a:r>
            <a:r>
              <a:rPr lang="it-IT" sz="4400" dirty="0" err="1">
                <a:latin typeface="Baskerville Old Face" panose="02020602080505020303" pitchFamily="18" charset="0"/>
              </a:rPr>
              <a:t>mówią</a:t>
            </a:r>
            <a:r>
              <a:rPr lang="it-IT" sz="4400" dirty="0">
                <a:latin typeface="Baskerville Old Face" panose="02020602080505020303" pitchFamily="18" charset="0"/>
              </a:rPr>
              <a:t>, o </a:t>
            </a:r>
            <a:r>
              <a:rPr lang="it-IT" sz="4400" dirty="0" err="1">
                <a:latin typeface="Baskerville Old Face" panose="02020602080505020303" pitchFamily="18" charset="0"/>
              </a:rPr>
              <a:t>niektórych</a:t>
            </a:r>
            <a:r>
              <a:rPr lang="it-IT" sz="4400" dirty="0">
                <a:latin typeface="Baskerville Old Face" panose="02020602080505020303" pitchFamily="18" charset="0"/>
              </a:rPr>
              <a:t> </a:t>
            </a:r>
            <a:r>
              <a:rPr lang="it-IT" sz="4400" dirty="0" err="1">
                <a:latin typeface="Baskerville Old Face" panose="02020602080505020303" pitchFamily="18" charset="0"/>
              </a:rPr>
              <a:t>nie</a:t>
            </a:r>
            <a:r>
              <a:rPr lang="it-IT" sz="4400" dirty="0">
                <a:latin typeface="Baskerville Old Face" panose="02020602080505020303" pitchFamily="18" charset="0"/>
              </a:rPr>
              <a:t>.</a:t>
            </a:r>
            <a:endParaRPr lang="it-IT" dirty="0"/>
          </a:p>
          <a:p>
            <a:endParaRPr lang="it-IT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9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54B02A8-6CB7-494E-BEEB-96EA2B7A3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" y="1055523"/>
            <a:ext cx="5967456" cy="331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C463C0B-6868-4AC0-A0D5-544EBBA0E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26" y="2560320"/>
            <a:ext cx="6055374" cy="401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25D96E-F807-4A96-8EF1-B2FE77D3234E}"/>
              </a:ext>
            </a:extLst>
          </p:cNvPr>
          <p:cNvSpPr txBox="1"/>
          <p:nvPr/>
        </p:nvSpPr>
        <p:spPr>
          <a:xfrm>
            <a:off x="6654018" y="322218"/>
            <a:ext cx="567508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dirty="0"/>
              <a:t> </a:t>
            </a:r>
            <a:r>
              <a:rPr lang="it-IT" sz="3200" i="1" dirty="0">
                <a:latin typeface="Baskerville Old Face" panose="02020602080505020303" pitchFamily="18" charset="0"/>
              </a:rPr>
              <a:t>Co media </a:t>
            </a:r>
            <a:r>
              <a:rPr lang="it-IT" sz="3200" i="1" dirty="0" err="1">
                <a:latin typeface="Baskerville Old Face" panose="02020602080505020303" pitchFamily="18" charset="0"/>
              </a:rPr>
              <a:t>mówią</a:t>
            </a:r>
            <a:r>
              <a:rPr lang="it-IT" sz="3200" i="1" dirty="0">
                <a:latin typeface="Baskerville Old Face" panose="02020602080505020303" pitchFamily="18" charset="0"/>
              </a:rPr>
              <a:t> …</a:t>
            </a:r>
            <a:endParaRPr lang="it-IT" i="1">
              <a:latin typeface="Baskerville Old Face" panose="020206020805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E72891-70C7-45CF-B40E-96C9C53FDBE8}"/>
              </a:ext>
            </a:extLst>
          </p:cNvPr>
          <p:cNvSpPr txBox="1"/>
          <p:nvPr/>
        </p:nvSpPr>
        <p:spPr>
          <a:xfrm>
            <a:off x="1702191" y="5162843"/>
            <a:ext cx="392488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wojny</a:t>
            </a:r>
            <a:r>
              <a:rPr lang="it-IT" sz="4000" dirty="0">
                <a:latin typeface="Baskerville Old Face" panose="02020602080505020303" pitchFamily="18" charset="0"/>
              </a:rPr>
              <a:t>… </a:t>
            </a:r>
          </a:p>
        </p:txBody>
      </p:sp>
    </p:spTree>
    <p:extLst>
      <p:ext uri="{BB962C8B-B14F-4D97-AF65-F5344CB8AC3E}">
        <p14:creationId xmlns:p14="http://schemas.microsoft.com/office/powerpoint/2010/main" val="16889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2E44B1-A2F9-4B21-AA25-47329712E5DC}"/>
              </a:ext>
            </a:extLst>
          </p:cNvPr>
          <p:cNvSpPr txBox="1"/>
          <p:nvPr/>
        </p:nvSpPr>
        <p:spPr>
          <a:xfrm>
            <a:off x="2236763" y="393896"/>
            <a:ext cx="545826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bieda</a:t>
            </a:r>
            <a:r>
              <a:rPr lang="it-IT" sz="4000" dirty="0">
                <a:latin typeface="Baskerville Old Face" panose="02020602080505020303" pitchFamily="18" charset="0"/>
              </a:rPr>
              <a:t>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CF735A-250C-4CCD-A920-63898E806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1642078"/>
            <a:ext cx="4951049" cy="32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7E9AF07-BC94-4432-94A8-C5C7865AD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28" y="3377272"/>
            <a:ext cx="4164037" cy="311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6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BB567B-1A71-4FA7-9D7D-E75736FB528E}"/>
              </a:ext>
            </a:extLst>
          </p:cNvPr>
          <p:cNvSpPr txBox="1"/>
          <p:nvPr/>
        </p:nvSpPr>
        <p:spPr>
          <a:xfrm>
            <a:off x="6860344" y="379828"/>
            <a:ext cx="533165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zmiana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klimatu</a:t>
            </a:r>
            <a:r>
              <a:rPr lang="it-IT" sz="4000" dirty="0">
                <a:latin typeface="Baskerville Old Face" panose="02020602080505020303" pitchFamily="18" charset="0"/>
              </a:rPr>
              <a:t>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E0DC07-9D41-4C66-BB49-480968968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67" y="1491175"/>
            <a:ext cx="4584896" cy="275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03CEC96-8719-4FC7-B876-0EE6F36BD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30" y="3060016"/>
            <a:ext cx="4729382" cy="27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8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6D042D-6AE4-4F80-AF4D-254A900778A1}"/>
              </a:ext>
            </a:extLst>
          </p:cNvPr>
          <p:cNvSpPr txBox="1"/>
          <p:nvPr/>
        </p:nvSpPr>
        <p:spPr>
          <a:xfrm>
            <a:off x="1913206" y="253219"/>
            <a:ext cx="575368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000" i="1" dirty="0">
                <a:latin typeface="Baskerville Old Face" panose="02020602080505020303" pitchFamily="18" charset="0"/>
              </a:rPr>
              <a:t>To o </a:t>
            </a:r>
            <a:r>
              <a:rPr lang="it-IT" sz="4000" i="1" dirty="0" err="1">
                <a:latin typeface="Baskerville Old Face" panose="02020602080505020303" pitchFamily="18" charset="0"/>
              </a:rPr>
              <a:t>czym</a:t>
            </a:r>
            <a:r>
              <a:rPr lang="it-IT" sz="4000" i="1" dirty="0">
                <a:latin typeface="Baskerville Old Face" panose="02020602080505020303" pitchFamily="18" charset="0"/>
              </a:rPr>
              <a:t> media </a:t>
            </a:r>
            <a:r>
              <a:rPr lang="it-IT" sz="4000" i="1" dirty="0" err="1">
                <a:latin typeface="Baskerville Old Face" panose="02020602080505020303" pitchFamily="18" charset="0"/>
              </a:rPr>
              <a:t>nie</a:t>
            </a:r>
            <a:r>
              <a:rPr lang="it-IT" sz="4000" i="1" dirty="0">
                <a:latin typeface="Baskerville Old Face" panose="02020602080505020303" pitchFamily="18" charset="0"/>
              </a:rPr>
              <a:t> </a:t>
            </a:r>
            <a:r>
              <a:rPr lang="it-IT" sz="4000" i="1" dirty="0" err="1">
                <a:latin typeface="Baskerville Old Face" panose="02020602080505020303" pitchFamily="18" charset="0"/>
              </a:rPr>
              <a:t>mówią</a:t>
            </a:r>
            <a:r>
              <a:rPr lang="it-IT" sz="4000" i="1" dirty="0">
                <a:latin typeface="Baskerville Old Face" panose="02020602080505020303" pitchFamily="18" charset="0"/>
              </a:rPr>
              <a:t>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192019-6FF0-4E14-9578-3B3BED791E03}"/>
              </a:ext>
            </a:extLst>
          </p:cNvPr>
          <p:cNvSpPr txBox="1"/>
          <p:nvPr/>
        </p:nvSpPr>
        <p:spPr>
          <a:xfrm>
            <a:off x="7666892" y="3812345"/>
            <a:ext cx="392488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korupcja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polityczna</a:t>
            </a:r>
            <a:r>
              <a:rPr lang="it-IT" sz="4000" dirty="0">
                <a:latin typeface="Baskerville Old Face" panose="02020602080505020303" pitchFamily="18" charset="0"/>
              </a:rPr>
              <a:t>…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C99B8F0-FC4F-49BB-A00A-1B7E573ED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28" y="2138289"/>
            <a:ext cx="3526211" cy="201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2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C8C39A1-B482-4942-A323-B327E2286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1" y="229733"/>
            <a:ext cx="5722245" cy="6628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A7AEF8-D45B-44D2-AD1B-B10C6BEC7925}"/>
              </a:ext>
            </a:extLst>
          </p:cNvPr>
          <p:cNvSpPr txBox="1"/>
          <p:nvPr/>
        </p:nvSpPr>
        <p:spPr>
          <a:xfrm>
            <a:off x="1125414" y="1955409"/>
            <a:ext cx="4586067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it-IT" sz="4000" dirty="0" err="1">
                <a:latin typeface="Baskerville Old Face" panose="02020602080505020303" pitchFamily="18" charset="0"/>
              </a:rPr>
              <a:t>eksploatacja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zasobów</a:t>
            </a:r>
            <a:r>
              <a:rPr lang="it-IT" sz="4000" dirty="0">
                <a:latin typeface="Baskerville Old Face" panose="02020602080505020303" pitchFamily="18" charset="0"/>
              </a:rPr>
              <a:t> </a:t>
            </a:r>
            <a:r>
              <a:rPr lang="it-IT" sz="4000" dirty="0" err="1">
                <a:latin typeface="Baskerville Old Face" panose="02020602080505020303" pitchFamily="18" charset="0"/>
              </a:rPr>
              <a:t>mineralnych</a:t>
            </a:r>
            <a:r>
              <a:rPr lang="it-IT" sz="4000" dirty="0">
                <a:latin typeface="Baskerville Old Face" panose="020206020805050203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711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</TotalTime>
  <Words>205</Words>
  <Application>Microsoft Office PowerPoint</Application>
  <PresentationFormat>Panoramiczny</PresentationFormat>
  <Paragraphs>46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Filo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luisa chiocchetti</dc:creator>
  <cp:lastModifiedBy>Leonella</cp:lastModifiedBy>
  <cp:revision>52</cp:revision>
  <dcterms:created xsi:type="dcterms:W3CDTF">2017-10-20T09:12:14Z</dcterms:created>
  <dcterms:modified xsi:type="dcterms:W3CDTF">2017-12-10T20:11:31Z</dcterms:modified>
</cp:coreProperties>
</file>