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73" r:id="rId9"/>
    <p:sldId id="258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76" d="100"/>
          <a:sy n="76" d="100"/>
        </p:scale>
        <p:origin x="-990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45A6-3CD8-44CE-B215-DD9F580003AF}" type="datetimeFigureOut">
              <a:rPr lang="hu-HU" smtClean="0"/>
              <a:pPr/>
              <a:t>2017.01.30.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B778-EE52-4918-ABDC-44C4241A84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76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45A6-3CD8-44CE-B215-DD9F580003AF}" type="datetimeFigureOut">
              <a:rPr lang="hu-HU" smtClean="0"/>
              <a:pPr/>
              <a:t>2017.01.30.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B778-EE52-4918-ABDC-44C4241A84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34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45A6-3CD8-44CE-B215-DD9F580003AF}" type="datetimeFigureOut">
              <a:rPr lang="hu-HU" smtClean="0"/>
              <a:pPr/>
              <a:t>2017.01.30.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B778-EE52-4918-ABDC-44C4241A84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8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45A6-3CD8-44CE-B215-DD9F580003AF}" type="datetimeFigureOut">
              <a:rPr lang="hu-HU" smtClean="0"/>
              <a:pPr/>
              <a:t>2017.01.30.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B778-EE52-4918-ABDC-44C4241A84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386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45A6-3CD8-44CE-B215-DD9F580003AF}" type="datetimeFigureOut">
              <a:rPr lang="hu-HU" smtClean="0"/>
              <a:pPr/>
              <a:t>2017.01.30.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B778-EE52-4918-ABDC-44C4241A84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16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45A6-3CD8-44CE-B215-DD9F580003AF}" type="datetimeFigureOut">
              <a:rPr lang="hu-HU" smtClean="0"/>
              <a:pPr/>
              <a:t>2017.01.30.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B778-EE52-4918-ABDC-44C4241A84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07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45A6-3CD8-44CE-B215-DD9F580003AF}" type="datetimeFigureOut">
              <a:rPr lang="hu-HU" smtClean="0"/>
              <a:pPr/>
              <a:t>2017.01.30.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B778-EE52-4918-ABDC-44C4241A84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26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45A6-3CD8-44CE-B215-DD9F580003AF}" type="datetimeFigureOut">
              <a:rPr lang="hu-HU" smtClean="0"/>
              <a:pPr/>
              <a:t>2017.01.30.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B778-EE52-4918-ABDC-44C4241A84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48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45A6-3CD8-44CE-B215-DD9F580003AF}" type="datetimeFigureOut">
              <a:rPr lang="hu-HU" smtClean="0"/>
              <a:pPr/>
              <a:t>2017.01.30.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B778-EE52-4918-ABDC-44C4241A84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108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45A6-3CD8-44CE-B215-DD9F580003AF}" type="datetimeFigureOut">
              <a:rPr lang="hu-HU" smtClean="0"/>
              <a:pPr/>
              <a:t>2017.01.30.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B778-EE52-4918-ABDC-44C4241A84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92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45A6-3CD8-44CE-B215-DD9F580003AF}" type="datetimeFigureOut">
              <a:rPr lang="hu-HU" smtClean="0"/>
              <a:pPr/>
              <a:t>2017.01.30.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B778-EE52-4918-ABDC-44C4241A84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31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45A6-3CD8-44CE-B215-DD9F580003AF}" type="datetimeFigureOut">
              <a:rPr lang="hu-HU" smtClean="0"/>
              <a:pPr/>
              <a:t>2017.01.30.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8B778-EE52-4918-ABDC-44C4241A84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03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2000">
              <a:schemeClr val="bg1"/>
            </a:gs>
            <a:gs pos="62000">
              <a:schemeClr val="bg1"/>
            </a:gs>
            <a:gs pos="85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79512" y="3717032"/>
            <a:ext cx="8568952" cy="2160240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7416824" cy="1944216"/>
          </a:xfrm>
        </p:spPr>
        <p:txBody>
          <a:bodyPr>
            <a:noAutofit/>
          </a:bodyPr>
          <a:lstStyle/>
          <a:p>
            <a:pPr algn="l"/>
            <a:r>
              <a:rPr lang="hu-H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Deutsches</a:t>
            </a: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l"/>
            <a:r>
              <a:rPr lang="hu-H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Nationalitätengymnasium</a:t>
            </a:r>
            <a:endParaRPr lang="hu-HU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 </a:t>
            </a:r>
            <a:r>
              <a:rPr lang="hu-H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Schülerwohnheim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Grafik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36096" y="3144935"/>
            <a:ext cx="3600400" cy="3308401"/>
          </a:xfrm>
          <a:prstGeom prst="ellipse">
            <a:avLst/>
          </a:prstGeom>
          <a:ln w="63500" cap="rnd">
            <a:solidFill>
              <a:schemeClr val="bg1">
                <a:alpha val="64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4464496" cy="2520280"/>
          </a:xfrm>
        </p:spPr>
        <p:txBody>
          <a:bodyPr>
            <a:normAutofit fontScale="90000"/>
          </a:bodyPr>
          <a:lstStyle/>
          <a:p>
            <a:pPr algn="l"/>
            <a:r>
              <a:rPr lang="hu-HU" sz="10700" b="1" dirty="0" smtClean="0">
                <a:solidFill>
                  <a:schemeClr val="accent2">
                    <a:lumMod val="50000"/>
                  </a:schemeClr>
                </a:solidFill>
              </a:rPr>
              <a:t>Hungary</a:t>
            </a:r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hu-HU" dirty="0" smtClean="0"/>
              <a:t>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Budapest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-35946"/>
            <a:ext cx="3562350" cy="2657475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758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hu-HU" dirty="0" smtClean="0"/>
              <a:t>16 </a:t>
            </a:r>
            <a:r>
              <a:rPr lang="hu-HU" dirty="0" err="1" smtClean="0"/>
              <a:t>years</a:t>
            </a:r>
            <a:r>
              <a:rPr lang="hu-HU" dirty="0" smtClean="0"/>
              <a:t> old</a:t>
            </a:r>
          </a:p>
          <a:p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nickname</a:t>
            </a:r>
            <a:r>
              <a:rPr lang="hu-HU" dirty="0" smtClean="0"/>
              <a:t>: Magdus</a:t>
            </a:r>
          </a:p>
          <a:p>
            <a:r>
              <a:rPr lang="hu-HU" dirty="0" smtClean="0"/>
              <a:t>I </a:t>
            </a:r>
            <a:r>
              <a:rPr lang="hu-HU" dirty="0" err="1" smtClean="0"/>
              <a:t>live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Budapest</a:t>
            </a:r>
          </a:p>
          <a:p>
            <a:r>
              <a:rPr lang="hu-HU" dirty="0" err="1" smtClean="0"/>
              <a:t>My</a:t>
            </a:r>
            <a:r>
              <a:rPr lang="hu-HU" dirty="0" smtClean="0"/>
              <a:t> hobbys: </a:t>
            </a:r>
            <a:r>
              <a:rPr lang="hu-HU" dirty="0" err="1" smtClean="0"/>
              <a:t>dance</a:t>
            </a:r>
            <a:r>
              <a:rPr lang="hu-HU" dirty="0" smtClean="0"/>
              <a:t>, play </a:t>
            </a:r>
            <a:r>
              <a:rPr lang="hu-HU" dirty="0" err="1" smtClean="0"/>
              <a:t>the</a:t>
            </a:r>
            <a:r>
              <a:rPr lang="hu-HU" dirty="0" smtClean="0"/>
              <a:t> piano </a:t>
            </a:r>
            <a:r>
              <a:rPr lang="hu-HU" dirty="0" err="1" smtClean="0"/>
              <a:t>for</a:t>
            </a:r>
            <a:r>
              <a:rPr lang="hu-HU" dirty="0" smtClean="0"/>
              <a:t> 10  </a:t>
            </a:r>
            <a:r>
              <a:rPr lang="hu-HU" dirty="0" err="1" smtClean="0"/>
              <a:t>years</a:t>
            </a:r>
            <a:endParaRPr lang="hu-HU" dirty="0" smtClean="0"/>
          </a:p>
          <a:p>
            <a:endParaRPr lang="hu-HU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hu-HU" dirty="0" smtClean="0"/>
              <a:t>Magdolna Lányi</a:t>
            </a:r>
            <a:endParaRPr lang="hu-HU" dirty="0"/>
          </a:p>
        </p:txBody>
      </p:sp>
      <p:pic>
        <p:nvPicPr>
          <p:cNvPr id="5" name="Kép 4" descr="IMG_20150912_185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3040" y="548680"/>
            <a:ext cx="1584176" cy="2640295"/>
          </a:xfrm>
          <a:prstGeom prst="rect">
            <a:avLst/>
          </a:prstGeom>
        </p:spPr>
      </p:pic>
      <p:pic>
        <p:nvPicPr>
          <p:cNvPr id="6" name="Kép 5" descr="received_93219478022134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77072"/>
            <a:ext cx="3665984" cy="2062116"/>
          </a:xfrm>
          <a:prstGeom prst="rect">
            <a:avLst/>
          </a:prstGeom>
        </p:spPr>
      </p:pic>
      <p:pic>
        <p:nvPicPr>
          <p:cNvPr id="2051" name="Picture 3" descr="D:\LanyiM\Képek\Teve\FB_IMG_1469813835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3067104" cy="2261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5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50000"/>
              </a:schemeClr>
            </a:gs>
            <a:gs pos="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5" y="332656"/>
            <a:ext cx="3392438" cy="278401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0" y="3781598"/>
            <a:ext cx="7433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latin typeface="Elephant" panose="02020904090505020303" pitchFamily="18" charset="0"/>
              </a:rPr>
              <a:t>My</a:t>
            </a:r>
            <a:r>
              <a:rPr lang="hu-HU" sz="2400" dirty="0" smtClean="0">
                <a:latin typeface="Elephant" panose="02020904090505020303" pitchFamily="18" charset="0"/>
              </a:rPr>
              <a:t> hobby is </a:t>
            </a:r>
            <a:r>
              <a:rPr lang="hu-HU" sz="2400" dirty="0" err="1" smtClean="0">
                <a:latin typeface="Elephant" panose="02020904090505020303" pitchFamily="18" charset="0"/>
              </a:rPr>
              <a:t>cooking</a:t>
            </a:r>
            <a:r>
              <a:rPr lang="hu-HU" sz="2400" dirty="0" smtClean="0">
                <a:latin typeface="Elephant" panose="02020904090505020303" pitchFamily="18" charset="0"/>
              </a:rPr>
              <a:t> and I </a:t>
            </a:r>
            <a:r>
              <a:rPr lang="hu-HU" sz="2400" dirty="0" err="1" smtClean="0">
                <a:latin typeface="Elephant" panose="02020904090505020303" pitchFamily="18" charset="0"/>
              </a:rPr>
              <a:t>like</a:t>
            </a:r>
            <a:r>
              <a:rPr lang="hu-HU" sz="2400" dirty="0" smtClean="0">
                <a:latin typeface="Elephant" panose="02020904090505020303" pitchFamily="18" charset="0"/>
              </a:rPr>
              <a:t> </a:t>
            </a:r>
            <a:r>
              <a:rPr lang="hu-HU" sz="2400" dirty="0" err="1" smtClean="0">
                <a:latin typeface="Elephant" panose="02020904090505020303" pitchFamily="18" charset="0"/>
              </a:rPr>
              <a:t>all</a:t>
            </a:r>
            <a:r>
              <a:rPr lang="hu-HU" sz="2400" dirty="0" smtClean="0">
                <a:latin typeface="Elephant" panose="02020904090505020303" pitchFamily="18" charset="0"/>
              </a:rPr>
              <a:t> </a:t>
            </a:r>
            <a:r>
              <a:rPr lang="hu-HU" sz="2400" dirty="0" err="1" smtClean="0">
                <a:latin typeface="Elephant" panose="02020904090505020303" pitchFamily="18" charset="0"/>
              </a:rPr>
              <a:t>kind</a:t>
            </a:r>
            <a:r>
              <a:rPr lang="hu-HU" sz="2400" dirty="0" smtClean="0">
                <a:latin typeface="Elephant" panose="02020904090505020303" pitchFamily="18" charset="0"/>
              </a:rPr>
              <a:t> of </a:t>
            </a:r>
            <a:r>
              <a:rPr lang="hu-HU" sz="2400" dirty="0" err="1" smtClean="0">
                <a:latin typeface="Elephant" panose="02020904090505020303" pitchFamily="18" charset="0"/>
              </a:rPr>
              <a:t>sweets</a:t>
            </a:r>
            <a:endParaRPr lang="hu-HU" sz="2400" dirty="0">
              <a:latin typeface="Elephant" panose="02020904090505020303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141537" y="1876426"/>
            <a:ext cx="3770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Elephant" panose="02020904090505020303" pitchFamily="18" charset="0"/>
              </a:rPr>
              <a:t>I </a:t>
            </a:r>
            <a:r>
              <a:rPr lang="hu-HU" sz="3200" dirty="0" err="1" smtClean="0">
                <a:latin typeface="Elephant" panose="02020904090505020303" pitchFamily="18" charset="0"/>
              </a:rPr>
              <a:t>live</a:t>
            </a:r>
            <a:r>
              <a:rPr lang="hu-HU" sz="3200" dirty="0" smtClean="0">
                <a:latin typeface="Elephant" panose="02020904090505020303" pitchFamily="18" charset="0"/>
              </a:rPr>
              <a:t> in Budapest</a:t>
            </a:r>
            <a:endParaRPr lang="hu-HU" sz="3200" dirty="0">
              <a:latin typeface="Elephant" panose="02020904090505020303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00901" y="2974517"/>
            <a:ext cx="2336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Elephant" panose="02020904090505020303" pitchFamily="18" charset="0"/>
              </a:rPr>
              <a:t>I am 16 </a:t>
            </a:r>
            <a:r>
              <a:rPr lang="hu-HU" sz="2000" dirty="0" err="1" smtClean="0">
                <a:latin typeface="Elephant" panose="02020904090505020303" pitchFamily="18" charset="0"/>
              </a:rPr>
              <a:t>years</a:t>
            </a:r>
            <a:r>
              <a:rPr lang="hu-HU" sz="2000" dirty="0" smtClean="0">
                <a:latin typeface="Elephant" panose="02020904090505020303" pitchFamily="18" charset="0"/>
              </a:rPr>
              <a:t> old</a:t>
            </a:r>
            <a:endParaRPr lang="hu-HU" sz="2000" dirty="0">
              <a:latin typeface="Elephant" panose="02020904090505020303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14375" y="5847505"/>
            <a:ext cx="20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Elephant" panose="02020904090505020303" pitchFamily="18" charset="0"/>
              </a:rPr>
              <a:t>I </a:t>
            </a:r>
            <a:r>
              <a:rPr lang="hu-HU" sz="2800" dirty="0" err="1" smtClean="0">
                <a:latin typeface="Elephant" panose="02020904090505020303" pitchFamily="18" charset="0"/>
              </a:rPr>
              <a:t>do</a:t>
            </a:r>
            <a:r>
              <a:rPr lang="hu-HU" sz="2800" dirty="0" smtClean="0">
                <a:latin typeface="Elephant" panose="02020904090505020303" pitchFamily="18" charset="0"/>
              </a:rPr>
              <a:t> balett</a:t>
            </a:r>
            <a:endParaRPr lang="hu-HU" sz="2800" dirty="0">
              <a:latin typeface="Elephant" panose="02020904090505020303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52120" y="4365104"/>
            <a:ext cx="2897748" cy="224967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716691" y="190500"/>
            <a:ext cx="523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latin typeface="Elephant" panose="02020904090505020303" pitchFamily="18" charset="0"/>
              </a:rPr>
              <a:t>Nikolett Kóczán</a:t>
            </a:r>
            <a:endParaRPr lang="hu-HU" sz="48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E0A8A6"/>
            </a:gs>
            <a:gs pos="15000">
              <a:schemeClr val="accent6">
                <a:lumMod val="60000"/>
                <a:lumOff val="40000"/>
              </a:schemeClr>
            </a:gs>
            <a:gs pos="63000">
              <a:schemeClr val="accent2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Szandi Szabó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dirty="0" smtClean="0"/>
              <a:t>18 years old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Budapest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Family: parents, sister (9)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Free time: friends, swimming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Dream: to study law</a:t>
            </a:r>
          </a:p>
          <a:p>
            <a:pPr>
              <a:buFont typeface="Wingdings" pitchFamily="2" charset="2"/>
              <a:buChar char="Ø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4240987" cy="29249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45" y="1099940"/>
            <a:ext cx="2942999" cy="49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60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002060"/>
                </a:solidFill>
              </a:rPr>
              <a:t>Léna </a:t>
            </a:r>
            <a:r>
              <a:rPr lang="hu-HU" dirty="0" err="1" smtClean="0">
                <a:solidFill>
                  <a:srgbClr val="002060"/>
                </a:solidFill>
              </a:rPr>
              <a:t>Schwarczkopf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17 </a:t>
            </a:r>
            <a:r>
              <a:rPr lang="hu-HU" dirty="0" err="1" smtClean="0"/>
              <a:t>years</a:t>
            </a:r>
            <a:r>
              <a:rPr lang="hu-HU" dirty="0" smtClean="0"/>
              <a:t> old</a:t>
            </a:r>
          </a:p>
          <a:p>
            <a:r>
              <a:rPr lang="hu-HU" dirty="0" smtClean="0"/>
              <a:t>Budapest</a:t>
            </a:r>
          </a:p>
          <a:p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family</a:t>
            </a:r>
            <a:r>
              <a:rPr lang="hu-HU" dirty="0" smtClean="0"/>
              <a:t>: </a:t>
            </a:r>
            <a:r>
              <a:rPr lang="hu-HU" dirty="0" err="1"/>
              <a:t>p</a:t>
            </a:r>
            <a:r>
              <a:rPr lang="hu-HU" dirty="0" err="1" smtClean="0"/>
              <a:t>arents</a:t>
            </a:r>
            <a:r>
              <a:rPr lang="hu-HU" dirty="0" smtClean="0"/>
              <a:t>, </a:t>
            </a:r>
            <a:r>
              <a:rPr lang="hu-HU" dirty="0" err="1" smtClean="0"/>
              <a:t>sister</a:t>
            </a:r>
            <a:r>
              <a:rPr lang="hu-HU" dirty="0" smtClean="0"/>
              <a:t> (20)</a:t>
            </a:r>
          </a:p>
          <a:p>
            <a:r>
              <a:rPr lang="hu-HU" dirty="0" err="1" smtClean="0"/>
              <a:t>Flute</a:t>
            </a:r>
            <a:endParaRPr lang="hu-HU" dirty="0" smtClean="0"/>
          </a:p>
          <a:p>
            <a:r>
              <a:rPr lang="hu-HU" dirty="0" err="1" smtClean="0"/>
              <a:t>Friends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20" y="1419754"/>
            <a:ext cx="2978028" cy="224022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12" y="4001294"/>
            <a:ext cx="3440176" cy="25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err="1">
                <a:latin typeface="Arial Black" panose="020B0A04020102020204" pitchFamily="34" charset="0"/>
              </a:rPr>
              <a:t>Domi</a:t>
            </a:r>
            <a:r>
              <a:rPr lang="hu-HU" sz="4800" b="1" dirty="0">
                <a:latin typeface="Arial Black" panose="020B0A04020102020204" pitchFamily="34" charset="0"/>
              </a:rPr>
              <a:t> Balogh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81050" y="2002342"/>
            <a:ext cx="63585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3600" b="1" dirty="0"/>
              <a:t>18 </a:t>
            </a:r>
            <a:r>
              <a:rPr lang="hu-HU" sz="3600" b="1" dirty="0" err="1"/>
              <a:t>years</a:t>
            </a:r>
            <a:r>
              <a:rPr lang="hu-HU" sz="3600" b="1" dirty="0"/>
              <a:t> old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3600" b="1" dirty="0"/>
              <a:t>Budapest -&gt;Makó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3600" b="1" dirty="0" err="1"/>
              <a:t>Family</a:t>
            </a:r>
            <a:r>
              <a:rPr lang="hu-HU" sz="3600" b="1" dirty="0"/>
              <a:t>: </a:t>
            </a:r>
            <a:r>
              <a:rPr lang="hu-HU" sz="3600" b="1" dirty="0" err="1"/>
              <a:t>p</a:t>
            </a:r>
            <a:r>
              <a:rPr lang="hu-HU" sz="3600" b="1" dirty="0" err="1" smtClean="0"/>
              <a:t>arents</a:t>
            </a:r>
            <a:r>
              <a:rPr lang="hu-HU" sz="3600" b="1" dirty="0" smtClean="0"/>
              <a:t> </a:t>
            </a:r>
            <a:r>
              <a:rPr lang="hu-HU" sz="3600" b="1" dirty="0"/>
              <a:t>, </a:t>
            </a:r>
            <a:r>
              <a:rPr lang="hu-HU" sz="3600" b="1" dirty="0" err="1"/>
              <a:t>s</a:t>
            </a:r>
            <a:r>
              <a:rPr lang="hu-HU" sz="3600" b="1" dirty="0" err="1" smtClean="0"/>
              <a:t>ister</a:t>
            </a:r>
            <a:r>
              <a:rPr lang="hu-HU" sz="3600" b="1" dirty="0" smtClean="0"/>
              <a:t> </a:t>
            </a:r>
            <a:r>
              <a:rPr lang="hu-HU" sz="3600" b="1" dirty="0"/>
              <a:t>(10)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3600" b="1" dirty="0" err="1"/>
              <a:t>Book</a:t>
            </a:r>
            <a:r>
              <a:rPr lang="hu-HU" sz="3600" b="1" dirty="0"/>
              <a:t> , </a:t>
            </a:r>
            <a:r>
              <a:rPr lang="hu-HU" sz="3600" b="1" dirty="0" err="1"/>
              <a:t>animals</a:t>
            </a:r>
            <a:endParaRPr lang="hu-HU" sz="3600" b="1" dirty="0"/>
          </a:p>
          <a:p>
            <a:endParaRPr lang="hu-HU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53" y="1674547"/>
            <a:ext cx="3240911" cy="32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1"/>
            </a:gs>
            <a:gs pos="7000">
              <a:srgbClr val="FF0000"/>
            </a:gs>
            <a:gs pos="62000">
              <a:schemeClr val="bg1"/>
            </a:gs>
            <a:gs pos="100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https://scontent.fomr1-1.fna.fbcdn.net/v/t34.0-12/15228127_1310512055667655_452335638_n.jpg?oh=279b0e6f61675d7a241c237959040d0b&amp;oe=5863154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2673275" cy="19168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107504" y="-11896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/>
              <a:t>Project in Krakow</a:t>
            </a:r>
            <a:endParaRPr lang="hu-HU" sz="4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55679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3212976"/>
            <a:ext cx="4701617" cy="328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0" y="1556792"/>
            <a:ext cx="4176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/>
              <a:t>Students: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u-HU" sz="3200" u="sng" dirty="0" smtClean="0"/>
              <a:t>Topic:</a:t>
            </a:r>
            <a:r>
              <a:rPr lang="hu-HU" sz="3200" dirty="0" smtClean="0"/>
              <a:t> </a:t>
            </a:r>
            <a:r>
              <a:rPr lang="hu-HU" sz="3200" dirty="0"/>
              <a:t>q</a:t>
            </a:r>
            <a:r>
              <a:rPr lang="hu-HU" sz="3200" dirty="0" smtClean="0"/>
              <a:t>ualification and labour market</a:t>
            </a:r>
          </a:p>
          <a:p>
            <a:r>
              <a:rPr lang="hu-HU" sz="3200" dirty="0" smtClean="0"/>
              <a:t>    +5 subtopics</a:t>
            </a:r>
            <a:endParaRPr lang="hu-HU" sz="3200" dirty="0"/>
          </a:p>
          <a:p>
            <a:pPr marL="285750" indent="-285750">
              <a:buFont typeface="Wingdings" pitchFamily="2" charset="2"/>
              <a:buChar char="Ø"/>
            </a:pPr>
            <a:r>
              <a:rPr lang="hu-HU" sz="3200" u="sng" dirty="0" smtClean="0"/>
              <a:t>Labour process:</a:t>
            </a:r>
            <a:r>
              <a:rPr lang="hu-HU" sz="3200" dirty="0" smtClean="0"/>
              <a:t> teamwork+5 sections</a:t>
            </a:r>
            <a:endParaRPr lang="hu-HU" sz="3200" dirty="0"/>
          </a:p>
          <a:p>
            <a:pPr marL="285750" indent="-285750">
              <a:buFont typeface="Wingdings" pitchFamily="2" charset="2"/>
              <a:buChar char="Ø"/>
            </a:pPr>
            <a:r>
              <a:rPr lang="hu-HU" sz="3200" u="sng" dirty="0" smtClean="0"/>
              <a:t>Homeland:</a:t>
            </a:r>
            <a:r>
              <a:rPr lang="hu-HU" sz="3200" dirty="0" smtClean="0"/>
              <a:t> information campaign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923928" y="188640"/>
            <a:ext cx="52200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/>
              <a:t>Teachers: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u-HU" sz="3200" u="sng" dirty="0" smtClean="0"/>
              <a:t>Leading </a:t>
            </a:r>
            <a:r>
              <a:rPr lang="hu-HU" sz="3200" dirty="0" smtClean="0"/>
              <a:t>from </a:t>
            </a:r>
            <a:r>
              <a:rPr lang="hu-HU" sz="3200" dirty="0"/>
              <a:t>workshopgroups+ sections</a:t>
            </a:r>
            <a:endParaRPr lang="hu-HU" sz="3200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hu-HU" sz="3200" u="sng" dirty="0" smtClean="0"/>
              <a:t>Prepairing+holding </a:t>
            </a:r>
            <a:r>
              <a:rPr lang="hu-HU" sz="3200" dirty="0" smtClean="0"/>
              <a:t>from lessons </a:t>
            </a:r>
            <a:r>
              <a:rPr lang="hu-HU" sz="3200" dirty="0"/>
              <a:t>for intercultural classes</a:t>
            </a:r>
            <a:endParaRPr lang="hu-HU" sz="3200" u="sng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87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2000">
              <a:schemeClr val="bg1"/>
            </a:gs>
            <a:gs pos="62000">
              <a:schemeClr val="bg1"/>
            </a:gs>
            <a:gs pos="85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633864" cy="820390"/>
          </a:xfrm>
        </p:spPr>
        <p:txBody>
          <a:bodyPr>
            <a:normAutofit fontScale="90000"/>
          </a:bodyPr>
          <a:lstStyle/>
          <a:p>
            <a:pPr algn="l"/>
            <a:r>
              <a:rPr lang="hu-HU" sz="4800" b="1" i="1" u="sng" dirty="0" err="1" smtClean="0">
                <a:solidFill>
                  <a:srgbClr val="C00000"/>
                </a:solidFill>
              </a:rPr>
              <a:t>Where</a:t>
            </a:r>
            <a:r>
              <a:rPr lang="hu-HU" sz="4800" b="1" i="1" u="sng" dirty="0" smtClean="0">
                <a:solidFill>
                  <a:srgbClr val="C00000"/>
                </a:solidFill>
              </a:rPr>
              <a:t> is Hungary?</a:t>
            </a:r>
            <a:endParaRPr lang="hu-HU" sz="4800" b="1" i="1" u="sng" dirty="0">
              <a:solidFill>
                <a:srgbClr val="C0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2001838"/>
            <a:ext cx="6858000" cy="401945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Tx/>
              <a:buChar char="-"/>
            </a:pPr>
            <a:r>
              <a:rPr lang="hu-HU" sz="3200" dirty="0" err="1" smtClean="0">
                <a:solidFill>
                  <a:srgbClr val="C00000"/>
                </a:solidFill>
              </a:rPr>
              <a:t>Middle</a:t>
            </a:r>
            <a:r>
              <a:rPr lang="hu-HU" sz="3200" dirty="0" smtClean="0">
                <a:solidFill>
                  <a:srgbClr val="C00000"/>
                </a:solidFill>
              </a:rPr>
              <a:t> Europe</a:t>
            </a:r>
          </a:p>
          <a:p>
            <a:pPr marL="342900" indent="-342900" algn="l">
              <a:buFontTx/>
              <a:buChar char="-"/>
            </a:pPr>
            <a:r>
              <a:rPr lang="hu-HU" dirty="0" err="1" smtClean="0">
                <a:solidFill>
                  <a:srgbClr val="C00000"/>
                </a:solidFill>
              </a:rPr>
              <a:t>Population</a:t>
            </a:r>
            <a:r>
              <a:rPr lang="hu-HU" dirty="0" smtClean="0">
                <a:solidFill>
                  <a:srgbClr val="C00000"/>
                </a:solidFill>
              </a:rPr>
              <a:t>: </a:t>
            </a:r>
            <a:r>
              <a:rPr lang="hu-HU" dirty="0" err="1" smtClean="0">
                <a:solidFill>
                  <a:srgbClr val="C00000"/>
                </a:solidFill>
              </a:rPr>
              <a:t>appr</a:t>
            </a:r>
            <a:r>
              <a:rPr lang="hu-HU" dirty="0" smtClean="0">
                <a:solidFill>
                  <a:srgbClr val="C00000"/>
                </a:solidFill>
              </a:rPr>
              <a:t>. 10 </a:t>
            </a:r>
            <a:r>
              <a:rPr lang="hu-HU" dirty="0" err="1" smtClean="0">
                <a:solidFill>
                  <a:srgbClr val="C00000"/>
                </a:solidFill>
              </a:rPr>
              <a:t>Million</a:t>
            </a:r>
            <a:endParaRPr lang="hu-HU" sz="3200" dirty="0" smtClean="0">
              <a:solidFill>
                <a:srgbClr val="C0000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hu-HU" sz="3200" dirty="0" err="1" smtClean="0">
                <a:solidFill>
                  <a:srgbClr val="C00000"/>
                </a:solidFill>
              </a:rPr>
              <a:t>Neighbouring</a:t>
            </a:r>
            <a:r>
              <a:rPr lang="hu-HU" sz="3200" dirty="0" smtClean="0">
                <a:solidFill>
                  <a:srgbClr val="C00000"/>
                </a:solidFill>
              </a:rPr>
              <a:t> </a:t>
            </a:r>
            <a:r>
              <a:rPr lang="hu-HU" sz="3200" dirty="0" err="1" smtClean="0">
                <a:solidFill>
                  <a:srgbClr val="C00000"/>
                </a:solidFill>
              </a:rPr>
              <a:t>countries</a:t>
            </a:r>
            <a:r>
              <a:rPr lang="hu-HU" sz="3200" dirty="0" smtClean="0">
                <a:solidFill>
                  <a:srgbClr val="C00000"/>
                </a:solidFill>
              </a:rPr>
              <a:t>:  </a:t>
            </a:r>
            <a:r>
              <a:rPr lang="hu-HU" sz="3200" dirty="0" err="1" smtClean="0">
                <a:solidFill>
                  <a:srgbClr val="C00000"/>
                </a:solidFill>
              </a:rPr>
              <a:t>Serbia</a:t>
            </a:r>
            <a:r>
              <a:rPr lang="hu-HU" sz="3200" dirty="0" smtClean="0">
                <a:solidFill>
                  <a:srgbClr val="C00000"/>
                </a:solidFill>
              </a:rPr>
              <a:t>, </a:t>
            </a:r>
            <a:r>
              <a:rPr lang="hu-HU" sz="3200" dirty="0" err="1" smtClean="0">
                <a:solidFill>
                  <a:srgbClr val="C00000"/>
                </a:solidFill>
              </a:rPr>
              <a:t>Slovakia</a:t>
            </a:r>
            <a:r>
              <a:rPr lang="hu-HU" sz="3200" dirty="0" smtClean="0">
                <a:solidFill>
                  <a:srgbClr val="C00000"/>
                </a:solidFill>
              </a:rPr>
              <a:t>, </a:t>
            </a:r>
            <a:r>
              <a:rPr lang="hu-HU" sz="3200" dirty="0" err="1" smtClean="0">
                <a:solidFill>
                  <a:srgbClr val="C00000"/>
                </a:solidFill>
              </a:rPr>
              <a:t>Ukraine</a:t>
            </a:r>
            <a:r>
              <a:rPr lang="hu-HU" sz="3200" dirty="0" smtClean="0">
                <a:solidFill>
                  <a:srgbClr val="C00000"/>
                </a:solidFill>
              </a:rPr>
              <a:t>, </a:t>
            </a:r>
            <a:r>
              <a:rPr lang="hu-HU" sz="3200" dirty="0" err="1" smtClean="0">
                <a:solidFill>
                  <a:srgbClr val="C00000"/>
                </a:solidFill>
              </a:rPr>
              <a:t>Croatia</a:t>
            </a:r>
            <a:r>
              <a:rPr lang="hu-HU" sz="3200" dirty="0" smtClean="0">
                <a:solidFill>
                  <a:srgbClr val="C00000"/>
                </a:solidFill>
              </a:rPr>
              <a:t>, </a:t>
            </a:r>
            <a:r>
              <a:rPr lang="hu-HU" sz="3200" dirty="0" err="1" smtClean="0">
                <a:solidFill>
                  <a:srgbClr val="C00000"/>
                </a:solidFill>
              </a:rPr>
              <a:t>Austria</a:t>
            </a:r>
            <a:r>
              <a:rPr lang="hu-HU" sz="3200" dirty="0" smtClean="0">
                <a:solidFill>
                  <a:srgbClr val="C00000"/>
                </a:solidFill>
              </a:rPr>
              <a:t>, </a:t>
            </a:r>
            <a:r>
              <a:rPr lang="hu-HU" sz="3200" dirty="0" err="1" smtClean="0">
                <a:solidFill>
                  <a:srgbClr val="C00000"/>
                </a:solidFill>
              </a:rPr>
              <a:t>Slovenia</a:t>
            </a:r>
            <a:r>
              <a:rPr lang="hu-HU" sz="3200" dirty="0" smtClean="0">
                <a:solidFill>
                  <a:srgbClr val="C00000"/>
                </a:solidFill>
              </a:rPr>
              <a:t>, </a:t>
            </a:r>
            <a:r>
              <a:rPr lang="hu-HU" sz="3200" dirty="0" err="1" smtClean="0">
                <a:solidFill>
                  <a:srgbClr val="C00000"/>
                </a:solidFill>
              </a:rPr>
              <a:t>Romania</a:t>
            </a:r>
            <a:endParaRPr lang="hu-HU" sz="3200" dirty="0" smtClean="0">
              <a:solidFill>
                <a:srgbClr val="C0000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hu-HU" dirty="0" err="1" smtClean="0">
                <a:solidFill>
                  <a:srgbClr val="C00000"/>
                </a:solidFill>
              </a:rPr>
              <a:t>Minister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President</a:t>
            </a:r>
            <a:r>
              <a:rPr lang="hu-HU" dirty="0" smtClean="0">
                <a:solidFill>
                  <a:srgbClr val="C00000"/>
                </a:solidFill>
              </a:rPr>
              <a:t>: Viktor Orbán</a:t>
            </a:r>
            <a:endParaRPr lang="hu-HU" sz="3200" dirty="0" smtClean="0">
              <a:solidFill>
                <a:srgbClr val="C0000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hu-HU" sz="3200" dirty="0" err="1" smtClean="0">
                <a:solidFill>
                  <a:srgbClr val="C00000"/>
                </a:solidFill>
              </a:rPr>
              <a:t>Biggest</a:t>
            </a:r>
            <a:r>
              <a:rPr lang="hu-HU" sz="3200" dirty="0" smtClean="0">
                <a:solidFill>
                  <a:srgbClr val="C00000"/>
                </a:solidFill>
              </a:rPr>
              <a:t> </a:t>
            </a:r>
            <a:r>
              <a:rPr lang="hu-HU" sz="3200" dirty="0" err="1" smtClean="0">
                <a:solidFill>
                  <a:srgbClr val="C00000"/>
                </a:solidFill>
              </a:rPr>
              <a:t>rivers</a:t>
            </a:r>
            <a:r>
              <a:rPr lang="hu-HU" sz="3200" dirty="0" smtClean="0">
                <a:solidFill>
                  <a:srgbClr val="C00000"/>
                </a:solidFill>
              </a:rPr>
              <a:t>:  </a:t>
            </a:r>
            <a:r>
              <a:rPr lang="hu-HU" sz="3200" dirty="0" err="1" smtClean="0">
                <a:solidFill>
                  <a:srgbClr val="C00000"/>
                </a:solidFill>
              </a:rPr>
              <a:t>the</a:t>
            </a:r>
            <a:r>
              <a:rPr lang="hu-HU" sz="3200" dirty="0" smtClean="0">
                <a:solidFill>
                  <a:srgbClr val="C00000"/>
                </a:solidFill>
              </a:rPr>
              <a:t> </a:t>
            </a:r>
            <a:r>
              <a:rPr lang="hu-HU" sz="3200" dirty="0" err="1" smtClean="0">
                <a:solidFill>
                  <a:srgbClr val="C00000"/>
                </a:solidFill>
              </a:rPr>
              <a:t>Danube</a:t>
            </a:r>
            <a:r>
              <a:rPr lang="hu-HU" sz="3200" dirty="0" smtClean="0">
                <a:solidFill>
                  <a:srgbClr val="C00000"/>
                </a:solidFill>
              </a:rPr>
              <a:t>,  </a:t>
            </a:r>
            <a:r>
              <a:rPr lang="hu-HU" sz="3200" dirty="0" err="1" smtClean="0">
                <a:solidFill>
                  <a:srgbClr val="C00000"/>
                </a:solidFill>
              </a:rPr>
              <a:t>the</a:t>
            </a:r>
            <a:r>
              <a:rPr lang="hu-HU" sz="3200" dirty="0" smtClean="0">
                <a:solidFill>
                  <a:srgbClr val="C00000"/>
                </a:solidFill>
              </a:rPr>
              <a:t> Tisza</a:t>
            </a:r>
          </a:p>
          <a:p>
            <a:pPr marL="342900" indent="-342900" algn="l">
              <a:buFontTx/>
              <a:buChar char="-"/>
            </a:pPr>
            <a:r>
              <a:rPr lang="hu-HU" dirty="0" smtClean="0">
                <a:solidFill>
                  <a:srgbClr val="C00000"/>
                </a:solidFill>
              </a:rPr>
              <a:t>Lake Balaton</a:t>
            </a:r>
            <a:endParaRPr lang="hu-HU" sz="3200" dirty="0" smtClean="0">
              <a:solidFill>
                <a:srgbClr val="C00000"/>
              </a:solidFill>
            </a:endParaRPr>
          </a:p>
          <a:p>
            <a:pPr algn="l"/>
            <a:endParaRPr lang="hu-HU" dirty="0" smtClean="0"/>
          </a:p>
        </p:txBody>
      </p:sp>
      <p:sp>
        <p:nvSpPr>
          <p:cNvPr id="4" name="AutoShape 2" descr="Képtalálat a következőre: „magyarország európában”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160338"/>
            <a:ext cx="2314575" cy="30861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464" y="5115406"/>
            <a:ext cx="2008361" cy="16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2000">
              <a:schemeClr val="bg1"/>
            </a:gs>
            <a:gs pos="62000">
              <a:schemeClr val="bg1"/>
            </a:gs>
            <a:gs pos="85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1235469" cy="213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hu-HU" sz="3500" b="1" u="sng" dirty="0" smtClean="0">
                <a:solidFill>
                  <a:schemeClr val="accent2">
                    <a:lumMod val="50000"/>
                  </a:schemeClr>
                </a:solidFill>
              </a:rPr>
              <a:t>Hungary is </a:t>
            </a:r>
            <a:r>
              <a:rPr lang="hu-HU" sz="3500" b="1" u="sng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hu-HU" sz="3500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3500" b="1" u="sng" dirty="0" err="1" smtClean="0">
                <a:solidFill>
                  <a:schemeClr val="accent2">
                    <a:lumMod val="50000"/>
                  </a:schemeClr>
                </a:solidFill>
              </a:rPr>
              <a:t>home</a:t>
            </a:r>
            <a:r>
              <a:rPr lang="hu-HU" sz="3500" b="1" u="sng" dirty="0" smtClean="0">
                <a:solidFill>
                  <a:schemeClr val="accent2">
                    <a:lumMod val="50000"/>
                  </a:schemeClr>
                </a:solidFill>
              </a:rPr>
              <a:t> of</a:t>
            </a:r>
            <a:r>
              <a:rPr lang="de-DE" sz="3500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de-DE" sz="35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Thermalwater</a:t>
            </a:r>
            <a:endParaRPr lang="de-DE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sz="3200" b="1" dirty="0" err="1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atty</a:t>
            </a:r>
            <a:r>
              <a:rPr lang="de-DE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spicy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dishes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de-DE" sz="3200" b="1" dirty="0" smtClean="0">
                <a:solidFill>
                  <a:schemeClr val="accent2">
                    <a:lumMod val="50000"/>
                  </a:schemeClr>
                </a:solidFill>
              </a:rPr>
              <a:t>Paprika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de-DE" sz="3200" b="1" dirty="0" err="1" smtClean="0">
                <a:solidFill>
                  <a:schemeClr val="accent2">
                    <a:lumMod val="50000"/>
                  </a:schemeClr>
                </a:solidFill>
              </a:rPr>
              <a:t>Pálin</a:t>
            </a: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ka</a:t>
            </a:r>
            <a:endParaRPr lang="de-DE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Lot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inventions</a:t>
            </a:r>
            <a:endParaRPr lang="de-DE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600" dirty="0" err="1" smtClean="0">
                <a:solidFill>
                  <a:schemeClr val="accent2">
                    <a:lumMod val="50000"/>
                  </a:schemeClr>
                </a:solidFill>
              </a:rPr>
              <a:t>matches</a:t>
            </a:r>
            <a:endParaRPr lang="de-DE" sz="2600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600" dirty="0" err="1" smtClean="0">
                <a:solidFill>
                  <a:schemeClr val="accent2">
                    <a:lumMod val="50000"/>
                  </a:schemeClr>
                </a:solidFill>
              </a:rPr>
              <a:t>pen</a:t>
            </a:r>
            <a:endParaRPr lang="de-DE" sz="2600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600" dirty="0" err="1" smtClean="0">
                <a:solidFill>
                  <a:schemeClr val="accent2">
                    <a:lumMod val="50000"/>
                  </a:schemeClr>
                </a:solidFill>
              </a:rPr>
              <a:t>Ru</a:t>
            </a:r>
            <a:r>
              <a:rPr lang="hu-HU" sz="2600" dirty="0" err="1" smtClean="0">
                <a:solidFill>
                  <a:schemeClr val="accent2">
                    <a:lumMod val="50000"/>
                  </a:schemeClr>
                </a:solidFill>
              </a:rPr>
              <a:t>bik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</a:rPr>
              <a:t>’s </a:t>
            </a:r>
            <a:r>
              <a:rPr lang="hu-HU" sz="2600" dirty="0" err="1" smtClean="0">
                <a:solidFill>
                  <a:schemeClr val="accent2">
                    <a:lumMod val="50000"/>
                  </a:schemeClr>
                </a:solidFill>
              </a:rPr>
              <a:t>Cube</a:t>
            </a:r>
            <a:endParaRPr lang="de-DE" sz="2600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600" dirty="0" err="1" smtClean="0">
                <a:solidFill>
                  <a:schemeClr val="accent2">
                    <a:lumMod val="50000"/>
                  </a:schemeClr>
                </a:solidFill>
              </a:rPr>
              <a:t>Dinamo</a:t>
            </a:r>
            <a:endParaRPr lang="de-DE" sz="2600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</a:rPr>
              <a:t> Vitamin-C</a:t>
            </a:r>
            <a:endParaRPr lang="de-DE" sz="26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3200" b="1" dirty="0" smtClean="0">
                <a:solidFill>
                  <a:schemeClr val="accent2">
                    <a:lumMod val="50000"/>
                  </a:schemeClr>
                </a:solidFill>
              </a:rPr>
              <a:t>Spor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</a:rPr>
              <a:t>t </a:t>
            </a:r>
            <a:r>
              <a:rPr lang="hu-HU" sz="3200" b="1" dirty="0" err="1" smtClean="0">
                <a:solidFill>
                  <a:schemeClr val="accent2">
                    <a:lumMod val="50000"/>
                  </a:schemeClr>
                </a:solidFill>
              </a:rPr>
              <a:t>nation</a:t>
            </a:r>
            <a:endParaRPr lang="de-DE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5496" y="260648"/>
            <a:ext cx="5832648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44016" y="332656"/>
            <a:ext cx="63001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sz="60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Learn</a:t>
            </a:r>
            <a:r>
              <a:rPr lang="hu-HU" altLang="hu-HU" sz="6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more</a:t>
            </a:r>
            <a:r>
              <a:rPr lang="de-DE" altLang="hu-HU" sz="6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…</a:t>
            </a:r>
            <a:endParaRPr lang="de-DE" altLang="hu-HU" sz="6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2160240" cy="195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14" y="3429000"/>
            <a:ext cx="1837986" cy="231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50659" y="4387163"/>
            <a:ext cx="2964465" cy="4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22" y="5301208"/>
            <a:ext cx="1537498" cy="153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09207"/>
            <a:ext cx="1315988" cy="114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75" y="692696"/>
            <a:ext cx="308912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2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2000">
              <a:schemeClr val="bg1"/>
            </a:gs>
            <a:gs pos="62000">
              <a:schemeClr val="bg1"/>
            </a:gs>
            <a:gs pos="85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5497" y="260648"/>
            <a:ext cx="8496944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24936" cy="1224136"/>
          </a:xfrm>
        </p:spPr>
        <p:txBody>
          <a:bodyPr>
            <a:noAutofit/>
          </a:bodyPr>
          <a:lstStyle/>
          <a:p>
            <a:pPr algn="l"/>
            <a:r>
              <a:rPr lang="hu-HU" sz="48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Beautiful</a:t>
            </a:r>
            <a:r>
              <a:rPr lang="hu-HU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48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folk-songs</a:t>
            </a:r>
            <a:endParaRPr lang="hu-HU" sz="4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58" y="4077072"/>
            <a:ext cx="2731638" cy="278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Képtalálat a következőre: „herz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75" y="1779604"/>
            <a:ext cx="1368152" cy="120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" y="1916832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/>
              <a:t>Erdő, </a:t>
            </a:r>
            <a:r>
              <a:rPr lang="hu-HU" sz="2800" dirty="0" err="1"/>
              <a:t>erdő</a:t>
            </a:r>
            <a:r>
              <a:rPr lang="hu-HU" sz="2800" dirty="0"/>
              <a:t>, </a:t>
            </a:r>
            <a:r>
              <a:rPr lang="hu-HU" sz="2800" dirty="0" err="1"/>
              <a:t>erdő</a:t>
            </a:r>
            <a:r>
              <a:rPr lang="hu-HU" sz="2800" dirty="0"/>
              <a:t>, marosszéki kerek erdő, </a:t>
            </a:r>
          </a:p>
          <a:p>
            <a:pPr>
              <a:buNone/>
            </a:pPr>
            <a:r>
              <a:rPr lang="hu-HU" sz="2800" dirty="0"/>
              <a:t>Madár lakik abban, madár lakik tizenkettő. </a:t>
            </a:r>
          </a:p>
          <a:p>
            <a:pPr>
              <a:buNone/>
            </a:pPr>
            <a:r>
              <a:rPr lang="hu-HU" sz="2800" dirty="0"/>
              <a:t>Cukrot adnék annak a madárnak, dalolja ki nevét a babámnak. </a:t>
            </a:r>
          </a:p>
          <a:p>
            <a:pPr>
              <a:buNone/>
            </a:pPr>
            <a:r>
              <a:rPr lang="hu-HU" sz="2800" dirty="0"/>
              <a:t>Csárdás </a:t>
            </a:r>
            <a:r>
              <a:rPr lang="hu-HU" sz="2800" dirty="0" err="1"/>
              <a:t>kisangyalom</a:t>
            </a:r>
            <a:r>
              <a:rPr lang="hu-HU" sz="2800" dirty="0"/>
              <a:t>, érted fáj a szívem nagyon. 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4712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2000">
              <a:schemeClr val="bg1"/>
            </a:gs>
            <a:gs pos="62000">
              <a:schemeClr val="bg1"/>
            </a:gs>
            <a:gs pos="85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137" y="260648"/>
            <a:ext cx="8352928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22102"/>
            <a:ext cx="7740352" cy="38778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b="1" dirty="0" err="1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inth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largest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city in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EU</a:t>
            </a:r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hu-HU" b="1" dirty="0" err="1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opulation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pPr marL="360000" indent="0">
              <a:buNone/>
              <a:defRPr/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1,7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million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people</a:t>
            </a:r>
            <a:endParaRPr lang="de-DE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1873: Buda + Óbuda + Pest = Budapest</a:t>
            </a:r>
            <a:endParaRPr lang="de-DE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many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beautiful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sights</a:t>
            </a:r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hu-HU" b="1" dirty="0" err="1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he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Danube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flows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through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Bp.: 9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Bridges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u-HU" sz="2800" b="1" dirty="0" err="1" smtClean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800" b="1" dirty="0" err="1" smtClean="0">
                <a:solidFill>
                  <a:schemeClr val="accent2">
                    <a:lumMod val="50000"/>
                  </a:schemeClr>
                </a:solidFill>
              </a:rPr>
              <a:t>example</a:t>
            </a:r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hu-HU" sz="2800" b="1" dirty="0" err="1" smtClean="0">
                <a:solidFill>
                  <a:schemeClr val="accent2">
                    <a:lumMod val="50000"/>
                  </a:schemeClr>
                </a:solidFill>
              </a:rPr>
              <a:t>Chainbridge</a:t>
            </a:r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has 23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</a:rPr>
              <a:t>districts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1847620" cy="117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91032">
            <a:off x="4967816" y="447438"/>
            <a:ext cx="3970173" cy="282972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4032448" cy="1138138"/>
          </a:xfrm>
        </p:spPr>
        <p:txBody>
          <a:bodyPr>
            <a:normAutofit/>
          </a:bodyPr>
          <a:lstStyle/>
          <a:p>
            <a:pPr algn="l"/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Budapest</a:t>
            </a:r>
            <a:endParaRPr lang="hu-HU" sz="5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224374"/>
            <a:ext cx="1647049" cy="159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52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2000">
              <a:schemeClr val="bg1"/>
            </a:gs>
            <a:gs pos="62000">
              <a:schemeClr val="bg1"/>
            </a:gs>
            <a:gs pos="85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1556794"/>
            <a:ext cx="8712968" cy="4525963"/>
          </a:xfrm>
        </p:spPr>
        <p:txBody>
          <a:bodyPr>
            <a:normAutofit/>
          </a:bodyPr>
          <a:lstStyle/>
          <a:p>
            <a:r>
              <a:rPr lang="hu-HU" altLang="hu-H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XX. </a:t>
            </a:r>
            <a:r>
              <a:rPr lang="hu-HU" altLang="hu-H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district</a:t>
            </a:r>
            <a:r>
              <a:rPr lang="hu-HU" altLang="hu-H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hu-HU" altLang="hu-H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of Budapest </a:t>
            </a:r>
            <a:r>
              <a:rPr lang="hu-HU" altLang="hu-H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</a:t>
            </a:r>
            <a:r>
              <a:rPr lang="hu-HU" altLang="hu-H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Pestelisabeth</a:t>
            </a:r>
            <a:r>
              <a:rPr lang="hu-HU" altLang="hu-H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 </a:t>
            </a:r>
            <a:endParaRPr lang="de-DE" altLang="hu-HU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hu-HU" altLang="hu-H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School</a:t>
            </a:r>
            <a:r>
              <a:rPr lang="hu-HU" altLang="hu-H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hu-HU" altLang="hu-H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for</a:t>
            </a:r>
            <a:r>
              <a:rPr lang="hu-HU" altLang="hu-H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hu-HU" altLang="hu-H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</a:t>
            </a:r>
            <a:r>
              <a:rPr lang="hu-HU" altLang="hu-H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hu-HU" altLang="hu-H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Hungarian</a:t>
            </a:r>
            <a:r>
              <a:rPr lang="hu-HU" altLang="hu-H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hu-HU" altLang="hu-H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Germans</a:t>
            </a:r>
            <a:endParaRPr lang="hu-HU" altLang="hu-HU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hu-HU" altLang="hu-H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Bilingual</a:t>
            </a:r>
            <a:r>
              <a:rPr lang="hu-HU" altLang="hu-H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hu-HU" altLang="hu-H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education</a:t>
            </a:r>
            <a:r>
              <a:rPr lang="hu-HU" altLang="hu-H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hu-HU" altLang="hu-H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(Hun. + </a:t>
            </a:r>
            <a:r>
              <a:rPr lang="hu-HU" altLang="hu-HU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Ger</a:t>
            </a:r>
            <a:r>
              <a:rPr lang="hu-HU" altLang="hu-H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+ </a:t>
            </a:r>
            <a:r>
              <a:rPr lang="hu-HU" altLang="hu-HU" sz="28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Eng</a:t>
            </a:r>
            <a:r>
              <a:rPr lang="hu-HU" altLang="hu-H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..)</a:t>
            </a:r>
          </a:p>
          <a:p>
            <a:r>
              <a:rPr lang="hu-HU" altLang="hu-HU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Traditions</a:t>
            </a:r>
            <a:r>
              <a:rPr lang="hu-HU" altLang="hu-HU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:</a:t>
            </a:r>
            <a:endParaRPr lang="hu-HU" altLang="hu-HU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altLang="hu-H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At</a:t>
            </a:r>
            <a:r>
              <a:rPr lang="hu-HU" altLang="hu-H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hu-HU" altLang="hu-H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celebration</a:t>
            </a:r>
            <a:r>
              <a:rPr lang="hu-HU" altLang="hu-H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: </a:t>
            </a:r>
            <a:r>
              <a:rPr lang="hu-HU" altLang="hu-H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traditional</a:t>
            </a:r>
            <a:r>
              <a:rPr lang="hu-HU" altLang="hu-H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hu-HU" altLang="hu-H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outfit</a:t>
            </a:r>
            <a:r>
              <a:rPr lang="hu-HU" altLang="hu-H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,</a:t>
            </a:r>
            <a:r>
              <a:rPr lang="hu-HU" altLang="hu-H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so</a:t>
            </a:r>
            <a:r>
              <a:rPr lang="hu-HU" altLang="hu-H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hu-HU" altLang="hu-H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called</a:t>
            </a:r>
            <a:r>
              <a:rPr lang="hu-HU" altLang="hu-H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„</a:t>
            </a:r>
            <a:r>
              <a:rPr lang="hu-HU" altLang="hu-H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Tracht</a:t>
            </a:r>
            <a:r>
              <a:rPr lang="hu-HU" altLang="hu-H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altLang="hu-H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Dance</a:t>
            </a:r>
            <a:r>
              <a:rPr lang="hu-HU" altLang="hu-H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  <a:r>
              <a:rPr lang="hu-HU" altLang="hu-H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songs</a:t>
            </a:r>
            <a:endParaRPr lang="hu-HU" altLang="hu-HU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altLang="hu-H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Traditional</a:t>
            </a:r>
            <a:r>
              <a:rPr lang="hu-HU" altLang="hu-H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hu-HU" altLang="hu-HU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dishes</a:t>
            </a:r>
            <a:r>
              <a:rPr lang="hu-HU" altLang="hu-H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-36512" y="116632"/>
            <a:ext cx="8928992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935596" y="404664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54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German</a:t>
            </a:r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National </a:t>
            </a:r>
            <a:r>
              <a:rPr lang="hu-HU" sz="54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High</a:t>
            </a:r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54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School</a:t>
            </a:r>
            <a:endParaRPr lang="hu-HU" sz="54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l"/>
            <a:endParaRPr lang="hu-HU" sz="5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25" y="1844824"/>
            <a:ext cx="1848955" cy="110248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3563888" cy="223792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2000">
              <a:schemeClr val="bg1"/>
            </a:gs>
            <a:gs pos="62000">
              <a:schemeClr val="bg1"/>
            </a:gs>
            <a:gs pos="85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</a:rPr>
              <a:t>Performance of a </a:t>
            </a:r>
            <a:r>
              <a:rPr lang="hu-HU" sz="5400" b="1" dirty="0" err="1" smtClean="0">
                <a:solidFill>
                  <a:schemeClr val="accent2">
                    <a:lumMod val="50000"/>
                  </a:schemeClr>
                </a:solidFill>
              </a:rPr>
              <a:t>Hungarian-German</a:t>
            </a:r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5400" b="1" dirty="0" err="1" smtClean="0">
                <a:solidFill>
                  <a:schemeClr val="accent2">
                    <a:lumMod val="50000"/>
                  </a:schemeClr>
                </a:solidFill>
              </a:rPr>
              <a:t>dance</a:t>
            </a:r>
            <a:endParaRPr lang="hu-H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04863"/>
            <a:ext cx="8354310" cy="421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2000">
              <a:schemeClr val="bg1"/>
            </a:gs>
            <a:gs pos="62000">
              <a:schemeClr val="bg1"/>
            </a:gs>
            <a:gs pos="85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7287" y="404664"/>
            <a:ext cx="8229600" cy="1024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b="1" dirty="0" err="1" smtClean="0">
                <a:solidFill>
                  <a:schemeClr val="accent2">
                    <a:lumMod val="50000"/>
                  </a:schemeClr>
                </a:solidFill>
              </a:rPr>
              <a:t>We</a:t>
            </a:r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5400" b="1" dirty="0" err="1" smtClean="0">
                <a:solidFill>
                  <a:schemeClr val="accent2">
                    <a:lumMod val="50000"/>
                  </a:schemeClr>
                </a:solidFill>
              </a:rPr>
              <a:t>present</a:t>
            </a:r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5400" b="1" dirty="0" err="1" smtClean="0">
                <a:solidFill>
                  <a:schemeClr val="accent2">
                    <a:lumMod val="50000"/>
                  </a:schemeClr>
                </a:solidFill>
              </a:rPr>
              <a:t>ourselves</a:t>
            </a:r>
            <a:r>
              <a:rPr lang="hu-HU" sz="54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hu-H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06" y="1484784"/>
            <a:ext cx="6764561" cy="50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786" y="105837"/>
            <a:ext cx="3970784" cy="994122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Baskerville Old Face" panose="02020602080505020303" pitchFamily="18" charset="0"/>
              </a:rPr>
              <a:t>Noémi Hopka</a:t>
            </a:r>
            <a:endParaRPr lang="hu-HU" sz="4800" b="1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Noémi Hopka fénykép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" y="4202096"/>
            <a:ext cx="3965907" cy="264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02" y="0"/>
            <a:ext cx="2698398" cy="479715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479412" y="1099959"/>
            <a:ext cx="40814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00" dirty="0" smtClean="0">
                <a:latin typeface="Baskerville Old Face" panose="02020602080505020303" pitchFamily="18" charset="0"/>
              </a:rPr>
              <a:t>5 </a:t>
            </a:r>
            <a:r>
              <a:rPr lang="hu-HU" sz="3400" dirty="0" err="1" smtClean="0">
                <a:latin typeface="Baskerville Old Face" panose="02020602080505020303" pitchFamily="18" charset="0"/>
              </a:rPr>
              <a:t>in</a:t>
            </a:r>
            <a:r>
              <a:rPr lang="hu-HU" sz="3400" dirty="0" smtClean="0">
                <a:latin typeface="Baskerville Old Face" panose="02020602080505020303" pitchFamily="18" charset="0"/>
              </a:rPr>
              <a:t> </a:t>
            </a:r>
            <a:r>
              <a:rPr lang="hu-HU" sz="3400" dirty="0" err="1" smtClean="0">
                <a:latin typeface="Baskerville Old Face" panose="02020602080505020303" pitchFamily="18" charset="0"/>
              </a:rPr>
              <a:t>the</a:t>
            </a:r>
            <a:r>
              <a:rPr lang="hu-HU" sz="3400" dirty="0" smtClean="0">
                <a:latin typeface="Baskerville Old Face" panose="02020602080505020303" pitchFamily="18" charset="0"/>
              </a:rPr>
              <a:t> </a:t>
            </a:r>
            <a:r>
              <a:rPr lang="hu-HU" sz="3400" dirty="0" err="1" smtClean="0">
                <a:latin typeface="Baskerville Old Face" panose="02020602080505020303" pitchFamily="18" charset="0"/>
              </a:rPr>
              <a:t>family</a:t>
            </a:r>
            <a:r>
              <a:rPr lang="hu-HU" sz="3400" dirty="0" smtClean="0">
                <a:latin typeface="Baskerville Old Face" panose="02020602080505020303" pitchFamily="18" charset="0"/>
              </a:rPr>
              <a:t> + 1 dog</a:t>
            </a:r>
            <a:endParaRPr lang="hu-HU" sz="3400" dirty="0">
              <a:latin typeface="Baskerville Old Face" panose="02020602080505020303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-23651" y="3063323"/>
            <a:ext cx="55446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00" dirty="0" err="1" smtClean="0">
                <a:latin typeface="Baskerville Old Face" panose="02020602080505020303" pitchFamily="18" charset="0"/>
              </a:rPr>
              <a:t>Dance</a:t>
            </a:r>
            <a:r>
              <a:rPr lang="hu-HU" sz="3400" dirty="0" smtClean="0">
                <a:latin typeface="Baskerville Old Face" panose="02020602080505020303" pitchFamily="18" charset="0"/>
              </a:rPr>
              <a:t>, </a:t>
            </a:r>
            <a:r>
              <a:rPr lang="hu-HU" sz="3400" dirty="0" err="1" smtClean="0">
                <a:latin typeface="Baskerville Old Face" panose="02020602080505020303" pitchFamily="18" charset="0"/>
              </a:rPr>
              <a:t>swim</a:t>
            </a:r>
            <a:r>
              <a:rPr lang="hu-HU" sz="3400" dirty="0" smtClean="0">
                <a:latin typeface="Baskerville Old Face" panose="02020602080505020303" pitchFamily="18" charset="0"/>
              </a:rPr>
              <a:t>, play </a:t>
            </a:r>
            <a:r>
              <a:rPr lang="hu-HU" sz="3400" dirty="0" err="1" smtClean="0">
                <a:latin typeface="Baskerville Old Face" panose="02020602080505020303" pitchFamily="18" charset="0"/>
              </a:rPr>
              <a:t>tennis</a:t>
            </a:r>
            <a:r>
              <a:rPr lang="hu-HU" sz="3400" dirty="0" smtClean="0">
                <a:latin typeface="Baskerville Old Face" panose="02020602080505020303" pitchFamily="18" charset="0"/>
              </a:rPr>
              <a:t> and </a:t>
            </a:r>
            <a:r>
              <a:rPr lang="hu-HU" sz="3400" dirty="0" err="1" smtClean="0">
                <a:latin typeface="Baskerville Old Face" panose="02020602080505020303" pitchFamily="18" charset="0"/>
              </a:rPr>
              <a:t>synchronized</a:t>
            </a:r>
            <a:r>
              <a:rPr lang="hu-HU" sz="3400" dirty="0" smtClean="0">
                <a:latin typeface="Baskerville Old Face" panose="02020602080505020303" pitchFamily="18" charset="0"/>
              </a:rPr>
              <a:t> </a:t>
            </a:r>
            <a:r>
              <a:rPr lang="hu-HU" sz="3400" dirty="0" err="1" smtClean="0">
                <a:latin typeface="Baskerville Old Face" panose="02020602080505020303" pitchFamily="18" charset="0"/>
              </a:rPr>
              <a:t>swimming</a:t>
            </a:r>
            <a:endParaRPr lang="hu-HU" sz="3400" dirty="0">
              <a:latin typeface="Baskerville Old Face" panose="020206020805050203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16016" y="5229200"/>
            <a:ext cx="44279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00" dirty="0" err="1" smtClean="0">
                <a:latin typeface="Baskerville Old Face" panose="02020602080505020303" pitchFamily="18" charset="0"/>
              </a:rPr>
              <a:t>Travelling</a:t>
            </a:r>
            <a:r>
              <a:rPr lang="hu-HU" sz="3400" dirty="0" smtClean="0">
                <a:latin typeface="Baskerville Old Face" panose="02020602080505020303" pitchFamily="18" charset="0"/>
              </a:rPr>
              <a:t>, </a:t>
            </a:r>
            <a:r>
              <a:rPr lang="hu-HU" sz="3400" dirty="0" err="1" smtClean="0">
                <a:latin typeface="Baskerville Old Face" panose="02020602080505020303" pitchFamily="18" charset="0"/>
              </a:rPr>
              <a:t>reading</a:t>
            </a:r>
            <a:r>
              <a:rPr lang="hu-HU" sz="3400" dirty="0" smtClean="0">
                <a:latin typeface="Baskerville Old Face" panose="02020602080505020303" pitchFamily="18" charset="0"/>
              </a:rPr>
              <a:t>, </a:t>
            </a:r>
            <a:r>
              <a:rPr lang="hu-HU" sz="3400" dirty="0" err="1" smtClean="0">
                <a:latin typeface="Baskerville Old Face" panose="02020602080505020303" pitchFamily="18" charset="0"/>
              </a:rPr>
              <a:t>playing</a:t>
            </a:r>
            <a:r>
              <a:rPr lang="hu-HU" sz="3400" dirty="0" smtClean="0">
                <a:latin typeface="Baskerville Old Face" panose="02020602080505020303" pitchFamily="18" charset="0"/>
              </a:rPr>
              <a:t> </a:t>
            </a:r>
            <a:r>
              <a:rPr lang="hu-HU" sz="3400" dirty="0" err="1" smtClean="0">
                <a:latin typeface="Baskerville Old Face" panose="02020602080505020303" pitchFamily="18" charset="0"/>
              </a:rPr>
              <a:t>the</a:t>
            </a:r>
            <a:r>
              <a:rPr lang="hu-HU" sz="3400" dirty="0" smtClean="0">
                <a:latin typeface="Baskerville Old Face" panose="02020602080505020303" pitchFamily="18" charset="0"/>
              </a:rPr>
              <a:t> </a:t>
            </a:r>
            <a:r>
              <a:rPr lang="hu-HU" sz="3400" dirty="0" err="1" smtClean="0">
                <a:latin typeface="Baskerville Old Face" panose="02020602080505020303" pitchFamily="18" charset="0"/>
              </a:rPr>
              <a:t>guitar</a:t>
            </a:r>
            <a:endParaRPr lang="hu-HU" sz="3400" dirty="0">
              <a:latin typeface="Baskerville Old Face" panose="02020602080505020303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" y="1186025"/>
            <a:ext cx="2503063" cy="187729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713247" y="2062906"/>
            <a:ext cx="2520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00" dirty="0" smtClean="0">
                <a:latin typeface="Baskerville Old Face" panose="02020602080505020303" pitchFamily="18" charset="0"/>
              </a:rPr>
              <a:t>16 </a:t>
            </a:r>
            <a:r>
              <a:rPr lang="hu-HU" sz="3400" dirty="0" err="1" smtClean="0">
                <a:latin typeface="Baskerville Old Face" panose="02020602080505020303" pitchFamily="18" charset="0"/>
              </a:rPr>
              <a:t>years</a:t>
            </a:r>
            <a:r>
              <a:rPr lang="hu-HU" sz="3400" dirty="0" smtClean="0">
                <a:latin typeface="Baskerville Old Face" panose="02020602080505020303" pitchFamily="18" charset="0"/>
              </a:rPr>
              <a:t> old</a:t>
            </a:r>
            <a:endParaRPr lang="hu-HU" sz="3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388</Words>
  <Application>Microsoft Office PowerPoint</Application>
  <PresentationFormat>Diavetítés a képernyőre (4:3 oldalarány)</PresentationFormat>
  <Paragraphs>87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Larissa</vt:lpstr>
      <vt:lpstr>Hungary  Budapest</vt:lpstr>
      <vt:lpstr>Where is Hungary?</vt:lpstr>
      <vt:lpstr>PowerPoint bemutató</vt:lpstr>
      <vt:lpstr>Beautiful folk-songs</vt:lpstr>
      <vt:lpstr>Budapest</vt:lpstr>
      <vt:lpstr>PowerPoint bemutató</vt:lpstr>
      <vt:lpstr>PowerPoint bemutató</vt:lpstr>
      <vt:lpstr>PowerPoint bemutató</vt:lpstr>
      <vt:lpstr>Noémi Hopka</vt:lpstr>
      <vt:lpstr>Magdolna Lányi</vt:lpstr>
      <vt:lpstr>PowerPoint bemutató</vt:lpstr>
      <vt:lpstr>Szandi Szabó</vt:lpstr>
      <vt:lpstr>Léna Schwarczkopf </vt:lpstr>
      <vt:lpstr>Domi Balogh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Hopka Noémi</dc:creator>
  <cp:lastModifiedBy>Kriszta</cp:lastModifiedBy>
  <cp:revision>11</cp:revision>
  <dcterms:created xsi:type="dcterms:W3CDTF">2017-01-20T08:58:01Z</dcterms:created>
  <dcterms:modified xsi:type="dcterms:W3CDTF">2017-01-30T09:25:43Z</dcterms:modified>
</cp:coreProperties>
</file>