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3" r:id="rId3"/>
    <p:sldId id="269" r:id="rId4"/>
    <p:sldId id="264" r:id="rId5"/>
    <p:sldId id="257" r:id="rId6"/>
    <p:sldId id="256" r:id="rId7"/>
    <p:sldId id="270" r:id="rId8"/>
    <p:sldId id="258" r:id="rId9"/>
    <p:sldId id="259" r:id="rId10"/>
    <p:sldId id="260" r:id="rId11"/>
    <p:sldId id="261" r:id="rId12"/>
    <p:sldId id="262" r:id="rId13"/>
    <p:sldId id="265" r:id="rId14"/>
    <p:sldId id="266" r:id="rId15"/>
    <p:sldId id="271" r:id="rId16"/>
    <p:sldId id="272" r:id="rId17"/>
    <p:sldId id="267" r:id="rId18"/>
    <p:sldId id="273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FF0000"/>
    <a:srgbClr val="006600"/>
    <a:srgbClr val="33CC33"/>
    <a:srgbClr val="000000"/>
    <a:srgbClr val="00FFFF"/>
    <a:srgbClr val="FFFFFF"/>
    <a:srgbClr val="FF9933"/>
    <a:srgbClr val="99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10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249FF-24E6-43B6-BC08-250B3380703D}" type="datetimeFigureOut">
              <a:rPr lang="pl-PL" smtClean="0"/>
              <a:pPr/>
              <a:t>2018-02-27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234E-ADF7-4F34-B7EF-091ED9FF702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Obraz 9" descr="POLSKA W EUR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2098" y="368659"/>
            <a:ext cx="6687997" cy="5544616"/>
          </a:xfrm>
          <a:prstGeom prst="round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5" name="Prostokąt zaokrąglony 4"/>
          <p:cNvSpPr/>
          <p:nvPr/>
        </p:nvSpPr>
        <p:spPr>
          <a:xfrm>
            <a:off x="323528" y="5373216"/>
            <a:ext cx="4680520" cy="1296144"/>
          </a:xfrm>
          <a:prstGeom prst="roundRect">
            <a:avLst/>
          </a:prstGeom>
          <a:solidFill>
            <a:srgbClr val="FFFFFF">
              <a:alpha val="80000"/>
            </a:srgb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66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5445223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In der Sache der </a:t>
            </a:r>
            <a:r>
              <a:rPr lang="de-DE" sz="2400" dirty="0" err="1" smtClean="0">
                <a:solidFill>
                  <a:srgbClr val="006600"/>
                </a:solidFill>
              </a:rPr>
              <a:t>Grö</a:t>
            </a:r>
            <a:r>
              <a:rPr lang="el-GR" sz="2400" dirty="0" smtClean="0">
                <a:solidFill>
                  <a:srgbClr val="006600"/>
                </a:solidFill>
              </a:rPr>
              <a:t>β</a:t>
            </a:r>
            <a:r>
              <a:rPr lang="de-DE" sz="2400" dirty="0" smtClean="0">
                <a:solidFill>
                  <a:srgbClr val="006600"/>
                </a:solidFill>
              </a:rPr>
              <a:t>e </a:t>
            </a:r>
            <a:r>
              <a:rPr lang="de-DE" sz="2400" dirty="0" err="1" smtClean="0">
                <a:solidFill>
                  <a:srgbClr val="006600"/>
                </a:solidFill>
              </a:rPr>
              <a:t>plaziert</a:t>
            </a:r>
            <a:r>
              <a:rPr lang="de-DE" sz="2400" dirty="0" smtClean="0">
                <a:solidFill>
                  <a:srgbClr val="006600"/>
                </a:solidFill>
              </a:rPr>
              <a:t> sich </a:t>
            </a:r>
            <a:r>
              <a:rPr lang="de-DE" sz="2400" b="1" dirty="0" smtClean="0">
                <a:solidFill>
                  <a:srgbClr val="006600"/>
                </a:solidFill>
              </a:rPr>
              <a:t>Polen</a:t>
            </a:r>
            <a:r>
              <a:rPr lang="de-DE" sz="2400" dirty="0" smtClean="0">
                <a:solidFill>
                  <a:srgbClr val="006600"/>
                </a:solidFill>
              </a:rPr>
              <a:t> auf der neunten Stelle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der </a:t>
            </a:r>
            <a:r>
              <a:rPr lang="de-DE" sz="2400" dirty="0" err="1" smtClean="0">
                <a:solidFill>
                  <a:srgbClr val="006600"/>
                </a:solidFill>
              </a:rPr>
              <a:t>grö</a:t>
            </a:r>
            <a:r>
              <a:rPr lang="el-GR" sz="2400" dirty="0" smtClean="0">
                <a:solidFill>
                  <a:srgbClr val="006600"/>
                </a:solidFill>
              </a:rPr>
              <a:t>β</a:t>
            </a:r>
            <a:r>
              <a:rPr lang="pl-PL" sz="2400" dirty="0" smtClean="0">
                <a:solidFill>
                  <a:srgbClr val="006600"/>
                </a:solidFill>
              </a:rPr>
              <a:t>ten </a:t>
            </a:r>
            <a:r>
              <a:rPr lang="pl-PL" sz="2400" dirty="0" err="1" smtClean="0">
                <a:solidFill>
                  <a:srgbClr val="006600"/>
                </a:solidFill>
              </a:rPr>
              <a:t>Länder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pl-PL" sz="2400" dirty="0" err="1" smtClean="0">
                <a:solidFill>
                  <a:srgbClr val="006600"/>
                </a:solidFill>
              </a:rPr>
              <a:t>Europas</a:t>
            </a:r>
            <a:r>
              <a:rPr lang="pl-PL" sz="2400" dirty="0" smtClean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11" name="Strzałka w prawo z wcięciem 10"/>
          <p:cNvSpPr/>
          <p:nvPr/>
        </p:nvSpPr>
        <p:spPr>
          <a:xfrm rot="10800000">
            <a:off x="6516216" y="3416300"/>
            <a:ext cx="1440160" cy="660772"/>
          </a:xfrm>
          <a:prstGeom prst="notchedRightArrow">
            <a:avLst>
              <a:gd name="adj1" fmla="val 35410"/>
              <a:gd name="adj2" fmla="val 67016"/>
            </a:avLst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pl-PL" b="1" spc="50" dirty="0">
              <a:ln w="11430"/>
              <a:solidFill>
                <a:srgbClr val="8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6372201" y="3693728"/>
            <a:ext cx="72008" cy="72008"/>
          </a:xfrm>
          <a:prstGeom prst="ellipse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pl-PL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660232" y="35730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KRAKÓW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251520" y="260648"/>
            <a:ext cx="3492896" cy="2376264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23528" y="481896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6600"/>
                </a:solidFill>
              </a:rPr>
              <a:t>I</a:t>
            </a:r>
            <a:r>
              <a:rPr lang="de-DE" sz="2400" dirty="0" err="1" smtClean="0">
                <a:solidFill>
                  <a:srgbClr val="006600"/>
                </a:solidFill>
              </a:rPr>
              <a:t>ch</a:t>
            </a:r>
            <a:r>
              <a:rPr lang="de-DE" sz="2400" dirty="0" smtClean="0">
                <a:solidFill>
                  <a:srgbClr val="006600"/>
                </a:solidFill>
              </a:rPr>
              <a:t> spaziere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pl-PL" sz="2400" dirty="0" err="1" smtClean="0">
                <a:solidFill>
                  <a:srgbClr val="006600"/>
                </a:solidFill>
              </a:rPr>
              <a:t>gerne</a:t>
            </a:r>
            <a:r>
              <a:rPr lang="de-DE" sz="2400" dirty="0" smtClean="0">
                <a:solidFill>
                  <a:srgbClr val="006600"/>
                </a:solidFill>
              </a:rPr>
              <a:t>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vor allem durch Krakauer </a:t>
            </a:r>
            <a:r>
              <a:rPr lang="de-DE" sz="2400" b="1" dirty="0" err="1" smtClean="0">
                <a:solidFill>
                  <a:srgbClr val="006600"/>
                </a:solidFill>
              </a:rPr>
              <a:t>Planty</a:t>
            </a:r>
            <a:r>
              <a:rPr lang="de-DE" sz="2400" dirty="0" smtClean="0">
                <a:solidFill>
                  <a:srgbClr val="006600"/>
                </a:solidFill>
              </a:rPr>
              <a:t>.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So heißt der Stadtpark,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der die Altstadt umgibt. </a:t>
            </a:r>
            <a:endParaRPr lang="pl-PL" sz="2400" dirty="0">
              <a:solidFill>
                <a:srgbClr val="006600"/>
              </a:solidFill>
            </a:endParaRPr>
          </a:p>
        </p:txBody>
      </p:sp>
      <p:pic>
        <p:nvPicPr>
          <p:cNvPr id="7" name="Obraz 6" descr="barbakan.jpg"/>
          <p:cNvPicPr>
            <a:picLocks noChangeAspect="1"/>
          </p:cNvPicPr>
          <p:nvPr/>
        </p:nvPicPr>
        <p:blipFill>
          <a:blip r:embed="rId3" cstate="print"/>
          <a:srcRect t="2353" b="3519"/>
          <a:stretch>
            <a:fillRect/>
          </a:stretch>
        </p:blipFill>
        <p:spPr>
          <a:xfrm>
            <a:off x="251520" y="3573016"/>
            <a:ext cx="4647071" cy="3096344"/>
          </a:xfrm>
          <a:prstGeom prst="roundRect">
            <a:avLst/>
          </a:prstGeom>
          <a:ln w="57150" cap="rnd">
            <a:noFill/>
          </a:ln>
        </p:spPr>
      </p:pic>
      <p:pic>
        <p:nvPicPr>
          <p:cNvPr id="8" name="Obraz 7" descr="planty.jpg"/>
          <p:cNvPicPr>
            <a:picLocks noChangeAspect="1"/>
          </p:cNvPicPr>
          <p:nvPr/>
        </p:nvPicPr>
        <p:blipFill>
          <a:blip r:embed="rId4" cstate="print"/>
          <a:srcRect b="1063"/>
          <a:stretch>
            <a:fillRect/>
          </a:stretch>
        </p:blipFill>
        <p:spPr>
          <a:xfrm>
            <a:off x="4136382" y="260648"/>
            <a:ext cx="4791602" cy="3168352"/>
          </a:xfrm>
          <a:prstGeom prst="roundRect">
            <a:avLst/>
          </a:prstGeom>
          <a:ln w="57150" cap="rnd">
            <a:noFill/>
          </a:ln>
        </p:spPr>
      </p:pic>
      <p:sp>
        <p:nvSpPr>
          <p:cNvPr id="9" name="Prostokąt zaokrąglony 8"/>
          <p:cNvSpPr/>
          <p:nvPr/>
        </p:nvSpPr>
        <p:spPr>
          <a:xfrm>
            <a:off x="5148064" y="4077072"/>
            <a:ext cx="3779920" cy="259228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E</a:t>
            </a:r>
            <a:r>
              <a:rPr lang="pl-PL" sz="2400" dirty="0" err="1" smtClean="0">
                <a:solidFill>
                  <a:srgbClr val="006600"/>
                </a:solidFill>
              </a:rPr>
              <a:t>r</a:t>
            </a:r>
            <a:r>
              <a:rPr lang="de-DE" sz="2400" dirty="0" smtClean="0">
                <a:solidFill>
                  <a:srgbClr val="006600"/>
                </a:solidFill>
              </a:rPr>
              <a:t> wurde an der Stelle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der Stadtmauer errichtet,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von der nur die </a:t>
            </a:r>
            <a:r>
              <a:rPr lang="de-DE" sz="2400" b="1" dirty="0" err="1" smtClean="0">
                <a:solidFill>
                  <a:srgbClr val="006600"/>
                </a:solidFill>
              </a:rPr>
              <a:t>Barbakane</a:t>
            </a:r>
            <a:r>
              <a:rPr lang="de-DE" sz="2400" dirty="0" smtClean="0">
                <a:solidFill>
                  <a:srgbClr val="006600"/>
                </a:solidFill>
              </a:rPr>
              <a:t>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und das </a:t>
            </a:r>
            <a:r>
              <a:rPr lang="de-DE" sz="2400" b="1" dirty="0" smtClean="0">
                <a:solidFill>
                  <a:srgbClr val="006600"/>
                </a:solidFill>
              </a:rPr>
              <a:t>Floriantor</a:t>
            </a:r>
            <a:r>
              <a:rPr lang="de-DE" sz="2400" dirty="0" smtClean="0">
                <a:solidFill>
                  <a:srgbClr val="006600"/>
                </a:solidFill>
              </a:rPr>
              <a:t>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übrig geblieben sind.</a:t>
            </a:r>
            <a:endParaRPr lang="pl-PL" sz="2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1475656" y="5027692"/>
            <a:ext cx="6408712" cy="1296144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79512" y="5099700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6600"/>
                </a:solidFill>
              </a:rPr>
              <a:t>Planty</a:t>
            </a:r>
            <a:r>
              <a:rPr lang="de-DE" sz="2400" dirty="0" smtClean="0">
                <a:solidFill>
                  <a:srgbClr val="006600"/>
                </a:solidFill>
              </a:rPr>
              <a:t> faszinierten auch </a:t>
            </a:r>
            <a:r>
              <a:rPr lang="de-DE" sz="2400" b="1" dirty="0" err="1" smtClean="0">
                <a:solidFill>
                  <a:srgbClr val="006600"/>
                </a:solidFill>
              </a:rPr>
              <a:t>Stanisław</a:t>
            </a:r>
            <a:r>
              <a:rPr lang="de-DE" sz="2400" b="1" dirty="0" smtClean="0">
                <a:solidFill>
                  <a:srgbClr val="006600"/>
                </a:solidFill>
              </a:rPr>
              <a:t> </a:t>
            </a:r>
            <a:r>
              <a:rPr lang="de-DE" sz="2400" b="1" dirty="0" err="1" smtClean="0">
                <a:solidFill>
                  <a:srgbClr val="006600"/>
                </a:solidFill>
              </a:rPr>
              <a:t>Wyspiański</a:t>
            </a:r>
            <a:r>
              <a:rPr lang="de-DE" sz="2400" b="1" dirty="0" smtClean="0">
                <a:solidFill>
                  <a:srgbClr val="006600"/>
                </a:solidFill>
              </a:rPr>
              <a:t> </a:t>
            </a:r>
            <a:endParaRPr lang="pl-PL" sz="2400" b="1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– ein polnischer Dramatiker, Dichter, Maler,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pl-PL" sz="2400" dirty="0" err="1" smtClean="0">
                <a:solidFill>
                  <a:srgbClr val="006600"/>
                </a:solidFill>
              </a:rPr>
              <a:t>und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pl-PL" sz="2400" dirty="0" err="1" smtClean="0">
                <a:solidFill>
                  <a:srgbClr val="006600"/>
                </a:solidFill>
              </a:rPr>
              <a:t>auch</a:t>
            </a:r>
            <a:r>
              <a:rPr lang="de-DE" sz="2400" dirty="0" smtClean="0">
                <a:solidFill>
                  <a:srgbClr val="006600"/>
                </a:solidFill>
              </a:rPr>
              <a:t> unser Schulpatron. </a:t>
            </a:r>
            <a:endParaRPr lang="pl-PL" sz="2400" dirty="0" smtClean="0">
              <a:solidFill>
                <a:srgbClr val="006600"/>
              </a:solidFill>
            </a:endParaRPr>
          </a:p>
          <a:p>
            <a:endParaRPr lang="pl-PL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9" name="Picture 3" descr="E:\Budapeszt2018\do autoprezentacji\24204698_1504866132942983_858831305_n.jpg"/>
          <p:cNvPicPr>
            <a:picLocks noChangeAspect="1" noChangeArrowheads="1"/>
          </p:cNvPicPr>
          <p:nvPr/>
        </p:nvPicPr>
        <p:blipFill>
          <a:blip r:embed="rId4" cstate="print"/>
          <a:srcRect l="28089" r="2248" b="29000"/>
          <a:stretch>
            <a:fillRect/>
          </a:stretch>
        </p:blipFill>
        <p:spPr bwMode="auto">
          <a:xfrm>
            <a:off x="323528" y="952479"/>
            <a:ext cx="4464496" cy="3412625"/>
          </a:xfrm>
          <a:prstGeom prst="roundRect">
            <a:avLst/>
          </a:prstGeom>
          <a:noFill/>
        </p:spPr>
      </p:pic>
      <p:pic>
        <p:nvPicPr>
          <p:cNvPr id="4098" name="Picture 2" descr="E:\Budapeszt2018\do autoprezentacji\wyspianski_planty_o_swicie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268760"/>
            <a:ext cx="4591050" cy="2543175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4932040" y="386104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</a:rPr>
              <a:t>Stanisław Wyspiański „Planty </a:t>
            </a:r>
            <a:r>
              <a:rPr lang="pl-PL" i="1" dirty="0" err="1" smtClean="0">
                <a:solidFill>
                  <a:schemeClr val="bg1"/>
                </a:solidFill>
              </a:rPr>
              <a:t>at</a:t>
            </a:r>
            <a:r>
              <a:rPr lang="pl-PL" i="1" dirty="0" smtClean="0">
                <a:solidFill>
                  <a:schemeClr val="bg1"/>
                </a:solidFill>
              </a:rPr>
              <a:t> down”</a:t>
            </a:r>
            <a:endParaRPr lang="pl-PL" i="1" dirty="0">
              <a:solidFill>
                <a:schemeClr val="bg1"/>
              </a:solidFill>
            </a:endParaRPr>
          </a:p>
        </p:txBody>
      </p:sp>
      <p:pic>
        <p:nvPicPr>
          <p:cNvPr id="9" name="Picture 3" descr="Autoportret_1903"/>
          <p:cNvPicPr>
            <a:picLocks noChangeAspect="1" noChangeArrowheads="1"/>
          </p:cNvPicPr>
          <p:nvPr/>
        </p:nvPicPr>
        <p:blipFill>
          <a:blip r:embed="rId6" cstate="print"/>
          <a:srcRect l="13750" r="33750" b="16486"/>
          <a:stretch>
            <a:fillRect/>
          </a:stretch>
        </p:blipFill>
        <p:spPr bwMode="auto">
          <a:xfrm>
            <a:off x="3707904" y="260648"/>
            <a:ext cx="1635610" cy="1908212"/>
          </a:xfrm>
          <a:prstGeom prst="round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zaokrąglony 3"/>
          <p:cNvSpPr/>
          <p:nvPr/>
        </p:nvSpPr>
        <p:spPr>
          <a:xfrm>
            <a:off x="251520" y="1772816"/>
            <a:ext cx="2808312" cy="33843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008" y="1916832"/>
            <a:ext cx="2915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 smtClean="0">
                <a:solidFill>
                  <a:srgbClr val="006600"/>
                </a:solidFill>
              </a:rPr>
              <a:t>Hallo,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r"/>
            <a:r>
              <a:rPr lang="pl-PL" sz="2400" dirty="0" smtClean="0">
                <a:solidFill>
                  <a:srgbClr val="006600"/>
                </a:solidFill>
              </a:rPr>
              <a:t>I</a:t>
            </a:r>
            <a:r>
              <a:rPr lang="de-DE" sz="2400" dirty="0" err="1" smtClean="0">
                <a:solidFill>
                  <a:srgbClr val="006600"/>
                </a:solidFill>
              </a:rPr>
              <a:t>ch</a:t>
            </a:r>
            <a:r>
              <a:rPr lang="de-DE" sz="2400" dirty="0" smtClean="0">
                <a:solidFill>
                  <a:srgbClr val="006600"/>
                </a:solidFill>
              </a:rPr>
              <a:t> heiße </a:t>
            </a:r>
            <a:r>
              <a:rPr lang="de-DE" sz="2400" b="1" dirty="0" smtClean="0">
                <a:solidFill>
                  <a:srgbClr val="006600"/>
                </a:solidFill>
              </a:rPr>
              <a:t>Klaudia</a:t>
            </a:r>
            <a:r>
              <a:rPr lang="de-DE" sz="2400" dirty="0" smtClean="0">
                <a:solidFill>
                  <a:srgbClr val="006600"/>
                </a:solidFill>
              </a:rPr>
              <a:t>.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r"/>
            <a:r>
              <a:rPr lang="de-DE" sz="2400" dirty="0" smtClean="0">
                <a:solidFill>
                  <a:srgbClr val="006600"/>
                </a:solidFill>
              </a:rPr>
              <a:t>Ich interessiere mich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r"/>
            <a:r>
              <a:rPr lang="de-DE" sz="2400" dirty="0" smtClean="0">
                <a:solidFill>
                  <a:srgbClr val="006600"/>
                </a:solidFill>
              </a:rPr>
              <a:t>für Psychologie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r"/>
            <a:r>
              <a:rPr lang="de-DE" sz="2400" dirty="0" smtClean="0">
                <a:solidFill>
                  <a:srgbClr val="006600"/>
                </a:solidFill>
              </a:rPr>
              <a:t>und dieses Jahr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r"/>
            <a:r>
              <a:rPr lang="de-DE" sz="2400" dirty="0" smtClean="0">
                <a:solidFill>
                  <a:srgbClr val="006600"/>
                </a:solidFill>
              </a:rPr>
              <a:t>plane ich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r"/>
            <a:r>
              <a:rPr lang="de-DE" sz="2400" dirty="0" smtClean="0">
                <a:solidFill>
                  <a:srgbClr val="006600"/>
                </a:solidFill>
              </a:rPr>
              <a:t>solches Studium anzufangen.</a:t>
            </a:r>
            <a:endParaRPr lang="pl-PL" sz="2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131840" y="285293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FFFFFF"/>
                </a:solidFill>
              </a:rPr>
              <a:t>Zdjęcie Klaudii</a:t>
            </a:r>
            <a:endParaRPr lang="pl-PL" sz="40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4" y="764703"/>
            <a:ext cx="5400601" cy="54006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179512" y="188640"/>
            <a:ext cx="8784976" cy="2736304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79512" y="328588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In unserer Heimatstadt gibt es viele gute Universitäten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und Hochschulen, an denen fast 200.000 Studenten studieren. Infolgedessen gibt es in Krakau viele Stätten,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wo verschiedene Workshops, Vorträge, Ausstellungen und Konzerte stattfinden. Große Zahl von verschiedenen Veranstaltungen ermöglicht jedem, etwas für sich zu finden.</a:t>
            </a:r>
            <a:endParaRPr lang="pl-PL" sz="2400" dirty="0">
              <a:solidFill>
                <a:srgbClr val="006600"/>
              </a:solidFill>
            </a:endParaRPr>
          </a:p>
        </p:txBody>
      </p:sp>
      <p:pic>
        <p:nvPicPr>
          <p:cNvPr id="9217" name="Picture 1" descr="E:\Budapeszt2018\do autoprezentacji\wiki_MaKa~commonswiki _Kampus_UJ_WZiKS.JPG"/>
          <p:cNvPicPr>
            <a:picLocks noChangeAspect="1" noChangeArrowheads="1"/>
          </p:cNvPicPr>
          <p:nvPr/>
        </p:nvPicPr>
        <p:blipFill>
          <a:blip r:embed="rId3" cstate="print"/>
          <a:srcRect t="11686"/>
          <a:stretch>
            <a:fillRect/>
          </a:stretch>
        </p:blipFill>
        <p:spPr bwMode="auto">
          <a:xfrm>
            <a:off x="199492" y="3284984"/>
            <a:ext cx="8745016" cy="3408999"/>
          </a:xfrm>
          <a:prstGeom prst="round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683568" y="630932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C</a:t>
            </a:r>
            <a:r>
              <a:rPr lang="en-US" i="1" dirty="0" err="1" smtClean="0"/>
              <a:t>ampus</a:t>
            </a:r>
            <a:r>
              <a:rPr lang="en-US" i="1" dirty="0" smtClean="0"/>
              <a:t> of the </a:t>
            </a:r>
            <a:r>
              <a:rPr lang="en-US" i="1" dirty="0" err="1" smtClean="0"/>
              <a:t>Jagiellonian</a:t>
            </a:r>
            <a:r>
              <a:rPr lang="en-US" i="1" dirty="0" smtClean="0"/>
              <a:t> University</a:t>
            </a:r>
            <a:endParaRPr lang="pl-PL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rostokąt zaokrąglony 6"/>
          <p:cNvSpPr/>
          <p:nvPr/>
        </p:nvSpPr>
        <p:spPr>
          <a:xfrm>
            <a:off x="251520" y="260648"/>
            <a:ext cx="7776864" cy="144016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122" name="Picture 2" descr="E:\Budapeszt2018\do autoprezentacji\wiki_CC By Mach240390_1280px-BulwarCzerwieński-StareMiasto-POL,_Kraków.jpg"/>
          <p:cNvPicPr>
            <a:picLocks noChangeAspect="1" noChangeArrowheads="1"/>
          </p:cNvPicPr>
          <p:nvPr/>
        </p:nvPicPr>
        <p:blipFill>
          <a:blip r:embed="rId3" cstate="print"/>
          <a:srcRect l="11177" t="25926"/>
          <a:stretch>
            <a:fillRect/>
          </a:stretch>
        </p:blipFill>
        <p:spPr bwMode="auto">
          <a:xfrm>
            <a:off x="1474993" y="1988841"/>
            <a:ext cx="7368127" cy="4608512"/>
          </a:xfrm>
          <a:prstGeom prst="round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23528" y="40466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Diese, die ihre Freizeit aktiv verbringen möchten,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können beispielweise die </a:t>
            </a:r>
            <a:r>
              <a:rPr lang="de-DE" sz="2400" b="1" dirty="0" smtClean="0">
                <a:solidFill>
                  <a:srgbClr val="006600"/>
                </a:solidFill>
              </a:rPr>
              <a:t>Weichsel</a:t>
            </a:r>
            <a:r>
              <a:rPr lang="de-DE" sz="2400" dirty="0" smtClean="0">
                <a:solidFill>
                  <a:srgbClr val="006600"/>
                </a:solidFill>
              </a:rPr>
              <a:t> entlang spazieren gehen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oder Rad fahren. </a:t>
            </a:r>
            <a:endParaRPr lang="pl-PL" sz="24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zaokrąglony 3"/>
          <p:cNvSpPr/>
          <p:nvPr/>
        </p:nvSpPr>
        <p:spPr>
          <a:xfrm>
            <a:off x="467544" y="332656"/>
            <a:ext cx="2376264" cy="4608512"/>
          </a:xfrm>
          <a:prstGeom prst="roundRect">
            <a:avLst/>
          </a:prstGeom>
          <a:solidFill>
            <a:srgbClr val="FFFFFF">
              <a:alpha val="80000"/>
            </a:srgbClr>
          </a:solidFill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052736"/>
            <a:ext cx="5340300" cy="53403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539552" y="404664"/>
            <a:ext cx="2088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solidFill>
                  <a:srgbClr val="006600"/>
                </a:solidFill>
              </a:rPr>
              <a:t>Mein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de-DE" sz="2400" dirty="0" smtClean="0">
                <a:solidFill>
                  <a:srgbClr val="006600"/>
                </a:solidFill>
              </a:rPr>
              <a:t>Name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ist mit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b="1" dirty="0" smtClean="0">
                <a:solidFill>
                  <a:srgbClr val="006600"/>
                </a:solidFill>
              </a:rPr>
              <a:t>Saint Kinga </a:t>
            </a:r>
            <a:r>
              <a:rPr lang="pl-PL" sz="2400" b="1" dirty="0" smtClean="0">
                <a:solidFill>
                  <a:srgbClr val="006600"/>
                </a:solidFill>
              </a:rPr>
              <a:t>(Kunegunda) </a:t>
            </a:r>
            <a:r>
              <a:rPr lang="de-DE" sz="2400" dirty="0" smtClean="0">
                <a:solidFill>
                  <a:srgbClr val="006600"/>
                </a:solidFill>
              </a:rPr>
              <a:t>verbunden. Kinga</a:t>
            </a:r>
            <a:r>
              <a:rPr lang="pl-PL" sz="2400" dirty="0" smtClean="0">
                <a:solidFill>
                  <a:srgbClr val="006600"/>
                </a:solidFill>
              </a:rPr>
              <a:t> war </a:t>
            </a:r>
          </a:p>
          <a:p>
            <a:r>
              <a:rPr lang="pl-PL" sz="2400" dirty="0" err="1" smtClean="0">
                <a:solidFill>
                  <a:srgbClr val="006600"/>
                </a:solidFill>
              </a:rPr>
              <a:t>ein</a:t>
            </a:r>
            <a:r>
              <a:rPr lang="de-DE" sz="2400" dirty="0" smtClean="0">
                <a:solidFill>
                  <a:srgbClr val="006600"/>
                </a:solidFill>
              </a:rPr>
              <a:t> Tochter des Königs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von Ungarn und Ehefrau des polnischen Königs.</a:t>
            </a:r>
            <a:endParaRPr lang="pl-PL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4716016" y="260648"/>
            <a:ext cx="4032448" cy="1728192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788024" y="332656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St. </a:t>
            </a:r>
            <a:r>
              <a:rPr lang="de-DE" sz="2400" b="1" dirty="0" smtClean="0">
                <a:solidFill>
                  <a:srgbClr val="006600"/>
                </a:solidFill>
              </a:rPr>
              <a:t>Kinga</a:t>
            </a:r>
            <a:r>
              <a:rPr lang="pl-PL" sz="2400" b="1" dirty="0" smtClean="0">
                <a:solidFill>
                  <a:srgbClr val="006600"/>
                </a:solidFill>
              </a:rPr>
              <a:t> (Kunegunda)</a:t>
            </a:r>
            <a:r>
              <a:rPr lang="de-DE" sz="2400" b="1" dirty="0" smtClean="0">
                <a:solidFill>
                  <a:srgbClr val="006600"/>
                </a:solidFill>
              </a:rPr>
              <a:t> </a:t>
            </a:r>
            <a:endParaRPr lang="pl-PL" sz="2400" b="1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ist der Patron des </a:t>
            </a:r>
            <a:r>
              <a:rPr lang="de-DE" sz="2400" b="1" dirty="0" smtClean="0">
                <a:solidFill>
                  <a:srgbClr val="006600"/>
                </a:solidFill>
              </a:rPr>
              <a:t>Salzgrubes</a:t>
            </a:r>
            <a:r>
              <a:rPr lang="de-DE" sz="2400" dirty="0" smtClean="0">
                <a:solidFill>
                  <a:srgbClr val="006600"/>
                </a:solidFill>
              </a:rPr>
              <a:t>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in </a:t>
            </a:r>
            <a:r>
              <a:rPr lang="de-DE" sz="2400" b="1" dirty="0" err="1" smtClean="0">
                <a:solidFill>
                  <a:srgbClr val="006600"/>
                </a:solidFill>
              </a:rPr>
              <a:t>Wieliczka</a:t>
            </a:r>
            <a:r>
              <a:rPr lang="de-DE" sz="2400" dirty="0" smtClean="0">
                <a:solidFill>
                  <a:srgbClr val="006600"/>
                </a:solidFill>
              </a:rPr>
              <a:t>, das jeder Tourist sehen sollte.</a:t>
            </a:r>
            <a:endParaRPr lang="pl-PL" sz="2400" dirty="0" smtClean="0">
              <a:solidFill>
                <a:srgbClr val="006600"/>
              </a:solidFill>
            </a:endParaRPr>
          </a:p>
        </p:txBody>
      </p:sp>
      <p:pic>
        <p:nvPicPr>
          <p:cNvPr id="7169" name="Picture 1" descr="E:\Budapeszt2018\do plakatów\obrazki do plakatów\P_miasta\pix_CC0_wieliczka-1186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323367"/>
            <a:ext cx="6427589" cy="4301917"/>
          </a:xfrm>
          <a:prstGeom prst="roundRect">
            <a:avLst/>
          </a:prstGeom>
          <a:noFill/>
        </p:spPr>
      </p:pic>
      <p:pic>
        <p:nvPicPr>
          <p:cNvPr id="7170" name="Picture 2" descr="E:\Budapeszt2018\do plakatów\obrazki do plakatów\P_miasta\pix_CC0_wieliczka-mine-1182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075158" cy="273630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395536" y="260648"/>
            <a:ext cx="8424936" cy="295232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23928" y="404664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VIII </a:t>
            </a:r>
            <a:r>
              <a:rPr lang="en-US" sz="2400" b="1" dirty="0" err="1" smtClean="0">
                <a:solidFill>
                  <a:srgbClr val="FF6600"/>
                </a:solidFill>
              </a:rPr>
              <a:t>Liceum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Ogólnokształcące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endParaRPr lang="pl-PL" sz="2400" b="1" dirty="0" smtClean="0">
              <a:solidFill>
                <a:srgbClr val="FF6600"/>
              </a:solidFill>
            </a:endParaRPr>
          </a:p>
          <a:p>
            <a:r>
              <a:rPr lang="en-US" sz="2400" b="1" dirty="0" err="1" smtClean="0">
                <a:solidFill>
                  <a:srgbClr val="FF6600"/>
                </a:solidFill>
              </a:rPr>
              <a:t>im</a:t>
            </a:r>
            <a:r>
              <a:rPr lang="en-US" sz="2400" b="1" dirty="0" smtClean="0">
                <a:solidFill>
                  <a:srgbClr val="FF6600"/>
                </a:solidFill>
              </a:rPr>
              <a:t>. </a:t>
            </a:r>
            <a:r>
              <a:rPr lang="en-US" sz="2400" b="1" dirty="0" err="1" smtClean="0">
                <a:solidFill>
                  <a:srgbClr val="FF6600"/>
                </a:solidFill>
              </a:rPr>
              <a:t>Stanisława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Wyspiańskiego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endParaRPr lang="pl-PL" sz="2400" b="1" dirty="0" smtClean="0">
              <a:solidFill>
                <a:srgbClr val="FF6600"/>
              </a:solidFill>
            </a:endParaRPr>
          </a:p>
          <a:p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pl-PL" sz="2400" dirty="0" err="1" smtClean="0">
                <a:solidFill>
                  <a:srgbClr val="006600"/>
                </a:solidFill>
              </a:rPr>
              <a:t>Das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pl-PL" sz="2400" b="1" dirty="0" smtClean="0">
                <a:solidFill>
                  <a:srgbClr val="006600"/>
                </a:solidFill>
              </a:rPr>
              <a:t>8.</a:t>
            </a:r>
            <a:r>
              <a:rPr lang="de-DE" sz="2400" b="1" dirty="0" smtClean="0">
                <a:solidFill>
                  <a:srgbClr val="006600"/>
                </a:solidFill>
              </a:rPr>
              <a:t> Lyzeum </a:t>
            </a:r>
            <a:r>
              <a:rPr lang="de-DE" sz="2400" dirty="0" smtClean="0">
                <a:solidFill>
                  <a:srgbClr val="006600"/>
                </a:solidFill>
              </a:rPr>
              <a:t>ist ein der größten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und besten Lyzeen in Krakau.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Hier lernen etwa 920 Schüler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pl-PL" sz="2400" dirty="0" err="1" smtClean="0">
                <a:solidFill>
                  <a:srgbClr val="006600"/>
                </a:solidFill>
              </a:rPr>
              <a:t>und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de-DE" sz="2400" dirty="0" smtClean="0">
                <a:solidFill>
                  <a:srgbClr val="006600"/>
                </a:solidFill>
              </a:rPr>
              <a:t>unterrichten 80 Lehrer.</a:t>
            </a:r>
            <a:endParaRPr lang="pl-PL" sz="2400" dirty="0" smtClean="0">
              <a:solidFill>
                <a:srgbClr val="006600"/>
              </a:solidFill>
            </a:endParaRPr>
          </a:p>
          <a:p>
            <a:endParaRPr lang="pl-PL" sz="2400" dirty="0" smtClean="0">
              <a:solidFill>
                <a:srgbClr val="002060"/>
              </a:solidFill>
            </a:endParaRPr>
          </a:p>
          <a:p>
            <a:endParaRPr lang="pl-PL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252128" y="3717032"/>
            <a:ext cx="8640420" cy="2880000"/>
            <a:chOff x="252128" y="3717032"/>
            <a:chExt cx="8640420" cy="2880000"/>
          </a:xfrm>
        </p:grpSpPr>
        <p:pic>
          <p:nvPicPr>
            <p:cNvPr id="7" name="Symbol zastępczy zawartości 6" descr="IMG_9794.JPG"/>
            <p:cNvPicPr>
              <a:picLocks noChangeAspect="1"/>
            </p:cNvPicPr>
            <p:nvPr/>
          </p:nvPicPr>
          <p:blipFill>
            <a:blip r:embed="rId3" cstate="print"/>
            <a:srcRect l="21963" r="11376"/>
            <a:stretch>
              <a:fillRect/>
            </a:stretch>
          </p:blipFill>
          <p:spPr>
            <a:xfrm>
              <a:off x="252128" y="3717032"/>
              <a:ext cx="2879780" cy="2880000"/>
            </a:xfrm>
            <a:prstGeom prst="roundRect">
              <a:avLst/>
            </a:prstGeom>
            <a:ln w="57150" cap="rnd">
              <a:noFill/>
            </a:ln>
          </p:spPr>
        </p:pic>
        <p:pic>
          <p:nvPicPr>
            <p:cNvPr id="8" name="Picture 8" descr="images (12)"/>
            <p:cNvPicPr>
              <a:picLocks noChangeAspect="1" noChangeArrowheads="1"/>
            </p:cNvPicPr>
            <p:nvPr/>
          </p:nvPicPr>
          <p:blipFill>
            <a:blip r:embed="rId4" cstate="print"/>
            <a:srcRect l="18340" r="14985"/>
            <a:stretch>
              <a:fillRect/>
            </a:stretch>
          </p:blipFill>
          <p:spPr>
            <a:xfrm>
              <a:off x="3131840" y="3717032"/>
              <a:ext cx="2880388" cy="2880000"/>
            </a:xfrm>
            <a:prstGeom prst="roundRect">
              <a:avLst/>
            </a:prstGeom>
            <a:ln w="57150" cap="rnd">
              <a:noFill/>
            </a:ln>
          </p:spPr>
        </p:pic>
        <p:pic>
          <p:nvPicPr>
            <p:cNvPr id="9" name="Picture 2" descr="C:\Users\DorotaSz\Desktop\Documents\COMENIUS\comenius2012_13\gadżety\8lo do zakładki\foto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2548" y="3717032"/>
              <a:ext cx="2880000" cy="2880000"/>
            </a:xfrm>
            <a:prstGeom prst="roundRect">
              <a:avLst/>
            </a:prstGeom>
            <a:ln w="57150" cap="rnd">
              <a:noFill/>
            </a:ln>
          </p:spPr>
        </p:pic>
      </p:grpSp>
      <p:pic>
        <p:nvPicPr>
          <p:cNvPr id="11" name="Picture 7" descr="27521_129372270436566_4510_n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04664"/>
            <a:ext cx="2664296" cy="2664296"/>
          </a:xfrm>
          <a:prstGeom prst="roundRect">
            <a:avLst/>
          </a:prstGeom>
          <a:ln w="57150" cap="rnd">
            <a:solidFill>
              <a:srgbClr val="FF66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0" y="764704"/>
            <a:ext cx="9144000" cy="3847207"/>
          </a:xfrm>
          <a:prstGeom prst="rect">
            <a:avLst/>
          </a:prstGeom>
          <a:solidFill>
            <a:srgbClr val="33CC33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We </a:t>
            </a:r>
            <a:r>
              <a:rPr lang="pl-PL" sz="54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hope</a:t>
            </a:r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for </a:t>
            </a:r>
            <a:r>
              <a:rPr lang="pl-PL" sz="54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fruitful</a:t>
            </a:r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l-PL" sz="54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co-operation</a:t>
            </a:r>
            <a:endParaRPr lang="pl-PL" sz="5400" b="1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Wir </a:t>
            </a:r>
            <a:r>
              <a:rPr lang="pl-PL" sz="54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hoffen</a:t>
            </a:r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54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auf</a:t>
            </a:r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l-PL" sz="54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gute</a:t>
            </a:r>
            <a:r>
              <a:rPr lang="pl-PL" sz="54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l-PL" sz="5400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Zusammenarbeit</a:t>
            </a:r>
            <a:endParaRPr lang="pl-PL" sz="54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5229200"/>
            <a:ext cx="9144000" cy="707886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</a:rPr>
              <a:t>Kinga, Klaudia, </a:t>
            </a:r>
            <a:r>
              <a:rPr lang="pl-PL" sz="4000" dirty="0" smtClean="0">
                <a:solidFill>
                  <a:schemeClr val="bg1"/>
                </a:solidFill>
              </a:rPr>
              <a:t>Konstancja, </a:t>
            </a:r>
            <a:r>
              <a:rPr lang="pl-PL" sz="4000" dirty="0" smtClean="0">
                <a:solidFill>
                  <a:schemeClr val="bg1"/>
                </a:solidFill>
              </a:rPr>
              <a:t>Sabina, Tomek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E:\Budapeszt2018\do plakatów\obrazki do plakatów\P_miasta\IMG_4024.JPG"/>
          <p:cNvPicPr>
            <a:picLocks noChangeAspect="1" noChangeArrowheads="1"/>
          </p:cNvPicPr>
          <p:nvPr/>
        </p:nvPicPr>
        <p:blipFill>
          <a:blip r:embed="rId3" cstate="print"/>
          <a:srcRect l="9838" t="12201" b="11019"/>
          <a:stretch>
            <a:fillRect/>
          </a:stretch>
        </p:blipFill>
        <p:spPr bwMode="auto">
          <a:xfrm>
            <a:off x="271603" y="202335"/>
            <a:ext cx="8600795" cy="4882849"/>
          </a:xfrm>
          <a:prstGeom prst="roundRect">
            <a:avLst/>
          </a:prstGeom>
          <a:noFill/>
          <a:ln w="76200"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79512" y="4509120"/>
            <a:ext cx="8784976" cy="2145268"/>
          </a:xfrm>
          <a:prstGeom prst="roundRect">
            <a:avLst/>
          </a:prstGeom>
          <a:solidFill>
            <a:srgbClr val="FFFFFF">
              <a:alpha val="80000"/>
            </a:srgbClr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6600"/>
                </a:solidFill>
              </a:rPr>
              <a:t>Krakau </a:t>
            </a:r>
            <a:r>
              <a:rPr lang="de-DE" sz="2400" dirty="0" smtClean="0">
                <a:solidFill>
                  <a:srgbClr val="006600"/>
                </a:solidFill>
              </a:rPr>
              <a:t>ist die zweigrößte Stadt Polens,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wenn es um</a:t>
            </a:r>
            <a:r>
              <a:rPr lang="pl-PL" sz="2400" dirty="0" smtClean="0">
                <a:solidFill>
                  <a:srgbClr val="006600"/>
                </a:solidFill>
              </a:rPr>
              <a:t> B</a:t>
            </a:r>
            <a:r>
              <a:rPr lang="de-DE" sz="2400" dirty="0" err="1" smtClean="0">
                <a:solidFill>
                  <a:srgbClr val="006600"/>
                </a:solidFill>
              </a:rPr>
              <a:t>evölkerungszahl</a:t>
            </a:r>
            <a:r>
              <a:rPr lang="de-DE" sz="2400" dirty="0" smtClean="0">
                <a:solidFill>
                  <a:srgbClr val="006600"/>
                </a:solidFill>
              </a:rPr>
              <a:t> geht und war einst die Hauptstadt.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Heutige Hauptstadt Polens ist Warschau.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Krakau ist eine Künstlerstadt, </a:t>
            </a:r>
            <a:endParaRPr lang="pl-PL" sz="2400" dirty="0" smtClean="0">
              <a:solidFill>
                <a:srgbClr val="006600"/>
              </a:solidFill>
            </a:endParaRPr>
          </a:p>
          <a:p>
            <a:pPr algn="ctr"/>
            <a:r>
              <a:rPr lang="de-DE" sz="2400" dirty="0" smtClean="0">
                <a:solidFill>
                  <a:srgbClr val="006600"/>
                </a:solidFill>
              </a:rPr>
              <a:t>die </a:t>
            </a:r>
            <a:r>
              <a:rPr lang="pl-PL" sz="2400" dirty="0" smtClean="0">
                <a:solidFill>
                  <a:srgbClr val="006600"/>
                </a:solidFill>
              </a:rPr>
              <a:t>wie </a:t>
            </a:r>
            <a:r>
              <a:rPr lang="de-DE" sz="2400" dirty="0" smtClean="0">
                <a:solidFill>
                  <a:srgbClr val="006600"/>
                </a:solidFill>
              </a:rPr>
              <a:t>immer mit Kunst und Geschichte verbunden </a:t>
            </a:r>
            <a:r>
              <a:rPr lang="pl-PL" sz="2400" dirty="0" err="1" smtClean="0">
                <a:solidFill>
                  <a:srgbClr val="006600"/>
                </a:solidFill>
              </a:rPr>
              <a:t>ist</a:t>
            </a:r>
            <a:r>
              <a:rPr lang="de-DE" sz="2400" dirty="0" smtClean="0">
                <a:solidFill>
                  <a:srgbClr val="006600"/>
                </a:solidFill>
              </a:rPr>
              <a:t>. </a:t>
            </a:r>
            <a:endParaRPr lang="pl-PL" sz="24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323528" y="260648"/>
            <a:ext cx="8496944" cy="6408712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Obraz 4" descr="tc01.jpg"/>
          <p:cNvPicPr>
            <a:picLocks noChangeAspect="1"/>
          </p:cNvPicPr>
          <p:nvPr/>
        </p:nvPicPr>
        <p:blipFill>
          <a:blip r:embed="rId3" cstate="print"/>
          <a:srcRect l="12285" t="24065" r="17077" b="37032"/>
          <a:stretch>
            <a:fillRect/>
          </a:stretch>
        </p:blipFill>
        <p:spPr>
          <a:xfrm>
            <a:off x="3128050" y="1124744"/>
            <a:ext cx="5404390" cy="4464496"/>
          </a:xfrm>
          <a:prstGeom prst="roundRect">
            <a:avLst/>
          </a:prstGeom>
          <a:ln w="76200"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611560" y="692696"/>
            <a:ext cx="3960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6600"/>
                </a:solidFill>
              </a:rPr>
              <a:t>Ich </a:t>
            </a:r>
            <a:r>
              <a:rPr lang="pl-PL" sz="2400" dirty="0" err="1" smtClean="0">
                <a:solidFill>
                  <a:srgbClr val="006600"/>
                </a:solidFill>
              </a:rPr>
              <a:t>bin</a:t>
            </a:r>
            <a:r>
              <a:rPr lang="pl-PL" sz="2400" dirty="0" smtClean="0">
                <a:solidFill>
                  <a:srgbClr val="006600"/>
                </a:solidFill>
              </a:rPr>
              <a:t> Tomek.</a:t>
            </a:r>
          </a:p>
          <a:p>
            <a:r>
              <a:rPr lang="pl-PL" sz="2400" dirty="0" smtClean="0">
                <a:solidFill>
                  <a:srgbClr val="006600"/>
                </a:solidFill>
              </a:rPr>
              <a:t>I</a:t>
            </a:r>
            <a:r>
              <a:rPr lang="de-DE" sz="2400" dirty="0" err="1" smtClean="0">
                <a:solidFill>
                  <a:srgbClr val="006600"/>
                </a:solidFill>
              </a:rPr>
              <a:t>ch</a:t>
            </a:r>
            <a:r>
              <a:rPr lang="de-DE" sz="2400" dirty="0" smtClean="0">
                <a:solidFill>
                  <a:srgbClr val="006600"/>
                </a:solidFill>
              </a:rPr>
              <a:t> mag reisen,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neue interessante Orten entdecken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und andere Kulturen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kennen lernen.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In Europa gibt es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viele Orten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die man unbedingt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sehen muss. Solche Sehenswürdigkeit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in Krakau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ist </a:t>
            </a:r>
            <a:r>
              <a:rPr lang="de-DE" sz="2400" b="1" dirty="0" smtClean="0">
                <a:solidFill>
                  <a:srgbClr val="006600"/>
                </a:solidFill>
              </a:rPr>
              <a:t>Königschloss </a:t>
            </a:r>
            <a:r>
              <a:rPr lang="de-DE" sz="2400" b="1" dirty="0" err="1" smtClean="0">
                <a:solidFill>
                  <a:srgbClr val="006600"/>
                </a:solidFill>
              </a:rPr>
              <a:t>Wawel</a:t>
            </a:r>
            <a:r>
              <a:rPr lang="de-DE" sz="2400" b="1" dirty="0" smtClean="0">
                <a:solidFill>
                  <a:srgbClr val="006600"/>
                </a:solidFill>
              </a:rPr>
              <a:t> </a:t>
            </a:r>
            <a:endParaRPr lang="pl-PL" sz="2400" b="1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rgbClr val="006600"/>
                </a:solidFill>
              </a:rPr>
              <a:t>das Herz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der polnischen Kultur. </a:t>
            </a:r>
            <a:endParaRPr lang="pl-PL" sz="2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 descr="292_Krakow_Katedra_na_Wawelu_20070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068960"/>
            <a:ext cx="3708412" cy="3319609"/>
          </a:xfrm>
          <a:prstGeom prst="roundRect">
            <a:avLst/>
          </a:prstGeom>
          <a:ln w="57150" cap="rnd">
            <a:noFill/>
          </a:ln>
        </p:spPr>
      </p:pic>
      <p:sp>
        <p:nvSpPr>
          <p:cNvPr id="3" name="Prostokąt zaokrąglony 2"/>
          <p:cNvSpPr/>
          <p:nvPr/>
        </p:nvSpPr>
        <p:spPr>
          <a:xfrm>
            <a:off x="644047" y="332656"/>
            <a:ext cx="7855907" cy="2016224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749143" y="404664"/>
            <a:ext cx="7927313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Wenn zu mir meine Freunde aus verschiedenen Weltteilen kommen, bringe ich sie immer zum </a:t>
            </a:r>
            <a:r>
              <a:rPr lang="de-DE" sz="2400" b="1" dirty="0" err="1" smtClean="0">
                <a:solidFill>
                  <a:srgbClr val="006600"/>
                </a:solidFill>
              </a:rPr>
              <a:t>Wawelberg</a:t>
            </a:r>
            <a:r>
              <a:rPr lang="pl-PL" sz="2400" b="1" dirty="0" smtClean="0">
                <a:solidFill>
                  <a:srgbClr val="006600"/>
                </a:solidFill>
              </a:rPr>
              <a:t>,</a:t>
            </a:r>
            <a:r>
              <a:rPr lang="de-DE" sz="2400" dirty="0" smtClean="0">
                <a:solidFill>
                  <a:srgbClr val="006600"/>
                </a:solidFill>
              </a:rPr>
              <a:t>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um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pl-PL" sz="2400" dirty="0" err="1" smtClean="0">
                <a:solidFill>
                  <a:srgbClr val="006600"/>
                </a:solidFill>
              </a:rPr>
              <a:t>ihnen</a:t>
            </a:r>
            <a:r>
              <a:rPr lang="de-DE" sz="2400" dirty="0" smtClean="0">
                <a:solidFill>
                  <a:srgbClr val="006600"/>
                </a:solidFill>
              </a:rPr>
              <a:t> den </a:t>
            </a:r>
            <a:r>
              <a:rPr lang="de-DE" sz="2400" b="1" dirty="0" smtClean="0">
                <a:solidFill>
                  <a:srgbClr val="006600"/>
                </a:solidFill>
              </a:rPr>
              <a:t>Schlosshof</a:t>
            </a:r>
            <a:r>
              <a:rPr lang="de-DE" sz="2400" dirty="0" smtClean="0">
                <a:solidFill>
                  <a:srgbClr val="006600"/>
                </a:solidFill>
              </a:rPr>
              <a:t> und die </a:t>
            </a:r>
            <a:r>
              <a:rPr lang="de-DE" sz="2400" b="1" dirty="0" smtClean="0">
                <a:solidFill>
                  <a:srgbClr val="006600"/>
                </a:solidFill>
              </a:rPr>
              <a:t>Kathedrale</a:t>
            </a:r>
            <a:r>
              <a:rPr lang="de-DE" sz="2400" dirty="0" smtClean="0">
                <a:solidFill>
                  <a:srgbClr val="006600"/>
                </a:solidFill>
              </a:rPr>
              <a:t>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den Ort der Krönung 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de-DE" sz="2400" dirty="0" smtClean="0">
                <a:solidFill>
                  <a:srgbClr val="006600"/>
                </a:solidFill>
              </a:rPr>
              <a:t>des polnischen Königs, zu zeigen.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364088" y="414908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</a:rPr>
              <a:t>Zdjęcie dziedzińca</a:t>
            </a:r>
            <a:endParaRPr lang="pl-PL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DorotaSz\Desktop\Budapeszt2018\do autoprezentacji\dziedzini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956" y="3076569"/>
            <a:ext cx="4713356" cy="33120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431540" y="2420888"/>
            <a:ext cx="2988332" cy="40324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11560" y="2523668"/>
            <a:ext cx="3312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Ich bin </a:t>
            </a:r>
            <a:r>
              <a:rPr lang="de-DE" sz="2400" b="1" dirty="0" smtClean="0">
                <a:solidFill>
                  <a:srgbClr val="006600"/>
                </a:solidFill>
              </a:rPr>
              <a:t>Sabina</a:t>
            </a:r>
            <a:r>
              <a:rPr lang="de-DE" sz="2400" dirty="0" smtClean="0">
                <a:solidFill>
                  <a:srgbClr val="006600"/>
                </a:solidFill>
              </a:rPr>
              <a:t>.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Ich gehe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in die erste Klasse.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Ich komme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aus einer Kleinstadt, aber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seit sechs Monaten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lebe ich in Krakau,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das mein Zuhause geworden ist.</a:t>
            </a:r>
            <a:endParaRPr lang="pl-PL" sz="2400" dirty="0" smtClean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4837038" cy="48370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Prostokąt zaokrąglony 8"/>
          <p:cNvSpPr/>
          <p:nvPr/>
        </p:nvSpPr>
        <p:spPr>
          <a:xfrm>
            <a:off x="395536" y="1412776"/>
            <a:ext cx="4392488" cy="2160240"/>
          </a:xfrm>
          <a:prstGeom prst="roundRect">
            <a:avLst/>
          </a:prstGeom>
          <a:solidFill>
            <a:srgbClr val="FFFFFF">
              <a:alpha val="8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83568" y="1556792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Ich verbringe meine Freizeit auf dem </a:t>
            </a:r>
            <a:r>
              <a:rPr lang="de-DE" sz="2400" b="1" dirty="0" smtClean="0">
                <a:solidFill>
                  <a:srgbClr val="006600"/>
                </a:solidFill>
              </a:rPr>
              <a:t>Krakauer Marktplatz</a:t>
            </a:r>
            <a:r>
              <a:rPr lang="de-DE" sz="2400" dirty="0" smtClean="0">
                <a:solidFill>
                  <a:srgbClr val="006600"/>
                </a:solidFill>
              </a:rPr>
              <a:t>, der immer wieder lebt. Dort hört man alle Weltsprachen. </a:t>
            </a:r>
            <a:endParaRPr lang="pl-PL" sz="24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Obraz 6" descr="17825sukiennice_panorama.jpg"/>
          <p:cNvPicPr>
            <a:picLocks noChangeAspect="1"/>
          </p:cNvPicPr>
          <p:nvPr/>
        </p:nvPicPr>
        <p:blipFill>
          <a:blip r:embed="rId3" cstate="print"/>
          <a:srcRect t="14035" b="14035"/>
          <a:stretch>
            <a:fillRect/>
          </a:stretch>
        </p:blipFill>
        <p:spPr>
          <a:xfrm>
            <a:off x="405912" y="3717032"/>
            <a:ext cx="8420354" cy="2880319"/>
          </a:xfrm>
          <a:prstGeom prst="roundRect">
            <a:avLst/>
          </a:prstGeom>
          <a:ln w="57150" cap="rnd">
            <a:noFill/>
          </a:ln>
        </p:spPr>
      </p:pic>
      <p:pic>
        <p:nvPicPr>
          <p:cNvPr id="2050" name="Picture 2" descr="C:\Users\DorotaSz\Desktop\Budapeszt2018\do autoprezentacji\Kościół_św._Wojciecha_(widok_z_wieży_kościoła_Mariackiego);_A-79,_A-208-M;_PL-MA,_Kraków,_ul._Rynek_Główny_2.jpg"/>
          <p:cNvPicPr>
            <a:picLocks noChangeAspect="1" noChangeArrowheads="1"/>
          </p:cNvPicPr>
          <p:nvPr/>
        </p:nvPicPr>
        <p:blipFill>
          <a:blip r:embed="rId4" cstate="print"/>
          <a:srcRect l="12715" t="4237" r="15234"/>
          <a:stretch>
            <a:fillRect/>
          </a:stretch>
        </p:blipFill>
        <p:spPr bwMode="auto">
          <a:xfrm>
            <a:off x="5007962" y="188640"/>
            <a:ext cx="3818304" cy="33840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http://bi.gazeta.pl/im/5/11422/z11422585V,Krakow--Sukiennice-Fot--Michal-Lepecki---Agencja-Gazeta.jpg"/>
          <p:cNvPicPr>
            <a:picLocks noChangeAspect="1" noChangeArrowheads="1"/>
          </p:cNvPicPr>
          <p:nvPr/>
        </p:nvPicPr>
        <p:blipFill>
          <a:blip r:embed="rId3" cstate="print"/>
          <a:srcRect t="11393" b="16456"/>
          <a:stretch>
            <a:fillRect/>
          </a:stretch>
        </p:blipFill>
        <p:spPr bwMode="auto">
          <a:xfrm>
            <a:off x="455227" y="404664"/>
            <a:ext cx="8233546" cy="3960440"/>
          </a:xfrm>
          <a:prstGeom prst="roundRect">
            <a:avLst/>
          </a:prstGeom>
          <a:noFill/>
          <a:ln w="57150">
            <a:noFill/>
          </a:ln>
        </p:spPr>
      </p:pic>
      <p:sp>
        <p:nvSpPr>
          <p:cNvPr id="3" name="Prostokąt zaokrąglony 2"/>
          <p:cNvSpPr/>
          <p:nvPr/>
        </p:nvSpPr>
        <p:spPr>
          <a:xfrm>
            <a:off x="683568" y="4653136"/>
            <a:ext cx="7776864" cy="1954574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7584" y="4869160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Das größte Touristenziel bilden die </a:t>
            </a:r>
            <a:r>
              <a:rPr lang="de-DE" sz="2400" b="1" dirty="0" smtClean="0">
                <a:solidFill>
                  <a:srgbClr val="006600"/>
                </a:solidFill>
              </a:rPr>
              <a:t>Tuchhallen</a:t>
            </a:r>
            <a:r>
              <a:rPr lang="de-DE" sz="2400" dirty="0" smtClean="0">
                <a:solidFill>
                  <a:srgbClr val="006600"/>
                </a:solidFill>
              </a:rPr>
              <a:t>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ein Renaissancegebäude,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in dem Touristen Souvenirs kaufen oder Kaffee trinken,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und im ersten Stock eine Gemäldegalerie besuchen können. </a:t>
            </a:r>
            <a:endParaRPr lang="pl-PL" sz="24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E:\Budapeszt2018\do autoprezentacji\wiki_CC BY Carminecapricorn_Doskonały_ołtarz_Wita_Stwosza.jpg"/>
          <p:cNvPicPr>
            <a:picLocks noChangeAspect="1" noChangeArrowheads="1"/>
          </p:cNvPicPr>
          <p:nvPr/>
        </p:nvPicPr>
        <p:blipFill>
          <a:blip r:embed="rId3" cstate="print"/>
          <a:srcRect l="11775" t="23560" r="13043" b="17097"/>
          <a:stretch>
            <a:fillRect/>
          </a:stretch>
        </p:blipFill>
        <p:spPr bwMode="auto">
          <a:xfrm>
            <a:off x="323527" y="2619983"/>
            <a:ext cx="6984777" cy="3978237"/>
          </a:xfrm>
          <a:prstGeom prst="roundRect">
            <a:avLst/>
          </a:prstGeom>
          <a:noFill/>
        </p:spPr>
      </p:pic>
      <p:pic>
        <p:nvPicPr>
          <p:cNvPr id="2050" name="Picture 2" descr="E:\Budapeszt2018\do plakatów\obrazki do plakatów\P_miasta\P4071905.JPG"/>
          <p:cNvPicPr>
            <a:picLocks noChangeAspect="1" noChangeArrowheads="1"/>
          </p:cNvPicPr>
          <p:nvPr/>
        </p:nvPicPr>
        <p:blipFill>
          <a:blip r:embed="rId4" cstate="print"/>
          <a:srcRect l="3052" r="14448"/>
          <a:stretch>
            <a:fillRect/>
          </a:stretch>
        </p:blipFill>
        <p:spPr bwMode="auto">
          <a:xfrm rot="16200000">
            <a:off x="5263277" y="1657603"/>
            <a:ext cx="3802022" cy="3456384"/>
          </a:xfrm>
          <a:prstGeom prst="roundRect">
            <a:avLst/>
          </a:prstGeom>
          <a:noFill/>
        </p:spPr>
      </p:pic>
      <p:sp>
        <p:nvSpPr>
          <p:cNvPr id="3" name="Prostokąt zaokrąglony 2"/>
          <p:cNvSpPr/>
          <p:nvPr/>
        </p:nvSpPr>
        <p:spPr>
          <a:xfrm>
            <a:off x="827583" y="332656"/>
            <a:ext cx="7488834" cy="86409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5536" y="33265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Auf dem Marktplatz befindet sich auch die </a:t>
            </a:r>
            <a:r>
              <a:rPr lang="de-DE" sz="2400" b="1" dirty="0" smtClean="0">
                <a:solidFill>
                  <a:srgbClr val="006600"/>
                </a:solidFill>
              </a:rPr>
              <a:t>Marienkirche</a:t>
            </a:r>
            <a:r>
              <a:rPr lang="de-DE" sz="2400" dirty="0" smtClean="0">
                <a:solidFill>
                  <a:srgbClr val="006600"/>
                </a:solidFill>
              </a:rPr>
              <a:t>,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und darin der berühmte Altar von </a:t>
            </a:r>
            <a:r>
              <a:rPr lang="de-DE" sz="2400" b="1" dirty="0" smtClean="0">
                <a:solidFill>
                  <a:srgbClr val="006600"/>
                </a:solidFill>
              </a:rPr>
              <a:t>Veit </a:t>
            </a:r>
            <a:r>
              <a:rPr lang="de-DE" sz="2400" b="1" dirty="0" err="1" smtClean="0">
                <a:solidFill>
                  <a:srgbClr val="006600"/>
                </a:solidFill>
              </a:rPr>
              <a:t>Stoss</a:t>
            </a:r>
            <a:r>
              <a:rPr lang="de-DE" sz="2400" dirty="0" smtClean="0">
                <a:solidFill>
                  <a:srgbClr val="006600"/>
                </a:solidFill>
              </a:rPr>
              <a:t>.</a:t>
            </a:r>
            <a:endParaRPr lang="pl-PL" sz="2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zaokrąglony 3"/>
          <p:cNvSpPr/>
          <p:nvPr/>
        </p:nvSpPr>
        <p:spPr>
          <a:xfrm>
            <a:off x="251520" y="4941168"/>
            <a:ext cx="2952328" cy="15841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67544" y="508518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6600"/>
                </a:solidFill>
              </a:rPr>
              <a:t>Ich bin </a:t>
            </a:r>
            <a:r>
              <a:rPr lang="de-DE" sz="2400" dirty="0" err="1" smtClean="0">
                <a:solidFill>
                  <a:srgbClr val="006600"/>
                </a:solidFill>
              </a:rPr>
              <a:t>Konstancja</a:t>
            </a:r>
            <a:r>
              <a:rPr lang="de-DE" sz="2400" dirty="0" smtClean="0">
                <a:solidFill>
                  <a:srgbClr val="006600"/>
                </a:solidFill>
              </a:rPr>
              <a:t>. </a:t>
            </a:r>
            <a:endParaRPr lang="pl-PL" sz="2400" dirty="0" smtClean="0">
              <a:solidFill>
                <a:srgbClr val="006600"/>
              </a:solidFill>
            </a:endParaRPr>
          </a:p>
          <a:p>
            <a:r>
              <a:rPr lang="de-DE" sz="2400" dirty="0" smtClean="0">
                <a:solidFill>
                  <a:srgbClr val="006600"/>
                </a:solidFill>
              </a:rPr>
              <a:t>Ich mag spazieren</a:t>
            </a:r>
            <a:r>
              <a:rPr lang="pl-PL" sz="2400" dirty="0" smtClean="0">
                <a:solidFill>
                  <a:srgbClr val="006600"/>
                </a:solidFill>
              </a:rPr>
              <a:t> </a:t>
            </a:r>
            <a:r>
              <a:rPr lang="pl-PL" sz="2400" dirty="0" err="1" smtClean="0">
                <a:solidFill>
                  <a:srgbClr val="006600"/>
                </a:solidFill>
              </a:rPr>
              <a:t>gehen</a:t>
            </a:r>
            <a:r>
              <a:rPr lang="pl-PL" sz="2400" dirty="0" smtClean="0">
                <a:solidFill>
                  <a:srgbClr val="006600"/>
                </a:solidFill>
              </a:rPr>
              <a:t>.</a:t>
            </a:r>
            <a:endParaRPr lang="pl-PL" sz="2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E:\Budapeszt2018\do autoprezentacji\konstancja.jpg"/>
          <p:cNvPicPr>
            <a:picLocks noChangeAspect="1" noChangeArrowheads="1"/>
          </p:cNvPicPr>
          <p:nvPr/>
        </p:nvPicPr>
        <p:blipFill>
          <a:blip r:embed="rId3" cstate="print"/>
          <a:srcRect t="10427"/>
          <a:stretch>
            <a:fillRect/>
          </a:stretch>
        </p:blipFill>
        <p:spPr bwMode="auto">
          <a:xfrm>
            <a:off x="3563888" y="292731"/>
            <a:ext cx="5237566" cy="6255261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516</Words>
  <Application>Microsoft Office PowerPoint</Application>
  <PresentationFormat>Pokaz na ekranie (4:3)</PresentationFormat>
  <Paragraphs>91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Szafraniec</dc:creator>
  <cp:lastModifiedBy>DorotaSz</cp:lastModifiedBy>
  <cp:revision>78</cp:revision>
  <dcterms:created xsi:type="dcterms:W3CDTF">2012-09-20T20:05:18Z</dcterms:created>
  <dcterms:modified xsi:type="dcterms:W3CDTF">2018-02-27T12:03:04Z</dcterms:modified>
</cp:coreProperties>
</file>