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Questrial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76250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196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1158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6257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2892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5084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342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6219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3325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3208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9895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1244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1285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13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5971032"/>
            <a:ext cx="12192000" cy="8869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-12191" y="6053328"/>
            <a:ext cx="2999231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3145535" y="6044183"/>
            <a:ext cx="9046463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3149600" y="4038600"/>
            <a:ext cx="8635999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3149600" y="6050037"/>
            <a:ext cx="89407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buClr>
                <a:schemeClr val="accent2"/>
              </a:buClr>
              <a:buFont typeface="Noto Sans Symbols"/>
              <a:buNone/>
              <a:defRPr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50"/>
              </a:spcBef>
              <a:buClr>
                <a:schemeClr val="accent1"/>
              </a:buClr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4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101600" y="6068698"/>
            <a:ext cx="27431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2780524" y="236538"/>
            <a:ext cx="782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0668000" y="228600"/>
            <a:ext cx="11175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de-DE" sz="1400" b="1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2133600" y="5486400"/>
            <a:ext cx="97535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buClr>
                <a:schemeClr val="accent2"/>
              </a:buClr>
              <a:buFont typeface="Noto Sans Symbols"/>
              <a:buNone/>
              <a:defRPr sz="1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284480" algn="l" rtl="0">
              <a:spcBef>
                <a:spcPts val="550"/>
              </a:spcBef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0" name="Shape 90"/>
          <p:cNvSpPr/>
          <p:nvPr/>
        </p:nvSpPr>
        <p:spPr>
          <a:xfrm>
            <a:off x="-12191" y="4572000"/>
            <a:ext cx="12192000" cy="8869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-12191" y="4663439"/>
            <a:ext cx="195072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2060448" y="4654296"/>
            <a:ext cx="10131551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2133600" y="4648200"/>
            <a:ext cx="97535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Questrial"/>
              <a:buNone/>
              <a:defRPr sz="2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1930400" y="0"/>
            <a:ext cx="134112" cy="6867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0" y="4667248"/>
            <a:ext cx="1930399" cy="6635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de-DE" sz="28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2"/>
          </p:nvPr>
        </p:nvSpPr>
        <p:spPr>
          <a:xfrm>
            <a:off x="2080767" y="0"/>
            <a:ext cx="10111232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buClr>
                <a:schemeClr val="accent2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 rot="5400000">
            <a:off x="3989324" y="-1572259"/>
            <a:ext cx="4526279" cy="1087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812800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711200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de-DE" sz="14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 rot="5400000">
            <a:off x="7350918" y="1996282"/>
            <a:ext cx="5516562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 rot="5400000">
            <a:off x="1559717" y="-340518"/>
            <a:ext cx="5516564" cy="741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8737600" y="6248403"/>
            <a:ext cx="2946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609602" y="6248207"/>
            <a:ext cx="74313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8189384" y="609600"/>
            <a:ext cx="304799" cy="6248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8189384" y="0"/>
            <a:ext cx="304799" cy="533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 rot="5400000">
            <a:off x="8075083" y="103716"/>
            <a:ext cx="533399" cy="3259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de-DE" sz="14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1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812800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711200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de-DE" sz="14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1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828800" y="2743200"/>
            <a:ext cx="9497483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284480" algn="l" rtl="0">
              <a:spcBef>
                <a:spcPts val="55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0" name="Shape 40"/>
          <p:cNvSpPr/>
          <p:nvPr/>
        </p:nvSpPr>
        <p:spPr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0" y="1600200"/>
            <a:ext cx="1727199" cy="990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1828800" y="1600200"/>
            <a:ext cx="10363200" cy="990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828800" y="1600200"/>
            <a:ext cx="101600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Questrial"/>
              <a:buNone/>
              <a:defRPr sz="4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727199" cy="701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de-DE" sz="24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812800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bg>
      <p:bgPr>
        <a:solidFill>
          <a:schemeClr val="dk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5971032"/>
            <a:ext cx="12192000" cy="8869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-12191" y="6053328"/>
            <a:ext cx="2999231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3145535" y="6044183"/>
            <a:ext cx="9046463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ctrTitle"/>
          </p:nvPr>
        </p:nvSpPr>
        <p:spPr>
          <a:xfrm>
            <a:off x="3149600" y="4038600"/>
            <a:ext cx="8635999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3149600" y="6050037"/>
            <a:ext cx="89407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buClr>
                <a:schemeClr val="accent2"/>
              </a:buClr>
              <a:buFont typeface="Noto Sans Symbols"/>
              <a:buNone/>
              <a:defRPr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50"/>
              </a:spcBef>
              <a:buClr>
                <a:schemeClr val="accent1"/>
              </a:buClr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4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101600" y="6068698"/>
            <a:ext cx="27431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2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780524" y="236538"/>
            <a:ext cx="782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0668000" y="228600"/>
            <a:ext cx="11175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400" b="1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de-DE" sz="1400" b="1" u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812800" y="1589566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6459867" y="1589566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711200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de-DE" sz="14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812800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711200" y="273050"/>
            <a:ext cx="10871199" cy="869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812800" y="2438400"/>
            <a:ext cx="5181600" cy="35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6400800" y="2438400"/>
            <a:ext cx="5181600" cy="35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711200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de-DE" sz="14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812800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3"/>
          </p:nvPr>
        </p:nvSpPr>
        <p:spPr>
          <a:xfrm>
            <a:off x="812800" y="1752600"/>
            <a:ext cx="5181600" cy="6400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4"/>
          </p:nvPr>
        </p:nvSpPr>
        <p:spPr>
          <a:xfrm>
            <a:off x="6400800" y="1752600"/>
            <a:ext cx="5181600" cy="6400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812800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711200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de-DE" sz="14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812800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de-DE" sz="1400" b="1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812800" y="273050"/>
            <a:ext cx="10769599" cy="869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812800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711200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de-DE" sz="14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812800" y="1752600"/>
            <a:ext cx="2133599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284480" algn="l" rtl="0">
              <a:spcBef>
                <a:spcPts val="550"/>
              </a:spcBef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3149600" y="1752600"/>
            <a:ext cx="8534399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199" cy="4526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812800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1234440"/>
            <a:ext cx="12192000" cy="320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1280159"/>
            <a:ext cx="7112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87400" y="1280159"/>
            <a:ext cx="11404599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711200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de-DE" sz="1400" b="1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199" cy="4526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812800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" name="Shape 28"/>
          <p:cNvSpPr/>
          <p:nvPr/>
        </p:nvSpPr>
        <p:spPr>
          <a:xfrm>
            <a:off x="0" y="1234440"/>
            <a:ext cx="12192000" cy="320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0" y="1280159"/>
            <a:ext cx="7112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787400" y="1280159"/>
            <a:ext cx="11404599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711200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400" b="1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de-DE" sz="1400" b="1" u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hyperlink" Target="http://www.google.pl/url?sa=i&amp;rct=j&amp;q=&amp;esrc=s&amp;source=images&amp;cd=&amp;cad=rja&amp;uact=8&amp;ved=0ahUKEwj9wI_Mr_nPAhXG2SwKHYk3B_cQjRwIBw&amp;url=http://www.miedzykulturowa.org.pl/cms/edukacja-w-zambii.html&amp;bvm=bv.136593572,d.bGg&amp;psig=AFQjCNEKPhKGspzSirnsRQtf5lY--FQF_g&amp;ust=1477602256055879" TargetMode="External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b2HzhCWuSU" TargetMode="External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YJbQphVcGxA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eIsQ0B43Q9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ctrTitle"/>
          </p:nvPr>
        </p:nvSpPr>
        <p:spPr>
          <a:xfrm>
            <a:off x="4382424" y="4311400"/>
            <a:ext cx="8036400" cy="140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de-DE" sz="3959"/>
              <a:t>RÄTT</a:t>
            </a:r>
            <a:r>
              <a:rPr lang="de-DE" sz="3959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de-DE" sz="3959"/>
              <a:t>OCH TILLGÅNG TILL</a:t>
            </a:r>
            <a:r>
              <a:rPr lang="de-DE" sz="3959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de-DE" sz="3959"/>
              <a:t>UTBILDNING I LÄNDERNA I DEN GLOBALA SÖDERN</a:t>
            </a:r>
          </a:p>
        </p:txBody>
      </p:sp>
      <p:sp>
        <p:nvSpPr>
          <p:cNvPr id="119" name="Shape 119" descr="https://upload.wikimedia.org/wikipedia/commons/5/57/UNICEF_Logo.png"/>
          <p:cNvSpPr/>
          <p:nvPr/>
        </p:nvSpPr>
        <p:spPr>
          <a:xfrm>
            <a:off x="63500" y="-136525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20" name="Shape 120" descr="C:\Users\VIIILO\Desktop\UNICEF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014" y="263768"/>
            <a:ext cx="6506308" cy="1626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 descr="C:\Users\VIIILO\Desktop\edukacj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3282" y="926123"/>
            <a:ext cx="3365499" cy="2286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22" name="Shape 122" descr="C:\Users\VIIILO\Desktop\pobran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866" y="1883983"/>
            <a:ext cx="3904616" cy="2598344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748636" y="22165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de-DE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</a:t>
            </a:r>
            <a:r>
              <a:rPr lang="de-DE"/>
              <a:t>kola och klassrum</a:t>
            </a:r>
          </a:p>
        </p:txBody>
      </p:sp>
      <p:pic>
        <p:nvPicPr>
          <p:cNvPr id="203" name="Shape 203" descr="http://www.pah.org.pl/auto/4f9d74afd4e3fb1a2f841de899e2fd81_w_480_h_440_c_0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28596" y="3116310"/>
            <a:ext cx="4892614" cy="3261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 descr="http://www.pah.org.pl/auto/94591e91439f7345e72716912056a2e1_w_480_h_440_c_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2883" y="221653"/>
            <a:ext cx="5408326" cy="271261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748625" y="1600076"/>
            <a:ext cx="11443375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Font typeface="Arial"/>
              <a:buNone/>
            </a:pPr>
            <a:endParaRPr sz="29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06" name="Shape 206" descr="Znalezione obrazy dla zapytania dostep do edukacji w afryce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5450" y="2133315"/>
            <a:ext cx="5714999" cy="42862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 descr="https://i.ytimg.com/vi/p4vimG6oUk0/maxresdefaul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722" y="368489"/>
            <a:ext cx="10868762" cy="6114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1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de-DE" sz="3959"/>
              <a:t>Välgörenhetsorganisationer</a:t>
            </a:r>
          </a:p>
        </p:txBody>
      </p:sp>
      <p:pic>
        <p:nvPicPr>
          <p:cNvPr id="217" name="Shape 217" descr="C:\Users\VIIILO\Desktop\PAH_logo_16x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983" y="1661868"/>
            <a:ext cx="3986212" cy="2243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 descr="C:\Users\VIIILO\Desktop\2000px-ONE_Campaign.sv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4235" y="1598133"/>
            <a:ext cx="2826456" cy="2739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 descr="C:\Users\VIIILO\Desktop\2000px-Svenska_kyrkan_vapen.sv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59805" y="3904994"/>
            <a:ext cx="2374199" cy="28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 descr="C:\Users\VIIILO\Desktop\logotype-sida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58103" y="1698088"/>
            <a:ext cx="2861895" cy="1860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 descr="C:\Users\VIIILO\Desktop\Oxfam_Log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86466" y="4347678"/>
            <a:ext cx="2428799" cy="22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>
            <a:hlinkClick r:id="rId8"/>
          </p:cNvPr>
          <p:cNvSpPr/>
          <p:nvPr/>
        </p:nvSpPr>
        <p:spPr>
          <a:xfrm>
            <a:off x="11400692" y="6114196"/>
            <a:ext cx="609337" cy="5914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6324" y="37000"/>
                </a:moveTo>
                <a:lnTo>
                  <a:pt x="16324" y="54812"/>
                </a:lnTo>
                <a:lnTo>
                  <a:pt x="22208" y="54812"/>
                </a:lnTo>
                <a:lnTo>
                  <a:pt x="24028" y="52779"/>
                </a:lnTo>
                <a:lnTo>
                  <a:pt x="25726" y="52779"/>
                </a:lnTo>
                <a:lnTo>
                  <a:pt x="25726" y="79966"/>
                </a:lnTo>
                <a:lnTo>
                  <a:pt x="85113" y="79966"/>
                </a:lnTo>
                <a:lnTo>
                  <a:pt x="85113" y="70591"/>
                </a:lnTo>
                <a:lnTo>
                  <a:pt x="94515" y="70591"/>
                </a:lnTo>
                <a:lnTo>
                  <a:pt x="99611" y="75750"/>
                </a:lnTo>
                <a:lnTo>
                  <a:pt x="103675" y="75750"/>
                </a:lnTo>
                <a:lnTo>
                  <a:pt x="103675" y="42625"/>
                </a:lnTo>
                <a:lnTo>
                  <a:pt x="99611" y="42625"/>
                </a:lnTo>
                <a:lnTo>
                  <a:pt x="96092" y="46216"/>
                </a:lnTo>
                <a:lnTo>
                  <a:pt x="85113" y="46216"/>
                </a:lnTo>
                <a:lnTo>
                  <a:pt x="85113" y="42625"/>
                </a:lnTo>
                <a:lnTo>
                  <a:pt x="81655" y="38875"/>
                </a:lnTo>
                <a:lnTo>
                  <a:pt x="24028" y="38875"/>
                </a:lnTo>
                <a:lnTo>
                  <a:pt x="22208" y="37000"/>
                </a:lnTo>
                <a:close/>
              </a:path>
              <a:path w="120000" h="120000" fill="darken" extrusionOk="0">
                <a:moveTo>
                  <a:pt x="16324" y="37000"/>
                </a:moveTo>
                <a:lnTo>
                  <a:pt x="16324" y="54812"/>
                </a:lnTo>
                <a:lnTo>
                  <a:pt x="22208" y="54812"/>
                </a:lnTo>
                <a:lnTo>
                  <a:pt x="24028" y="52779"/>
                </a:lnTo>
                <a:lnTo>
                  <a:pt x="25726" y="52779"/>
                </a:lnTo>
                <a:lnTo>
                  <a:pt x="25726" y="79966"/>
                </a:lnTo>
                <a:lnTo>
                  <a:pt x="85113" y="79966"/>
                </a:lnTo>
                <a:lnTo>
                  <a:pt x="85113" y="70591"/>
                </a:lnTo>
                <a:lnTo>
                  <a:pt x="94515" y="70591"/>
                </a:lnTo>
                <a:lnTo>
                  <a:pt x="99611" y="75750"/>
                </a:lnTo>
                <a:lnTo>
                  <a:pt x="103675" y="75750"/>
                </a:lnTo>
                <a:lnTo>
                  <a:pt x="103675" y="42625"/>
                </a:lnTo>
                <a:lnTo>
                  <a:pt x="99611" y="42625"/>
                </a:lnTo>
                <a:lnTo>
                  <a:pt x="96092" y="46216"/>
                </a:lnTo>
                <a:lnTo>
                  <a:pt x="85113" y="46216"/>
                </a:lnTo>
                <a:lnTo>
                  <a:pt x="85113" y="42625"/>
                </a:lnTo>
                <a:lnTo>
                  <a:pt x="81655" y="38875"/>
                </a:lnTo>
                <a:lnTo>
                  <a:pt x="24028" y="38875"/>
                </a:lnTo>
                <a:lnTo>
                  <a:pt x="22208" y="37000"/>
                </a:lnTo>
                <a:close/>
              </a:path>
              <a:path w="120000" h="120000" fill="none" extrusionOk="0">
                <a:moveTo>
                  <a:pt x="16324" y="37000"/>
                </a:moveTo>
                <a:lnTo>
                  <a:pt x="22208" y="37000"/>
                </a:lnTo>
                <a:lnTo>
                  <a:pt x="24028" y="38875"/>
                </a:lnTo>
                <a:lnTo>
                  <a:pt x="81655" y="38875"/>
                </a:lnTo>
                <a:lnTo>
                  <a:pt x="85113" y="42625"/>
                </a:lnTo>
                <a:lnTo>
                  <a:pt x="85113" y="46216"/>
                </a:lnTo>
                <a:lnTo>
                  <a:pt x="96092" y="46216"/>
                </a:lnTo>
                <a:lnTo>
                  <a:pt x="99611" y="42625"/>
                </a:lnTo>
                <a:lnTo>
                  <a:pt x="103675" y="42625"/>
                </a:lnTo>
                <a:lnTo>
                  <a:pt x="103675" y="75750"/>
                </a:lnTo>
                <a:lnTo>
                  <a:pt x="99611" y="75750"/>
                </a:lnTo>
                <a:lnTo>
                  <a:pt x="94515" y="70591"/>
                </a:lnTo>
                <a:lnTo>
                  <a:pt x="85113" y="70591"/>
                </a:lnTo>
                <a:lnTo>
                  <a:pt x="85113" y="79966"/>
                </a:lnTo>
                <a:lnTo>
                  <a:pt x="25726" y="79966"/>
                </a:lnTo>
                <a:lnTo>
                  <a:pt x="25726" y="52779"/>
                </a:lnTo>
                <a:lnTo>
                  <a:pt x="24028" y="52779"/>
                </a:lnTo>
                <a:lnTo>
                  <a:pt x="22208" y="54812"/>
                </a:lnTo>
                <a:lnTo>
                  <a:pt x="16324" y="54812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1828800" y="1600200"/>
            <a:ext cx="101600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C0C0C"/>
              </a:buClr>
              <a:buSzPct val="25000"/>
              <a:buFont typeface="Questrial"/>
              <a:buNone/>
            </a:pPr>
            <a:r>
              <a:rPr lang="de-DE" sz="3959">
                <a:solidFill>
                  <a:srgbClr val="0C0C0C"/>
                </a:solidFill>
              </a:rPr>
              <a:t>Utbildning är nyckeln till en bättre värld</a:t>
            </a:r>
            <a:r>
              <a:rPr lang="de-DE" sz="3959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</p:txBody>
      </p:sp>
      <p:pic>
        <p:nvPicPr>
          <p:cNvPr id="228" name="Shape 228" descr="C:\Users\VIIILO\Desktop\klucz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5908" y="3021827"/>
            <a:ext cx="5662245" cy="3836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803800" y="344087"/>
            <a:ext cx="10871199" cy="8185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de-DE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de-DE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de-DE" sz="3959"/>
              <a:t>Varför är utbildning viktigt</a:t>
            </a:r>
            <a:r>
              <a:rPr lang="de-DE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? </a:t>
            </a:r>
            <a:br>
              <a:rPr lang="de-DE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lang="de-DE" sz="3959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28" name="Shape 128" descr="https://usergeneratededucation.files.wordpress.com/2015/06/its-about-connection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690" y="1577419"/>
            <a:ext cx="6914100" cy="518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7510" y="2030681"/>
            <a:ext cx="4844488" cy="289616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>
            <a:hlinkClick r:id="rId5"/>
          </p:cNvPr>
          <p:cNvSpPr/>
          <p:nvPr/>
        </p:nvSpPr>
        <p:spPr>
          <a:xfrm>
            <a:off x="10986447" y="6001603"/>
            <a:ext cx="736976" cy="60732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22916" y="37000"/>
                </a:moveTo>
                <a:lnTo>
                  <a:pt x="22916" y="54812"/>
                </a:lnTo>
                <a:lnTo>
                  <a:pt x="27912" y="54812"/>
                </a:lnTo>
                <a:lnTo>
                  <a:pt x="29457" y="52779"/>
                </a:lnTo>
                <a:lnTo>
                  <a:pt x="30899" y="52779"/>
                </a:lnTo>
                <a:lnTo>
                  <a:pt x="30899" y="79966"/>
                </a:lnTo>
                <a:lnTo>
                  <a:pt x="81323" y="79966"/>
                </a:lnTo>
                <a:lnTo>
                  <a:pt x="81323" y="70591"/>
                </a:lnTo>
                <a:lnTo>
                  <a:pt x="89306" y="70591"/>
                </a:lnTo>
                <a:lnTo>
                  <a:pt x="93632" y="75750"/>
                </a:lnTo>
                <a:lnTo>
                  <a:pt x="97083" y="75750"/>
                </a:lnTo>
                <a:lnTo>
                  <a:pt x="97083" y="42625"/>
                </a:lnTo>
                <a:lnTo>
                  <a:pt x="93632" y="42625"/>
                </a:lnTo>
                <a:lnTo>
                  <a:pt x="90645" y="46216"/>
                </a:lnTo>
                <a:lnTo>
                  <a:pt x="81323" y="46216"/>
                </a:lnTo>
                <a:lnTo>
                  <a:pt x="81323" y="42625"/>
                </a:lnTo>
                <a:lnTo>
                  <a:pt x="78387" y="38875"/>
                </a:lnTo>
                <a:lnTo>
                  <a:pt x="29457" y="38875"/>
                </a:lnTo>
                <a:lnTo>
                  <a:pt x="27912" y="37000"/>
                </a:lnTo>
                <a:close/>
              </a:path>
              <a:path w="120000" h="120000" fill="darken" extrusionOk="0">
                <a:moveTo>
                  <a:pt x="22916" y="37000"/>
                </a:moveTo>
                <a:lnTo>
                  <a:pt x="22916" y="54812"/>
                </a:lnTo>
                <a:lnTo>
                  <a:pt x="27912" y="54812"/>
                </a:lnTo>
                <a:lnTo>
                  <a:pt x="29457" y="52779"/>
                </a:lnTo>
                <a:lnTo>
                  <a:pt x="30899" y="52779"/>
                </a:lnTo>
                <a:lnTo>
                  <a:pt x="30899" y="79966"/>
                </a:lnTo>
                <a:lnTo>
                  <a:pt x="81323" y="79966"/>
                </a:lnTo>
                <a:lnTo>
                  <a:pt x="81323" y="70591"/>
                </a:lnTo>
                <a:lnTo>
                  <a:pt x="89306" y="70591"/>
                </a:lnTo>
                <a:lnTo>
                  <a:pt x="93632" y="75750"/>
                </a:lnTo>
                <a:lnTo>
                  <a:pt x="97083" y="75750"/>
                </a:lnTo>
                <a:lnTo>
                  <a:pt x="97083" y="42625"/>
                </a:lnTo>
                <a:lnTo>
                  <a:pt x="93632" y="42625"/>
                </a:lnTo>
                <a:lnTo>
                  <a:pt x="90645" y="46216"/>
                </a:lnTo>
                <a:lnTo>
                  <a:pt x="81323" y="46216"/>
                </a:lnTo>
                <a:lnTo>
                  <a:pt x="81323" y="42625"/>
                </a:lnTo>
                <a:lnTo>
                  <a:pt x="78387" y="38875"/>
                </a:lnTo>
                <a:lnTo>
                  <a:pt x="29457" y="38875"/>
                </a:lnTo>
                <a:lnTo>
                  <a:pt x="27912" y="37000"/>
                </a:lnTo>
                <a:close/>
              </a:path>
              <a:path w="120000" h="120000" fill="none" extrusionOk="0">
                <a:moveTo>
                  <a:pt x="22916" y="37000"/>
                </a:moveTo>
                <a:lnTo>
                  <a:pt x="27912" y="37000"/>
                </a:lnTo>
                <a:lnTo>
                  <a:pt x="29457" y="38875"/>
                </a:lnTo>
                <a:lnTo>
                  <a:pt x="78387" y="38875"/>
                </a:lnTo>
                <a:lnTo>
                  <a:pt x="81323" y="42625"/>
                </a:lnTo>
                <a:lnTo>
                  <a:pt x="81323" y="46216"/>
                </a:lnTo>
                <a:lnTo>
                  <a:pt x="90645" y="46216"/>
                </a:lnTo>
                <a:lnTo>
                  <a:pt x="93632" y="42625"/>
                </a:lnTo>
                <a:lnTo>
                  <a:pt x="97083" y="42625"/>
                </a:lnTo>
                <a:lnTo>
                  <a:pt x="97083" y="75750"/>
                </a:lnTo>
                <a:lnTo>
                  <a:pt x="93632" y="75750"/>
                </a:lnTo>
                <a:lnTo>
                  <a:pt x="89306" y="70591"/>
                </a:lnTo>
                <a:lnTo>
                  <a:pt x="81323" y="70591"/>
                </a:lnTo>
                <a:lnTo>
                  <a:pt x="81323" y="79966"/>
                </a:lnTo>
                <a:lnTo>
                  <a:pt x="30899" y="79966"/>
                </a:lnTo>
                <a:lnTo>
                  <a:pt x="30899" y="52779"/>
                </a:lnTo>
                <a:lnTo>
                  <a:pt x="29457" y="52779"/>
                </a:lnTo>
                <a:lnTo>
                  <a:pt x="27912" y="54812"/>
                </a:lnTo>
                <a:lnTo>
                  <a:pt x="22916" y="54812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793112" y="510639"/>
            <a:ext cx="10871199" cy="688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de-DE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de-DE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de-DE" sz="3959"/>
              <a:t>Rätt till utbildning är en mänsklig rättighet</a:t>
            </a:r>
            <a:r>
              <a:rPr lang="de-DE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de-DE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lang="de-DE" sz="3959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309816" y="1964315"/>
            <a:ext cx="5882184" cy="43541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lang="de-DE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Art. 26 </a:t>
            </a:r>
            <a:r>
              <a:rPr lang="de-DE" sz="2400"/>
              <a:t>är </a:t>
            </a:r>
            <a:r>
              <a:rPr lang="de-DE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</a:t>
            </a:r>
            <a:r>
              <a:rPr lang="de-DE" sz="2400"/>
              <a:t>en allmänna förklaringen</a:t>
            </a: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de-DE" sz="2400"/>
              <a:t>av de mänskliga rättigheterna i FN</a:t>
            </a: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lang="de-DE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Art. 13 i den internationella konventionen om</a:t>
            </a:r>
            <a:r>
              <a:rPr lang="de-DE" sz="2400"/>
              <a:t> e</a:t>
            </a:r>
            <a:r>
              <a:rPr lang="de-DE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konomiska, sociala och kulturella rättigheter</a:t>
            </a:r>
          </a:p>
          <a:p>
            <a:pPr marL="320040" marR="0" lvl="0" indent="-3810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◻"/>
            </a:pPr>
            <a:endParaRPr sz="2400"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lang="de-DE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UNESCO </a:t>
            </a:r>
            <a:r>
              <a:rPr lang="de-DE" sz="2400"/>
              <a:t>konventionen mot diskriminering inom utbildning och deklarationen om barns rättigheter</a:t>
            </a: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7" name="Shape 137" descr="http://volfee.files.wordpress.com/2012/11/year_1.jpg"/>
          <p:cNvPicPr preferRelativeResize="0"/>
          <p:nvPr/>
        </p:nvPicPr>
        <p:blipFill rotWithShape="1">
          <a:blip r:embed="rId3">
            <a:alphaModFix/>
          </a:blip>
          <a:srcRect l="11638" r="8570"/>
          <a:stretch/>
        </p:blipFill>
        <p:spPr>
          <a:xfrm>
            <a:off x="375655" y="1978443"/>
            <a:ext cx="5492881" cy="403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1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de-DE" sz="4000"/>
              <a:t>Tillgång till utbildning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5540516" y="5219264"/>
            <a:ext cx="7876800" cy="60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buClr>
                <a:schemeClr val="dk1"/>
              </a:buClr>
              <a:buSzPct val="100000"/>
              <a:buFont typeface="Questrial"/>
            </a:pPr>
            <a:r>
              <a:rPr lang="de-DE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57 </a:t>
            </a:r>
            <a:r>
              <a:rPr lang="de-DE" sz="2400"/>
              <a:t>miljoner barn går inte i skolan</a:t>
            </a:r>
          </a:p>
          <a:p>
            <a:pPr marL="457200" marR="0" lvl="0" indent="-381000" algn="l" rtl="0">
              <a:spcBef>
                <a:spcPts val="0"/>
              </a:spcBef>
              <a:buSzPct val="100000"/>
            </a:pPr>
            <a:r>
              <a:rPr lang="de-DE" sz="2400"/>
              <a:t>96% av dem bor i Afrika</a:t>
            </a:r>
          </a:p>
          <a:p>
            <a:pPr marL="457200" marR="0" lvl="0" indent="-381000" algn="l" rtl="0">
              <a:spcBef>
                <a:spcPts val="0"/>
              </a:spcBef>
              <a:buSzPct val="100000"/>
            </a:pPr>
            <a:r>
              <a:rPr lang="de-DE" sz="2400"/>
              <a:t>I Norden går 92% av barnen i skolan</a:t>
            </a:r>
          </a:p>
        </p:txBody>
      </p:sp>
      <p:pic>
        <p:nvPicPr>
          <p:cNvPr id="144" name="Shape 144" descr="Szkoła w Suda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9944" y="228595"/>
            <a:ext cx="5905500" cy="44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7343443" y="4725926"/>
            <a:ext cx="45720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      Foto: SuSanA Secretariat / flickr.com Szkoła w Sudanie </a:t>
            </a:r>
          </a:p>
        </p:txBody>
      </p:sp>
      <p:pic>
        <p:nvPicPr>
          <p:cNvPr id="146" name="Shape 146" descr="Nauka w szko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866" y="2333766"/>
            <a:ext cx="4891450" cy="3258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1612011" y="250559"/>
            <a:ext cx="9144000" cy="8401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de-DE" sz="3959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de-DE" sz="3959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de-DE" sz="3959"/>
              <a:t>Hindrerna för tillgång till utbildningen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ubTitle" idx="1"/>
          </p:nvPr>
        </p:nvSpPr>
        <p:spPr>
          <a:xfrm>
            <a:off x="972950" y="1353138"/>
            <a:ext cx="4044461" cy="4470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/>
              <a:buChar char="•"/>
            </a:pPr>
            <a:r>
              <a:rPr lang="de-DE"/>
              <a:t>Fattigdom</a:t>
            </a:r>
          </a:p>
          <a:p>
            <a:pPr marL="457200" marR="0" lvl="0" indent="-457200" algn="just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/>
              <a:buChar char="•"/>
            </a:pPr>
            <a:r>
              <a:rPr lang="de-DE"/>
              <a:t>Avstånd och faror</a:t>
            </a:r>
          </a:p>
          <a:p>
            <a:pPr marL="457200" marR="0" lvl="0" indent="-457200" algn="just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/>
              <a:buChar char="•"/>
            </a:pPr>
            <a:r>
              <a:rPr lang="de-DE"/>
              <a:t>Primärvård</a:t>
            </a:r>
          </a:p>
          <a:p>
            <a:pPr marL="457200" marR="0" lvl="0" indent="-457200" algn="just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/>
              <a:buChar char="•"/>
            </a:pPr>
            <a:r>
              <a:rPr lang="de-DE"/>
              <a:t>Hälsa</a:t>
            </a:r>
          </a:p>
          <a:p>
            <a:pPr marL="457200" marR="0" lvl="0" indent="-457200" algn="just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/>
              <a:buChar char="•"/>
            </a:pPr>
            <a:r>
              <a:rPr lang="de-DE"/>
              <a:t>Arbete</a:t>
            </a:r>
          </a:p>
          <a:p>
            <a:pPr marL="457200" marR="0" lvl="0" indent="-457200" algn="just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/>
              <a:buChar char="•"/>
            </a:pPr>
            <a:r>
              <a:rPr lang="de-DE"/>
              <a:t>Diskriminering</a:t>
            </a:r>
          </a:p>
          <a:p>
            <a:pPr marL="457200" marR="0" lvl="0" indent="-457200" algn="just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/>
              <a:buChar char="•"/>
            </a:pPr>
            <a:r>
              <a:rPr lang="de-DE"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Religion </a:t>
            </a:r>
            <a:r>
              <a:rPr lang="de-DE"/>
              <a:t>och</a:t>
            </a:r>
            <a:r>
              <a:rPr lang="de-DE"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Kultur</a:t>
            </a:r>
          </a:p>
          <a:p>
            <a:pPr marL="457200" marR="0" lvl="0" indent="-457200" algn="just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/>
              <a:buChar char="•"/>
            </a:pPr>
            <a:r>
              <a:rPr lang="de-DE"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Krig</a:t>
            </a:r>
          </a:p>
          <a:p>
            <a:pPr marL="457200" marR="0" lvl="0" indent="-457200" algn="just" rtl="0">
              <a:spcBef>
                <a:spcPts val="700"/>
              </a:spcBef>
              <a:buClr>
                <a:schemeClr val="accent2"/>
              </a:buClr>
              <a:buSzPct val="60000"/>
              <a:buFont typeface="Arial"/>
              <a:buChar char="•"/>
            </a:pPr>
            <a:r>
              <a:rPr lang="de-DE"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Naturkatas</a:t>
            </a:r>
            <a:r>
              <a:rPr lang="de-DE"/>
              <a:t>trofer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7528" y="1425211"/>
            <a:ext cx="5354472" cy="432625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54" name="Shape 154">
            <a:hlinkClick r:id="rId4"/>
          </p:cNvPr>
          <p:cNvSpPr/>
          <p:nvPr/>
        </p:nvSpPr>
        <p:spPr>
          <a:xfrm>
            <a:off x="11166142" y="6064855"/>
            <a:ext cx="627796" cy="6267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5073" y="37000"/>
                </a:moveTo>
                <a:lnTo>
                  <a:pt x="15073" y="54812"/>
                </a:lnTo>
                <a:lnTo>
                  <a:pt x="21125" y="54812"/>
                </a:lnTo>
                <a:lnTo>
                  <a:pt x="22997" y="52779"/>
                </a:lnTo>
                <a:lnTo>
                  <a:pt x="24744" y="52779"/>
                </a:lnTo>
                <a:lnTo>
                  <a:pt x="24744" y="79966"/>
                </a:lnTo>
                <a:lnTo>
                  <a:pt x="85832" y="79966"/>
                </a:lnTo>
                <a:lnTo>
                  <a:pt x="85832" y="70591"/>
                </a:lnTo>
                <a:lnTo>
                  <a:pt x="95504" y="70591"/>
                </a:lnTo>
                <a:lnTo>
                  <a:pt x="100746" y="75750"/>
                </a:lnTo>
                <a:lnTo>
                  <a:pt x="104926" y="75750"/>
                </a:lnTo>
                <a:lnTo>
                  <a:pt x="104926" y="42625"/>
                </a:lnTo>
                <a:lnTo>
                  <a:pt x="100746" y="42625"/>
                </a:lnTo>
                <a:lnTo>
                  <a:pt x="97126" y="46216"/>
                </a:lnTo>
                <a:lnTo>
                  <a:pt x="85832" y="46216"/>
                </a:lnTo>
                <a:lnTo>
                  <a:pt x="85832" y="42625"/>
                </a:lnTo>
                <a:lnTo>
                  <a:pt x="82276" y="38875"/>
                </a:lnTo>
                <a:lnTo>
                  <a:pt x="22997" y="38875"/>
                </a:lnTo>
                <a:lnTo>
                  <a:pt x="21125" y="37000"/>
                </a:lnTo>
                <a:close/>
              </a:path>
              <a:path w="120000" h="120000" fill="darken" extrusionOk="0">
                <a:moveTo>
                  <a:pt x="15073" y="37000"/>
                </a:moveTo>
                <a:lnTo>
                  <a:pt x="15073" y="54812"/>
                </a:lnTo>
                <a:lnTo>
                  <a:pt x="21125" y="54812"/>
                </a:lnTo>
                <a:lnTo>
                  <a:pt x="22997" y="52779"/>
                </a:lnTo>
                <a:lnTo>
                  <a:pt x="24744" y="52779"/>
                </a:lnTo>
                <a:lnTo>
                  <a:pt x="24744" y="79966"/>
                </a:lnTo>
                <a:lnTo>
                  <a:pt x="85832" y="79966"/>
                </a:lnTo>
                <a:lnTo>
                  <a:pt x="85832" y="70591"/>
                </a:lnTo>
                <a:lnTo>
                  <a:pt x="95504" y="70591"/>
                </a:lnTo>
                <a:lnTo>
                  <a:pt x="100746" y="75750"/>
                </a:lnTo>
                <a:lnTo>
                  <a:pt x="104926" y="75750"/>
                </a:lnTo>
                <a:lnTo>
                  <a:pt x="104926" y="42625"/>
                </a:lnTo>
                <a:lnTo>
                  <a:pt x="100746" y="42625"/>
                </a:lnTo>
                <a:lnTo>
                  <a:pt x="97126" y="46216"/>
                </a:lnTo>
                <a:lnTo>
                  <a:pt x="85832" y="46216"/>
                </a:lnTo>
                <a:lnTo>
                  <a:pt x="85832" y="42625"/>
                </a:lnTo>
                <a:lnTo>
                  <a:pt x="82276" y="38875"/>
                </a:lnTo>
                <a:lnTo>
                  <a:pt x="22997" y="38875"/>
                </a:lnTo>
                <a:lnTo>
                  <a:pt x="21125" y="37000"/>
                </a:lnTo>
                <a:close/>
              </a:path>
              <a:path w="120000" h="120000" fill="none" extrusionOk="0">
                <a:moveTo>
                  <a:pt x="15073" y="37000"/>
                </a:moveTo>
                <a:lnTo>
                  <a:pt x="21125" y="37000"/>
                </a:lnTo>
                <a:lnTo>
                  <a:pt x="22997" y="38875"/>
                </a:lnTo>
                <a:lnTo>
                  <a:pt x="82276" y="38875"/>
                </a:lnTo>
                <a:lnTo>
                  <a:pt x="85832" y="42625"/>
                </a:lnTo>
                <a:lnTo>
                  <a:pt x="85832" y="46216"/>
                </a:lnTo>
                <a:lnTo>
                  <a:pt x="97126" y="46216"/>
                </a:lnTo>
                <a:lnTo>
                  <a:pt x="100746" y="42625"/>
                </a:lnTo>
                <a:lnTo>
                  <a:pt x="104926" y="42625"/>
                </a:lnTo>
                <a:lnTo>
                  <a:pt x="104926" y="75750"/>
                </a:lnTo>
                <a:lnTo>
                  <a:pt x="100746" y="75750"/>
                </a:lnTo>
                <a:lnTo>
                  <a:pt x="95504" y="70591"/>
                </a:lnTo>
                <a:lnTo>
                  <a:pt x="85832" y="70591"/>
                </a:lnTo>
                <a:lnTo>
                  <a:pt x="85832" y="79966"/>
                </a:lnTo>
                <a:lnTo>
                  <a:pt x="24744" y="79966"/>
                </a:lnTo>
                <a:lnTo>
                  <a:pt x="24744" y="52779"/>
                </a:lnTo>
                <a:lnTo>
                  <a:pt x="22997" y="52779"/>
                </a:lnTo>
                <a:lnTo>
                  <a:pt x="21125" y="54812"/>
                </a:lnTo>
                <a:lnTo>
                  <a:pt x="15073" y="54812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6C84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777920" y="418729"/>
            <a:ext cx="10433247" cy="823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de-DE"/>
              <a:t>FATTIGDOM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1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de-DE" b="1"/>
              <a:t>EFFEKTER: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Arial"/>
              <a:buChar char="•"/>
            </a:pPr>
            <a:r>
              <a:rPr lang="de-DE"/>
              <a:t>Otillräcklig</a:t>
            </a:r>
            <a:r>
              <a:rPr lang="de-DE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de-DE"/>
              <a:t>Primärvård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Arial"/>
              <a:buChar char="•"/>
            </a:pPr>
            <a:r>
              <a:rPr lang="de-DE"/>
              <a:t>Barnarbete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Arial"/>
              <a:buChar char="•"/>
            </a:pPr>
            <a:r>
              <a:rPr lang="de-DE"/>
              <a:t>Sjukdom</a:t>
            </a:r>
          </a:p>
          <a:p>
            <a:pPr marL="0" marR="0" lvl="0" indent="0" algn="l" rtl="0">
              <a:spcBef>
                <a:spcPts val="70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8749" y="418729"/>
            <a:ext cx="5246021" cy="2802874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28963" y="3489010"/>
            <a:ext cx="4572000" cy="3429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3" name="Shape 1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378214"/>
            <a:ext cx="4829576" cy="241478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4" name="Shape 16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02200" y="4881267"/>
            <a:ext cx="2883878" cy="1911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 descr="http://www.pah.org.pl/auto/136f1e56974e6782ff42046b2ffb599f_w_480_h_440_c_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134" y="3652987"/>
            <a:ext cx="3854763" cy="257787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803216" y="365078"/>
            <a:ext cx="108711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de-DE"/>
              <a:t>FÄRDEN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746706" y="1769290"/>
            <a:ext cx="4491759" cy="1413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Arial"/>
              <a:buChar char="•"/>
            </a:pPr>
            <a:r>
              <a:rPr lang="de-DE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Krig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Arial"/>
              <a:buChar char="•"/>
            </a:pPr>
            <a:r>
              <a:rPr lang="de-DE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Naturkatas</a:t>
            </a:r>
            <a:r>
              <a:rPr lang="de-DE"/>
              <a:t>trofer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6411" y="3393678"/>
            <a:ext cx="4876799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5067" y="386"/>
            <a:ext cx="4406934" cy="247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34000" y="1746738"/>
            <a:ext cx="3126155" cy="234461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75" name="Shape 17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32144" y="3874710"/>
            <a:ext cx="3987146" cy="298329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1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de-DE"/>
              <a:t>FÄRDEN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806618" y="1712091"/>
            <a:ext cx="10890895" cy="10746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Arial"/>
              <a:buChar char="•"/>
            </a:pPr>
            <a:r>
              <a:rPr lang="de-DE"/>
              <a:t>På vägen till skolan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5800" y="0"/>
            <a:ext cx="3646199" cy="3424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2585" y="2340818"/>
            <a:ext cx="4021960" cy="265913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84" name="Shape 1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53347" y="4225271"/>
            <a:ext cx="3674529" cy="243343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5" name="Shape 185" descr="C:\Users\VIIILO\Desktop\21029857_20130821162817593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773364"/>
            <a:ext cx="4937760" cy="2781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6" name="Shape 186" descr="http://www.pah.org.pl/auto/2d7501b937d1da599e4337cde6d8b78a_w_480_h_440_c_0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73003" y="5156955"/>
            <a:ext cx="2245609" cy="150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1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rPr lang="de-DE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KULTUR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48625" y="1550824"/>
            <a:ext cx="11443375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Arial"/>
              <a:buChar char="•"/>
            </a:pPr>
            <a:r>
              <a:rPr lang="de-DE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Diskrimin</a:t>
            </a:r>
            <a:r>
              <a:rPr lang="de-DE"/>
              <a:t>eri</a:t>
            </a:r>
            <a:r>
              <a:rPr lang="de-DE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ng (</a:t>
            </a:r>
            <a:r>
              <a:rPr lang="de-DE"/>
              <a:t>Kön</a:t>
            </a:r>
            <a:r>
              <a:rPr lang="de-DE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Religion, Kultur, Sp</a:t>
            </a:r>
            <a:r>
              <a:rPr lang="de-DE"/>
              <a:t>råk, </a:t>
            </a:r>
            <a:r>
              <a:rPr lang="de-DE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de-DE"/>
              <a:t>Minoritetsgrupper</a:t>
            </a:r>
            <a:r>
              <a:rPr lang="de-DE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</a:t>
            </a: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653047"/>
            <a:ext cx="4089319" cy="259160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4" name="Shape 1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5905" y="4106805"/>
            <a:ext cx="3404939" cy="2553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45570" y="2137093"/>
            <a:ext cx="5333999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40985" y="4340610"/>
            <a:ext cx="3248244" cy="2517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55892" y="4646767"/>
            <a:ext cx="3936107" cy="2211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Średni">
  <a:themeElements>
    <a:clrScheme name="Średni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Średni">
  <a:themeElements>
    <a:clrScheme name="Średni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Bredbild</PresentationFormat>
  <Paragraphs>41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Noto Sans Symbols</vt:lpstr>
      <vt:lpstr>Arial</vt:lpstr>
      <vt:lpstr>Questrial</vt:lpstr>
      <vt:lpstr>Średni</vt:lpstr>
      <vt:lpstr>Średni</vt:lpstr>
      <vt:lpstr>RÄTT OCH TILLGÅNG TILL UTBILDNING I LÄNDERNA I DEN GLOBALA SÖDERN</vt:lpstr>
      <vt:lpstr> Varför är utbildning viktigt?  </vt:lpstr>
      <vt:lpstr> Rätt till utbildning är en mänsklig rättighet </vt:lpstr>
      <vt:lpstr>Tillgång till utbildning</vt:lpstr>
      <vt:lpstr> Hindrerna för tillgång till utbildningen</vt:lpstr>
      <vt:lpstr>FATTIGDOM</vt:lpstr>
      <vt:lpstr>FÄRDEN</vt:lpstr>
      <vt:lpstr>FÄRDEN</vt:lpstr>
      <vt:lpstr>KULTUR</vt:lpstr>
      <vt:lpstr>Skola och klassrum</vt:lpstr>
      <vt:lpstr>PowerPoint-presentation</vt:lpstr>
      <vt:lpstr>Välgörenhetsorganisationer</vt:lpstr>
      <vt:lpstr>Utbildning är nyckeln till en bättre värld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RÄTT OCH TILLGÅNG TILL UTBILDNING I LÄNDERNA I DEN GLOBALA SÖDERN</dc:title>
  <dc:creator>Karlström Nina</dc:creator>
  <cp:lastModifiedBy>Karlström Nina</cp:lastModifiedBy>
  <cp:revision>1</cp:revision>
  <dcterms:modified xsi:type="dcterms:W3CDTF">2016-12-08T09:23:42Z</dcterms:modified>
</cp:coreProperties>
</file>