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58" r:id="rId4"/>
    <p:sldId id="259" r:id="rId5"/>
    <p:sldId id="262" r:id="rId6"/>
    <p:sldId id="263" r:id="rId7"/>
    <p:sldId id="261" r:id="rId8"/>
    <p:sldId id="260" r:id="rId9"/>
    <p:sldId id="267" r:id="rId10"/>
    <p:sldId id="266" r:id="rId11"/>
    <p:sldId id="265" r:id="rId12"/>
    <p:sldId id="264" r:id="rId13"/>
    <p:sldId id="269" r:id="rId14"/>
    <p:sldId id="268" r:id="rId15"/>
    <p:sldId id="270" r:id="rId16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="" xmlns:p14="http://schemas.microsoft.com/office/powerpoint/2010/main" xmlns:mv="urn:schemas-microsoft-com:mac:vml" xmlns:mc="http://schemas.openxmlformats.org/markup-compatibility/2006" val="1"/>
      </p:ext>
    </p:extLst>
  </p:showPr>
  <p:clrMru>
    <a:srgbClr val="FFCC66"/>
    <a:srgbClr val="217F99"/>
    <a:srgbClr val="3492A8"/>
    <a:srgbClr val="188900"/>
    <a:srgbClr val="CC772D"/>
    <a:srgbClr val="890824"/>
    <a:srgbClr val="048904"/>
    <a:srgbClr val="35F3E8"/>
    <a:srgbClr val="FF8000"/>
    <a:srgbClr val="162D8A"/>
  </p:clrMru>
  <p:extLst>
    <p:ext uri="{E76CE94A-603C-4142-B9EB-6D1370010A27}">
      <p14:discardImageEditData xmlns="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5620"/>
    <p:restoredTop sz="94660"/>
  </p:normalViewPr>
  <p:slideViewPr>
    <p:cSldViewPr snapToGrid="0" snapToObjects="1">
      <p:cViewPr>
        <p:scale>
          <a:sx n="135" d="100"/>
          <a:sy n="135" d="100"/>
        </p:scale>
        <p:origin x="-7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9F3FEF-5064-7743-B42B-41E9A7D1324D}" type="datetimeFigureOut">
              <a:rPr lang="it-IT" smtClean="0"/>
              <a:pPr/>
              <a:t>08/04/2016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15E15A-98B8-C84B-BADA-CA43C9B58BE9}" type="slidenum">
              <a:rPr lang="it-IT" smtClean="0"/>
              <a:pPr/>
              <a:t>‹Nr.›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A7FA0-6234-344F-B2DF-18ACD3ED3AF5}" type="datetimeFigureOut">
              <a:rPr lang="it-IT" smtClean="0"/>
              <a:pPr/>
              <a:t>08/04/2016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25EAF-634E-BC4C-9D49-F4971ACEF584}" type="slidenum">
              <a:rPr lang="it-IT" smtClean="0"/>
              <a:pPr/>
              <a:t>‹Nr.›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177201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25EAF-634E-BC4C-9D49-F4971ACEF584}" type="slidenum">
              <a:rPr lang="it-IT" smtClean="0"/>
              <a:pPr/>
              <a:t>6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1F5A-F098-F94E-AF9A-1FE9F7053C74}" type="datetimeFigureOut">
              <a:rPr lang="it-IT" smtClean="0"/>
              <a:pPr/>
              <a:t>08/04/2016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97643-5EE9-AE4C-9B9E-EAEB91FB5B0C}" type="slidenum">
              <a:rPr lang="it-IT" smtClean="0"/>
              <a:pPr/>
              <a:t>‹Nr.›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1F5A-F098-F94E-AF9A-1FE9F7053C74}" type="datetimeFigureOut">
              <a:rPr lang="it-IT" smtClean="0"/>
              <a:pPr/>
              <a:t>08/04/2016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97643-5EE9-AE4C-9B9E-EAEB91FB5B0C}" type="slidenum">
              <a:rPr lang="it-IT" smtClean="0"/>
              <a:pPr/>
              <a:t>‹Nr.›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1F5A-F098-F94E-AF9A-1FE9F7053C74}" type="datetimeFigureOut">
              <a:rPr lang="it-IT" smtClean="0"/>
              <a:pPr/>
              <a:t>08/04/2016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97643-5EE9-AE4C-9B9E-EAEB91FB5B0C}" type="slidenum">
              <a:rPr lang="it-IT" smtClean="0"/>
              <a:pPr/>
              <a:t>‹Nr.›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1F5A-F098-F94E-AF9A-1FE9F7053C74}" type="datetimeFigureOut">
              <a:rPr lang="it-IT" smtClean="0"/>
              <a:pPr/>
              <a:t>08/04/2016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97643-5EE9-AE4C-9B9E-EAEB91FB5B0C}" type="slidenum">
              <a:rPr lang="it-IT" smtClean="0"/>
              <a:pPr/>
              <a:t>‹Nr.›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1F5A-F098-F94E-AF9A-1FE9F7053C74}" type="datetimeFigureOut">
              <a:rPr lang="it-IT" smtClean="0"/>
              <a:pPr/>
              <a:t>08/04/2016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97643-5EE9-AE4C-9B9E-EAEB91FB5B0C}" type="slidenum">
              <a:rPr lang="it-IT" smtClean="0"/>
              <a:pPr/>
              <a:t>‹Nr.›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1F5A-F098-F94E-AF9A-1FE9F7053C74}" type="datetimeFigureOut">
              <a:rPr lang="it-IT" smtClean="0"/>
              <a:pPr/>
              <a:t>08/04/2016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97643-5EE9-AE4C-9B9E-EAEB91FB5B0C}" type="slidenum">
              <a:rPr lang="it-IT" smtClean="0"/>
              <a:pPr/>
              <a:t>‹Nr.›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1F5A-F098-F94E-AF9A-1FE9F7053C74}" type="datetimeFigureOut">
              <a:rPr lang="it-IT" smtClean="0"/>
              <a:pPr/>
              <a:t>08/04/2016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97643-5EE9-AE4C-9B9E-EAEB91FB5B0C}" type="slidenum">
              <a:rPr lang="it-IT" smtClean="0"/>
              <a:pPr/>
              <a:t>‹Nr.›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1F5A-F098-F94E-AF9A-1FE9F7053C74}" type="datetimeFigureOut">
              <a:rPr lang="it-IT" smtClean="0"/>
              <a:pPr/>
              <a:t>08/04/2016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97643-5EE9-AE4C-9B9E-EAEB91FB5B0C}" type="slidenum">
              <a:rPr lang="it-IT" smtClean="0"/>
              <a:pPr/>
              <a:t>‹Nr.›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1F5A-F098-F94E-AF9A-1FE9F7053C74}" type="datetimeFigureOut">
              <a:rPr lang="it-IT" smtClean="0"/>
              <a:pPr/>
              <a:t>08/04/2016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97643-5EE9-AE4C-9B9E-EAEB91FB5B0C}" type="slidenum">
              <a:rPr lang="it-IT" smtClean="0"/>
              <a:pPr/>
              <a:t>‹Nr.›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1F5A-F098-F94E-AF9A-1FE9F7053C74}" type="datetimeFigureOut">
              <a:rPr lang="it-IT" smtClean="0"/>
              <a:pPr/>
              <a:t>08/04/2016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97643-5EE9-AE4C-9B9E-EAEB91FB5B0C}" type="slidenum">
              <a:rPr lang="it-IT" smtClean="0"/>
              <a:pPr/>
              <a:t>‹Nr.›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1F5A-F098-F94E-AF9A-1FE9F7053C74}" type="datetimeFigureOut">
              <a:rPr lang="it-IT" smtClean="0"/>
              <a:pPr/>
              <a:t>08/04/2016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97643-5EE9-AE4C-9B9E-EAEB91FB5B0C}" type="slidenum">
              <a:rPr lang="it-IT" smtClean="0"/>
              <a:pPr/>
              <a:t>‹Nr.›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11F5A-F098-F94E-AF9A-1FE9F7053C74}" type="datetimeFigureOut">
              <a:rPr lang="it-IT" smtClean="0"/>
              <a:pPr/>
              <a:t>08/04/2016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97643-5EE9-AE4C-9B9E-EAEB91FB5B0C}" type="slidenum">
              <a:rPr lang="it-IT" smtClean="0"/>
              <a:pPr/>
              <a:t>‹Nr.›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691054"/>
            <a:ext cx="7772400" cy="2241252"/>
          </a:xfrm>
        </p:spPr>
        <p:txBody>
          <a:bodyPr>
            <a:noAutofit/>
          </a:bodyPr>
          <a:lstStyle/>
          <a:p>
            <a:r>
              <a:rPr lang="it-IT" sz="4100" dirty="0" smtClean="0">
                <a:solidFill>
                  <a:srgbClr val="162D8A"/>
                </a:solidFill>
                <a:latin typeface="Rockwell"/>
                <a:cs typeface="Rockwell"/>
              </a:rPr>
              <a:t>ERASMUS + Project</a:t>
            </a:r>
            <a:br>
              <a:rPr lang="it-IT" sz="4100" dirty="0" smtClean="0">
                <a:solidFill>
                  <a:srgbClr val="162D8A"/>
                </a:solidFill>
                <a:latin typeface="Rockwell"/>
                <a:cs typeface="Rockwell"/>
              </a:rPr>
            </a:br>
            <a:r>
              <a:rPr lang="it-IT" sz="4100" dirty="0" smtClean="0">
                <a:solidFill>
                  <a:srgbClr val="162D8A"/>
                </a:solidFill>
                <a:latin typeface="Rockwell"/>
                <a:cs typeface="Rockwell"/>
              </a:rPr>
              <a:t/>
            </a:r>
            <a:br>
              <a:rPr lang="it-IT" sz="4100" dirty="0" smtClean="0">
                <a:solidFill>
                  <a:srgbClr val="162D8A"/>
                </a:solidFill>
                <a:latin typeface="Rockwell"/>
                <a:cs typeface="Rockwell"/>
              </a:rPr>
            </a:br>
            <a:r>
              <a:rPr lang="it-IT" sz="4100" dirty="0" smtClean="0">
                <a:solidFill>
                  <a:srgbClr val="162D8A"/>
                </a:solidFill>
                <a:latin typeface="Rockwell"/>
                <a:cs typeface="Rockwell"/>
              </a:rPr>
              <a:t>The Art </a:t>
            </a:r>
            <a:r>
              <a:rPr lang="it-IT" sz="4100" dirty="0" err="1" smtClean="0">
                <a:solidFill>
                  <a:srgbClr val="162D8A"/>
                </a:solidFill>
                <a:latin typeface="Rockwell"/>
                <a:cs typeface="Rockwell"/>
              </a:rPr>
              <a:t>of</a:t>
            </a:r>
            <a:r>
              <a:rPr lang="it-IT" sz="4100" dirty="0" smtClean="0">
                <a:solidFill>
                  <a:srgbClr val="162D8A"/>
                </a:solidFill>
                <a:latin typeface="Rockwell"/>
                <a:cs typeface="Rockwell"/>
              </a:rPr>
              <a:t> </a:t>
            </a:r>
            <a:r>
              <a:rPr lang="it-IT" sz="4100" dirty="0" err="1" smtClean="0">
                <a:solidFill>
                  <a:srgbClr val="162D8A"/>
                </a:solidFill>
                <a:latin typeface="Rockwell"/>
                <a:cs typeface="Rockwell"/>
              </a:rPr>
              <a:t>Recycling</a:t>
            </a:r>
            <a:r>
              <a:rPr lang="it-IT" sz="4100" dirty="0" smtClean="0">
                <a:solidFill>
                  <a:srgbClr val="162D8A"/>
                </a:solidFill>
                <a:latin typeface="Rockwell"/>
                <a:cs typeface="Rockwell"/>
              </a:rPr>
              <a:t> and </a:t>
            </a:r>
            <a:r>
              <a:rPr lang="it-IT" sz="4100" dirty="0" err="1" smtClean="0">
                <a:solidFill>
                  <a:srgbClr val="162D8A"/>
                </a:solidFill>
                <a:latin typeface="Rockwell"/>
                <a:cs typeface="Rockwell"/>
              </a:rPr>
              <a:t>Reuse</a:t>
            </a:r>
            <a:endParaRPr lang="it-IT" sz="4100" dirty="0">
              <a:solidFill>
                <a:srgbClr val="162D8A"/>
              </a:solidFill>
              <a:latin typeface="Rockwell"/>
              <a:cs typeface="Rockwell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243577"/>
            <a:ext cx="7772400" cy="2220121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85800" y="5574198"/>
            <a:ext cx="7631051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900" dirty="0" err="1" smtClean="0">
                <a:solidFill>
                  <a:srgbClr val="162D8A"/>
                </a:solidFill>
                <a:latin typeface="Rockwell"/>
                <a:cs typeface="Rockwell"/>
              </a:rPr>
              <a:t>Class</a:t>
            </a:r>
            <a:r>
              <a:rPr lang="it-IT" sz="2900" dirty="0" smtClean="0">
                <a:solidFill>
                  <a:srgbClr val="162D8A"/>
                </a:solidFill>
                <a:latin typeface="Rockwell"/>
                <a:cs typeface="Rockwell"/>
              </a:rPr>
              <a:t> 5C IIS </a:t>
            </a:r>
            <a:r>
              <a:rPr lang="it-IT" sz="2900" dirty="0" err="1" smtClean="0">
                <a:solidFill>
                  <a:srgbClr val="162D8A"/>
                </a:solidFill>
                <a:latin typeface="Rockwell"/>
                <a:cs typeface="Rockwell"/>
              </a:rPr>
              <a:t>Benedetti-Tommaseo</a:t>
            </a:r>
            <a:endParaRPr lang="it-IT" sz="2900" dirty="0">
              <a:solidFill>
                <a:srgbClr val="162D8A"/>
              </a:solidFill>
              <a:latin typeface="Rockwell"/>
              <a:cs typeface="Rockwel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Rockwell"/>
                <a:cs typeface="Rockwell"/>
              </a:rPr>
              <a:t>Production </a:t>
            </a:r>
            <a:r>
              <a:rPr lang="it-IT" dirty="0" err="1" smtClean="0">
                <a:latin typeface="Rockwell"/>
                <a:cs typeface="Rockwell"/>
              </a:rPr>
              <a:t>of</a:t>
            </a:r>
            <a:r>
              <a:rPr lang="it-IT" dirty="0" smtClean="0">
                <a:latin typeface="Rockwell"/>
                <a:cs typeface="Rockwell"/>
              </a:rPr>
              <a:t> </a:t>
            </a:r>
            <a:r>
              <a:rPr lang="it-IT" dirty="0" err="1" smtClean="0">
                <a:latin typeface="Rockwell"/>
                <a:cs typeface="Rockwell"/>
              </a:rPr>
              <a:t>WEEEs</a:t>
            </a:r>
            <a:endParaRPr lang="it-IT" dirty="0">
              <a:latin typeface="Rockwell"/>
              <a:cs typeface="Rockwell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57200" y="1648217"/>
            <a:ext cx="82296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dirty="0" err="1" smtClean="0">
                <a:latin typeface="Rockwell"/>
                <a:cs typeface="Rockwell"/>
              </a:rPr>
              <a:t>Every</a:t>
            </a:r>
            <a:r>
              <a:rPr lang="it-IT" sz="2600" dirty="0" smtClean="0">
                <a:latin typeface="Rockwell"/>
                <a:cs typeface="Rockwell"/>
              </a:rPr>
              <a:t> </a:t>
            </a:r>
            <a:r>
              <a:rPr lang="it-IT" sz="2600" dirty="0" err="1" smtClean="0">
                <a:latin typeface="Rockwell"/>
                <a:cs typeface="Rockwell"/>
              </a:rPr>
              <a:t>year</a:t>
            </a:r>
            <a:r>
              <a:rPr lang="it-IT" sz="2600" dirty="0" smtClean="0">
                <a:latin typeface="Rockwell"/>
                <a:cs typeface="Rockwell"/>
              </a:rPr>
              <a:t> 20-25 </a:t>
            </a:r>
            <a:r>
              <a:rPr lang="it-IT" sz="2600" dirty="0" err="1" smtClean="0">
                <a:latin typeface="Rockwell"/>
                <a:cs typeface="Rockwell"/>
              </a:rPr>
              <a:t>million</a:t>
            </a:r>
            <a:r>
              <a:rPr lang="it-IT" sz="2600" dirty="0" smtClean="0">
                <a:latin typeface="Rockwell"/>
                <a:cs typeface="Rockwell"/>
              </a:rPr>
              <a:t> </a:t>
            </a:r>
            <a:r>
              <a:rPr lang="it-IT" sz="2600" dirty="0" err="1" smtClean="0">
                <a:latin typeface="Rockwell"/>
                <a:cs typeface="Rockwell"/>
              </a:rPr>
              <a:t>tonnes</a:t>
            </a:r>
            <a:r>
              <a:rPr lang="it-IT" sz="2600" dirty="0" smtClean="0">
                <a:latin typeface="Rockwell"/>
                <a:cs typeface="Rockwell"/>
              </a:rPr>
              <a:t> </a:t>
            </a:r>
            <a:r>
              <a:rPr lang="it-IT" sz="2600" dirty="0" err="1" smtClean="0">
                <a:latin typeface="Rockwell"/>
                <a:cs typeface="Rockwell"/>
              </a:rPr>
              <a:t>of</a:t>
            </a:r>
            <a:r>
              <a:rPr lang="it-IT" sz="2600" dirty="0" smtClean="0">
                <a:latin typeface="Rockwell"/>
                <a:cs typeface="Rockwell"/>
              </a:rPr>
              <a:t> </a:t>
            </a:r>
            <a:r>
              <a:rPr lang="it-IT" sz="2600" dirty="0" err="1" smtClean="0">
                <a:latin typeface="Rockwell"/>
                <a:cs typeface="Rockwell"/>
              </a:rPr>
              <a:t>WEEEs</a:t>
            </a:r>
            <a:r>
              <a:rPr lang="it-IT" sz="2600" dirty="0" smtClean="0">
                <a:latin typeface="Rockwell"/>
                <a:cs typeface="Rockwell"/>
              </a:rPr>
              <a:t> are </a:t>
            </a:r>
            <a:r>
              <a:rPr lang="it-IT" sz="2600" dirty="0" err="1" smtClean="0">
                <a:latin typeface="Rockwell"/>
                <a:cs typeface="Rockwell"/>
              </a:rPr>
              <a:t>produced</a:t>
            </a:r>
            <a:r>
              <a:rPr lang="it-IT" sz="2600" dirty="0" smtClean="0">
                <a:latin typeface="Rockwell"/>
                <a:cs typeface="Rockwell"/>
              </a:rPr>
              <a:t>:</a:t>
            </a:r>
          </a:p>
          <a:p>
            <a:pPr algn="ctr"/>
            <a:r>
              <a:rPr lang="it-IT" sz="2600" dirty="0" smtClean="0">
                <a:latin typeface="Rockwell"/>
                <a:cs typeface="Rockwell"/>
              </a:rPr>
              <a:t>the </a:t>
            </a:r>
            <a:r>
              <a:rPr lang="it-IT" sz="2600" dirty="0" err="1" smtClean="0">
                <a:latin typeface="Rockwell"/>
                <a:cs typeface="Rockwell"/>
              </a:rPr>
              <a:t>weight</a:t>
            </a:r>
            <a:r>
              <a:rPr lang="it-IT" sz="2600" dirty="0" smtClean="0">
                <a:latin typeface="Rockwell"/>
                <a:cs typeface="Rockwell"/>
              </a:rPr>
              <a:t> </a:t>
            </a:r>
            <a:r>
              <a:rPr lang="it-IT" sz="2600" dirty="0" err="1" smtClean="0">
                <a:latin typeface="Rockwell"/>
                <a:cs typeface="Rockwell"/>
              </a:rPr>
              <a:t>of</a:t>
            </a:r>
            <a:r>
              <a:rPr lang="it-IT" sz="2600" dirty="0" smtClean="0">
                <a:latin typeface="Rockwell"/>
                <a:cs typeface="Rockwell"/>
              </a:rPr>
              <a:t> </a:t>
            </a:r>
            <a:r>
              <a:rPr lang="it-IT" sz="2600" dirty="0" err="1" smtClean="0">
                <a:latin typeface="Rockwell"/>
                <a:cs typeface="Rockwell"/>
              </a:rPr>
              <a:t>nearly</a:t>
            </a:r>
            <a:r>
              <a:rPr lang="it-IT" sz="2600" dirty="0" smtClean="0">
                <a:latin typeface="Rockwell"/>
                <a:cs typeface="Rockwell"/>
              </a:rPr>
              <a:t> </a:t>
            </a:r>
            <a:r>
              <a:rPr lang="it-IT" sz="2600" dirty="0" err="1" smtClean="0">
                <a:latin typeface="Rockwell"/>
                <a:cs typeface="Rockwell"/>
              </a:rPr>
              <a:t>four</a:t>
            </a:r>
            <a:r>
              <a:rPr lang="it-IT" sz="2600" dirty="0" smtClean="0">
                <a:latin typeface="Rockwell"/>
                <a:cs typeface="Rockwell"/>
              </a:rPr>
              <a:t> </a:t>
            </a:r>
            <a:r>
              <a:rPr lang="it-IT" sz="2600" dirty="0" err="1" smtClean="0">
                <a:latin typeface="Rockwell"/>
                <a:cs typeface="Rockwell"/>
              </a:rPr>
              <a:t>million</a:t>
            </a:r>
            <a:r>
              <a:rPr lang="it-IT" sz="2600" dirty="0" smtClean="0">
                <a:latin typeface="Rockwell"/>
                <a:cs typeface="Rockwell"/>
              </a:rPr>
              <a:t> </a:t>
            </a:r>
            <a:r>
              <a:rPr lang="it-IT" sz="2600" dirty="0" err="1" smtClean="0">
                <a:latin typeface="Rockwell"/>
                <a:cs typeface="Rockwell"/>
              </a:rPr>
              <a:t>elephants</a:t>
            </a:r>
            <a:r>
              <a:rPr lang="it-IT" sz="2600" dirty="0" smtClean="0">
                <a:latin typeface="Rockwell"/>
                <a:cs typeface="Rockwell"/>
              </a:rPr>
              <a:t>!</a:t>
            </a:r>
            <a:endParaRPr lang="it-IT" sz="2600" dirty="0">
              <a:latin typeface="Rockwell"/>
              <a:cs typeface="Rockwell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46671" y="3426839"/>
            <a:ext cx="3492672" cy="2462334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4472786" y="4118302"/>
            <a:ext cx="43968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400" dirty="0" smtClean="0">
                <a:solidFill>
                  <a:srgbClr val="CC772D"/>
                </a:solidFill>
                <a:latin typeface="+mj-lt"/>
                <a:cs typeface="Rockwell"/>
              </a:rPr>
              <a:t>x </a:t>
            </a:r>
            <a:r>
              <a:rPr lang="it-IT" sz="6400" dirty="0" smtClean="0">
                <a:solidFill>
                  <a:srgbClr val="CC772D"/>
                </a:solidFill>
                <a:latin typeface="Rockwell"/>
                <a:cs typeface="Rockwell"/>
              </a:rPr>
              <a:t>4,000,000</a:t>
            </a:r>
            <a:endParaRPr lang="it-IT" sz="6400" dirty="0">
              <a:solidFill>
                <a:srgbClr val="CC772D"/>
              </a:solidFill>
              <a:latin typeface="Rockwell"/>
              <a:cs typeface="Rockwel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Rockwell"/>
                <a:cs typeface="Rockwell"/>
              </a:rPr>
              <a:t>The </a:t>
            </a:r>
            <a:r>
              <a:rPr lang="it-IT" dirty="0" err="1" smtClean="0">
                <a:latin typeface="Rockwell"/>
                <a:cs typeface="Rockwell"/>
              </a:rPr>
              <a:t>Consequences</a:t>
            </a:r>
            <a:endParaRPr lang="it-IT" dirty="0">
              <a:latin typeface="Rockwell"/>
              <a:cs typeface="Rockwell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57200" y="1727632"/>
            <a:ext cx="82296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dirty="0" smtClean="0">
                <a:latin typeface="Rockwell"/>
                <a:cs typeface="Rockwell"/>
              </a:rPr>
              <a:t>The production of electronic </a:t>
            </a:r>
            <a:r>
              <a:rPr lang="it-IT" sz="2600" dirty="0" err="1" smtClean="0">
                <a:latin typeface="Rockwell"/>
                <a:cs typeface="Rockwell"/>
              </a:rPr>
              <a:t>devices</a:t>
            </a:r>
            <a:r>
              <a:rPr lang="it-IT" sz="2600" dirty="0" smtClean="0">
                <a:latin typeface="Rockwell"/>
                <a:cs typeface="Rockwell"/>
              </a:rPr>
              <a:t> and the </a:t>
            </a:r>
            <a:r>
              <a:rPr lang="it-IT" sz="2600" dirty="0" err="1" smtClean="0">
                <a:latin typeface="Rockwell"/>
                <a:cs typeface="Rockwell"/>
              </a:rPr>
              <a:t>resulting</a:t>
            </a:r>
            <a:r>
              <a:rPr lang="it-IT" sz="2600" dirty="0" smtClean="0">
                <a:latin typeface="Rockwell"/>
                <a:cs typeface="Rockwell"/>
              </a:rPr>
              <a:t> </a:t>
            </a:r>
            <a:r>
              <a:rPr lang="it-IT" sz="2600" dirty="0" err="1" smtClean="0">
                <a:latin typeface="Rockwell"/>
                <a:cs typeface="Rockwell"/>
              </a:rPr>
              <a:t>WEEEs</a:t>
            </a:r>
            <a:r>
              <a:rPr lang="it-IT" sz="2600" dirty="0" smtClean="0">
                <a:latin typeface="Rockwell"/>
                <a:cs typeface="Rockwell"/>
              </a:rPr>
              <a:t>  </a:t>
            </a:r>
            <a:r>
              <a:rPr lang="it-IT" sz="2600" dirty="0" err="1" smtClean="0">
                <a:latin typeface="Rockwell"/>
                <a:cs typeface="Rockwell"/>
              </a:rPr>
              <a:t>have</a:t>
            </a:r>
            <a:r>
              <a:rPr lang="it-IT" sz="2600" dirty="0" smtClean="0">
                <a:latin typeface="Rockwell"/>
                <a:cs typeface="Rockwell"/>
              </a:rPr>
              <a:t> </a:t>
            </a:r>
            <a:r>
              <a:rPr lang="it-IT" sz="2600" dirty="0" err="1" smtClean="0">
                <a:latin typeface="Rockwell"/>
                <a:cs typeface="Rockwell"/>
              </a:rPr>
              <a:t>disastrous</a:t>
            </a:r>
            <a:r>
              <a:rPr lang="it-IT" sz="2600" dirty="0" smtClean="0">
                <a:latin typeface="Rockwell"/>
                <a:cs typeface="Rockwell"/>
              </a:rPr>
              <a:t> </a:t>
            </a:r>
            <a:r>
              <a:rPr lang="it-IT" sz="2600" dirty="0" err="1" smtClean="0">
                <a:latin typeface="Rockwell"/>
                <a:cs typeface="Rockwell"/>
              </a:rPr>
              <a:t>consequences</a:t>
            </a:r>
            <a:r>
              <a:rPr lang="it-IT" sz="2600" dirty="0" smtClean="0">
                <a:latin typeface="Rockwell"/>
                <a:cs typeface="Rockwell"/>
              </a:rPr>
              <a:t> on the </a:t>
            </a:r>
            <a:r>
              <a:rPr lang="it-IT" sz="2600" dirty="0" err="1" smtClean="0">
                <a:latin typeface="Rockwell"/>
                <a:cs typeface="Rockwell"/>
              </a:rPr>
              <a:t>environment</a:t>
            </a:r>
            <a:r>
              <a:rPr lang="it-IT" sz="2600" dirty="0" smtClean="0">
                <a:latin typeface="Rockwell"/>
                <a:cs typeface="Rockwell"/>
              </a:rPr>
              <a:t> and </a:t>
            </a:r>
            <a:r>
              <a:rPr lang="it-IT" sz="2600" dirty="0" err="1" smtClean="0">
                <a:latin typeface="Rockwell"/>
                <a:cs typeface="Rockwell"/>
              </a:rPr>
              <a:t>also</a:t>
            </a:r>
            <a:r>
              <a:rPr lang="it-IT" sz="2600" dirty="0" smtClean="0">
                <a:latin typeface="Rockwell"/>
                <a:cs typeface="Rockwell"/>
              </a:rPr>
              <a:t> on the people</a:t>
            </a:r>
            <a:endParaRPr lang="it-IT" sz="2600" dirty="0">
              <a:latin typeface="Rockwell"/>
              <a:cs typeface="Rockwell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747" y="3548650"/>
            <a:ext cx="3655527" cy="243092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681" y="3548650"/>
            <a:ext cx="3312470" cy="2430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370" y="3000006"/>
            <a:ext cx="3123260" cy="2306007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>
                <a:solidFill>
                  <a:srgbClr val="890824"/>
                </a:solidFill>
                <a:latin typeface="Rockwell"/>
                <a:cs typeface="Rockwell"/>
              </a:rPr>
              <a:t>Coltan</a:t>
            </a:r>
            <a:endParaRPr lang="it-IT" dirty="0">
              <a:solidFill>
                <a:srgbClr val="890824"/>
              </a:solidFill>
              <a:latin typeface="Rockwell"/>
              <a:cs typeface="Rockwell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480" y="1447813"/>
            <a:ext cx="899649" cy="1685524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2381128" y="2059742"/>
            <a:ext cx="1699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latin typeface="Rockwell"/>
                <a:cs typeface="Rockwell"/>
              </a:rPr>
              <a:t>1</a:t>
            </a:r>
            <a:r>
              <a:rPr lang="it-IT" sz="2400" dirty="0" smtClean="0">
                <a:latin typeface="Rockwell"/>
                <a:cs typeface="Rockwell"/>
              </a:rPr>
              <a:t> </a:t>
            </a:r>
            <a:r>
              <a:rPr lang="it-IT" sz="2400" dirty="0" err="1" smtClean="0">
                <a:latin typeface="Rockwell"/>
                <a:cs typeface="Rockwell"/>
              </a:rPr>
              <a:t>kilogram</a:t>
            </a:r>
            <a:endParaRPr lang="it-IT" sz="2400" dirty="0">
              <a:latin typeface="Rockwell"/>
              <a:cs typeface="Rockwell"/>
            </a:endParaRPr>
          </a:p>
        </p:txBody>
      </p:sp>
      <p:sp>
        <p:nvSpPr>
          <p:cNvPr id="10" name="Freccia destra 9"/>
          <p:cNvSpPr/>
          <p:nvPr/>
        </p:nvSpPr>
        <p:spPr>
          <a:xfrm>
            <a:off x="4080600" y="2145826"/>
            <a:ext cx="1176557" cy="289497"/>
          </a:xfrm>
          <a:prstGeom prst="rightArrow">
            <a:avLst/>
          </a:prstGeom>
          <a:solidFill>
            <a:srgbClr val="B60F00"/>
          </a:solidFill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5257157" y="2059742"/>
            <a:ext cx="259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Rockwell"/>
                <a:cs typeface="Rockwell"/>
              </a:rPr>
              <a:t>600 </a:t>
            </a:r>
            <a:r>
              <a:rPr lang="it-IT" sz="2400" dirty="0" err="1" smtClean="0">
                <a:latin typeface="Rockwell"/>
                <a:cs typeface="Rockwell"/>
              </a:rPr>
              <a:t>US$</a:t>
            </a:r>
            <a:r>
              <a:rPr lang="it-IT" sz="2400" dirty="0" smtClean="0">
                <a:latin typeface="Rockwell"/>
                <a:cs typeface="Rockwell"/>
              </a:rPr>
              <a:t> (in 2001)</a:t>
            </a:r>
            <a:endParaRPr lang="it-IT" sz="2400" dirty="0">
              <a:latin typeface="Rockwell"/>
              <a:cs typeface="Rockwell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480" y="1393200"/>
            <a:ext cx="6368575" cy="4245717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457200" y="5687179"/>
            <a:ext cx="8229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500" dirty="0" err="1" smtClean="0">
                <a:latin typeface="Rockwell"/>
                <a:cs typeface="Rockwell"/>
              </a:rPr>
              <a:t>Coltan</a:t>
            </a:r>
            <a:r>
              <a:rPr lang="it-IT" sz="2500" dirty="0" smtClean="0">
                <a:latin typeface="Rockwell"/>
                <a:cs typeface="Rockwell"/>
              </a:rPr>
              <a:t> </a:t>
            </a:r>
            <a:r>
              <a:rPr lang="it-IT" sz="2500" dirty="0" err="1" smtClean="0">
                <a:latin typeface="Rockwell"/>
                <a:cs typeface="Rockwell"/>
              </a:rPr>
              <a:t>has</a:t>
            </a:r>
            <a:r>
              <a:rPr lang="it-IT" sz="2500" dirty="0" smtClean="0">
                <a:latin typeface="Rockwell"/>
                <a:cs typeface="Rockwell"/>
              </a:rPr>
              <a:t> </a:t>
            </a:r>
            <a:r>
              <a:rPr lang="it-IT" sz="2500" dirty="0" err="1" smtClean="0">
                <a:latin typeface="Rockwell"/>
                <a:cs typeface="Rockwell"/>
              </a:rPr>
              <a:t>caused</a:t>
            </a:r>
            <a:r>
              <a:rPr lang="it-IT" sz="2500" dirty="0" smtClean="0">
                <a:latin typeface="Rockwell"/>
                <a:cs typeface="Rockwell"/>
              </a:rPr>
              <a:t> a War in the Congo</a:t>
            </a:r>
            <a:endParaRPr lang="it-IT" sz="2500" dirty="0">
              <a:latin typeface="Rockwell"/>
              <a:cs typeface="Rockwel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>
                <a:solidFill>
                  <a:srgbClr val="0000FF"/>
                </a:solidFill>
                <a:latin typeface="Rockwell"/>
                <a:cs typeface="Rockwell"/>
              </a:rPr>
              <a:t>Great </a:t>
            </a:r>
            <a:r>
              <a:rPr lang="it-IT" dirty="0" err="1" smtClean="0">
                <a:solidFill>
                  <a:srgbClr val="0000FF"/>
                </a:solidFill>
                <a:latin typeface="Rockwell"/>
                <a:cs typeface="Rockwell"/>
              </a:rPr>
              <a:t>Pacific</a:t>
            </a:r>
            <a:r>
              <a:rPr lang="it-IT" dirty="0" smtClean="0">
                <a:solidFill>
                  <a:srgbClr val="0000FF"/>
                </a:solidFill>
                <a:latin typeface="Rockwell"/>
                <a:cs typeface="Rockwell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Rockwell"/>
                <a:cs typeface="Rockwell"/>
              </a:rPr>
              <a:t>Garbage</a:t>
            </a:r>
            <a:r>
              <a:rPr lang="it-IT" dirty="0" smtClean="0">
                <a:solidFill>
                  <a:srgbClr val="0000FF"/>
                </a:solidFill>
                <a:latin typeface="Rockwell"/>
                <a:cs typeface="Rockwell"/>
              </a:rPr>
              <a:t> Patch</a:t>
            </a:r>
            <a:endParaRPr lang="it-IT" dirty="0">
              <a:solidFill>
                <a:srgbClr val="0000FF"/>
              </a:solidFill>
              <a:latin typeface="Rockwell"/>
              <a:cs typeface="Rockwell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rcRect b="19727"/>
          <a:stretch>
            <a:fillRect/>
          </a:stretch>
        </p:blipFill>
        <p:spPr bwMode="auto">
          <a:xfrm>
            <a:off x="657610" y="1606231"/>
            <a:ext cx="4708076" cy="25214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CasellaDiTesto 4"/>
          <p:cNvSpPr txBox="1"/>
          <p:nvPr/>
        </p:nvSpPr>
        <p:spPr>
          <a:xfrm>
            <a:off x="5555967" y="1606231"/>
            <a:ext cx="3009443" cy="2521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dirty="0" smtClean="0">
                <a:latin typeface="Rockwell"/>
                <a:cs typeface="Rockwell"/>
              </a:rPr>
              <a:t>It is a </a:t>
            </a:r>
            <a:r>
              <a:rPr lang="it-IT" sz="2600" dirty="0" err="1" smtClean="0">
                <a:latin typeface="Rockwell"/>
                <a:cs typeface="Rockwell"/>
              </a:rPr>
              <a:t>concentration</a:t>
            </a:r>
            <a:r>
              <a:rPr lang="it-IT" sz="2600" dirty="0" smtClean="0">
                <a:latin typeface="Rockwell"/>
                <a:cs typeface="Rockwell"/>
              </a:rPr>
              <a:t> of marine </a:t>
            </a:r>
            <a:r>
              <a:rPr lang="it-IT" sz="2600" dirty="0" err="1" smtClean="0">
                <a:latin typeface="Rockwell"/>
                <a:cs typeface="Rockwell"/>
              </a:rPr>
              <a:t>debris</a:t>
            </a:r>
            <a:r>
              <a:rPr lang="it-IT" sz="2600" dirty="0" smtClean="0">
                <a:latin typeface="Rockwell"/>
                <a:cs typeface="Rockwell"/>
              </a:rPr>
              <a:t>, </a:t>
            </a:r>
            <a:r>
              <a:rPr lang="it-IT" sz="2600" dirty="0" err="1" smtClean="0">
                <a:latin typeface="Rockwell"/>
                <a:cs typeface="Rockwell"/>
              </a:rPr>
              <a:t>divided</a:t>
            </a:r>
            <a:r>
              <a:rPr lang="it-IT" sz="2600" dirty="0" smtClean="0">
                <a:latin typeface="Rockwell"/>
                <a:cs typeface="Rockwell"/>
              </a:rPr>
              <a:t> into two </a:t>
            </a:r>
            <a:r>
              <a:rPr lang="it-IT" sz="2600" dirty="0" err="1" smtClean="0">
                <a:latin typeface="Rockwell"/>
                <a:cs typeface="Rockwell"/>
              </a:rPr>
              <a:t>huge</a:t>
            </a:r>
            <a:r>
              <a:rPr lang="it-IT" sz="2600" dirty="0" smtClean="0">
                <a:latin typeface="Rockwell"/>
                <a:cs typeface="Rockwell"/>
              </a:rPr>
              <a:t> </a:t>
            </a:r>
            <a:r>
              <a:rPr lang="it-IT" sz="2600" dirty="0" err="1" smtClean="0">
                <a:latin typeface="Rockwell"/>
                <a:cs typeface="Rockwell"/>
              </a:rPr>
              <a:t>garbage</a:t>
            </a:r>
            <a:r>
              <a:rPr lang="it-IT" sz="2600" dirty="0" smtClean="0">
                <a:latin typeface="Rockwell"/>
                <a:cs typeface="Rockwell"/>
              </a:rPr>
              <a:t> “</a:t>
            </a:r>
            <a:r>
              <a:rPr lang="it-IT" sz="2600" dirty="0" err="1" smtClean="0">
                <a:latin typeface="Rockwell"/>
                <a:cs typeface="Rockwell"/>
              </a:rPr>
              <a:t>islands</a:t>
            </a:r>
            <a:r>
              <a:rPr lang="it-IT" sz="2600" dirty="0" smtClean="0">
                <a:latin typeface="Rockwell"/>
                <a:cs typeface="Rockwell"/>
              </a:rPr>
              <a:t>”</a:t>
            </a:r>
            <a:endParaRPr lang="it-IT" sz="2600" dirty="0">
              <a:latin typeface="Rockwell"/>
              <a:cs typeface="Rockwell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9485" y="4688170"/>
            <a:ext cx="1596826" cy="155917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78711" y="4688170"/>
            <a:ext cx="1596826" cy="1559173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4358280" y="4688170"/>
            <a:ext cx="1321819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300" dirty="0" smtClean="0">
                <a:solidFill>
                  <a:srgbClr val="217F99"/>
                </a:solidFill>
                <a:latin typeface="Rockwell"/>
                <a:cs typeface="Rockwell"/>
              </a:rPr>
              <a:t>=</a:t>
            </a:r>
            <a:endParaRPr lang="it-IT" sz="8300" dirty="0">
              <a:solidFill>
                <a:srgbClr val="217F99"/>
              </a:solidFill>
              <a:latin typeface="Rockwell"/>
              <a:cs typeface="Rockwell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5365686" y="5076000"/>
            <a:ext cx="332111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500" dirty="0" err="1" smtClean="0">
                <a:solidFill>
                  <a:srgbClr val="217F99"/>
                </a:solidFill>
                <a:latin typeface="Rockwell"/>
                <a:cs typeface="Rockwell"/>
              </a:rPr>
              <a:t>Eastern</a:t>
            </a:r>
            <a:r>
              <a:rPr lang="it-IT" sz="3500" dirty="0" smtClean="0">
                <a:solidFill>
                  <a:srgbClr val="217F99"/>
                </a:solidFill>
                <a:latin typeface="Rockwell"/>
                <a:cs typeface="Rockwell"/>
              </a:rPr>
              <a:t> Patch</a:t>
            </a:r>
            <a:endParaRPr lang="it-IT" sz="3500" dirty="0">
              <a:solidFill>
                <a:srgbClr val="217F99"/>
              </a:solidFill>
              <a:latin typeface="Rockwell"/>
              <a:cs typeface="Rockwel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>
                <a:solidFill>
                  <a:srgbClr val="FF6600"/>
                </a:solidFill>
                <a:latin typeface="Rockwell"/>
                <a:cs typeface="Rockwell"/>
              </a:rPr>
              <a:t>Endangered</a:t>
            </a:r>
            <a:r>
              <a:rPr lang="it-IT" dirty="0" smtClean="0">
                <a:solidFill>
                  <a:srgbClr val="FF6600"/>
                </a:solidFill>
                <a:latin typeface="Rockwell"/>
                <a:cs typeface="Rockwell"/>
              </a:rPr>
              <a:t> </a:t>
            </a:r>
            <a:r>
              <a:rPr lang="it-IT" dirty="0" err="1" smtClean="0">
                <a:solidFill>
                  <a:srgbClr val="FF6600"/>
                </a:solidFill>
                <a:latin typeface="Rockwell"/>
                <a:cs typeface="Rockwell"/>
              </a:rPr>
              <a:t>Animals</a:t>
            </a:r>
            <a:endParaRPr lang="it-IT" dirty="0">
              <a:solidFill>
                <a:srgbClr val="FF6600"/>
              </a:solidFill>
              <a:latin typeface="Rockwell"/>
              <a:cs typeface="Rockwell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57200" y="1727632"/>
            <a:ext cx="8229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dirty="0" smtClean="0">
                <a:latin typeface="Rockwell"/>
                <a:cs typeface="Rockwell"/>
              </a:rPr>
              <a:t>The </a:t>
            </a:r>
            <a:r>
              <a:rPr lang="it-IT" sz="2600" dirty="0" err="1" smtClean="0">
                <a:latin typeface="Rockwell"/>
                <a:cs typeface="Rockwell"/>
              </a:rPr>
              <a:t>garbage</a:t>
            </a:r>
            <a:r>
              <a:rPr lang="it-IT" sz="2600" dirty="0" smtClean="0">
                <a:latin typeface="Rockwell"/>
                <a:cs typeface="Rockwell"/>
              </a:rPr>
              <a:t> patch is </a:t>
            </a:r>
            <a:r>
              <a:rPr lang="it-IT" sz="2600" dirty="0" err="1" smtClean="0">
                <a:latin typeface="Rockwell"/>
                <a:cs typeface="Rockwell"/>
              </a:rPr>
              <a:t>dangerous</a:t>
            </a:r>
            <a:r>
              <a:rPr lang="it-IT" sz="2600" dirty="0" smtClean="0">
                <a:latin typeface="Rockwell"/>
                <a:cs typeface="Rockwell"/>
              </a:rPr>
              <a:t> both for small </a:t>
            </a:r>
            <a:r>
              <a:rPr lang="it-IT" sz="2600" dirty="0" err="1" smtClean="0">
                <a:latin typeface="Rockwell"/>
                <a:cs typeface="Rockwell"/>
              </a:rPr>
              <a:t>fish</a:t>
            </a:r>
            <a:r>
              <a:rPr lang="it-IT" sz="2600" dirty="0" smtClean="0">
                <a:latin typeface="Rockwell"/>
                <a:cs typeface="Rockwell"/>
              </a:rPr>
              <a:t> and large </a:t>
            </a:r>
            <a:r>
              <a:rPr lang="it-IT" sz="2600" dirty="0" err="1" smtClean="0">
                <a:latin typeface="Rockwell"/>
                <a:cs typeface="Rockwell"/>
              </a:rPr>
              <a:t>sea</a:t>
            </a:r>
            <a:r>
              <a:rPr lang="it-IT" sz="2600" dirty="0" smtClean="0">
                <a:latin typeface="Rockwell"/>
                <a:cs typeface="Rockwell"/>
              </a:rPr>
              <a:t> </a:t>
            </a:r>
            <a:r>
              <a:rPr lang="it-IT" sz="2600" dirty="0" err="1" smtClean="0">
                <a:latin typeface="Rockwell"/>
                <a:cs typeface="Rockwell"/>
              </a:rPr>
              <a:t>mammals</a:t>
            </a:r>
            <a:r>
              <a:rPr lang="it-IT" sz="2600" dirty="0" smtClean="0">
                <a:latin typeface="Rockwell"/>
                <a:cs typeface="Rockwell"/>
              </a:rPr>
              <a:t> and </a:t>
            </a:r>
            <a:r>
              <a:rPr lang="it-IT" sz="2600" dirty="0" err="1" smtClean="0">
                <a:latin typeface="Rockwell"/>
                <a:cs typeface="Rockwell"/>
              </a:rPr>
              <a:t>birds</a:t>
            </a:r>
            <a:endParaRPr lang="it-IT" sz="2600" dirty="0">
              <a:latin typeface="Rockwell"/>
              <a:cs typeface="Rockwell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9403" y="2980606"/>
            <a:ext cx="3129501" cy="2349212"/>
          </a:xfrm>
          <a:prstGeom prst="rect">
            <a:avLst/>
          </a:prstGeom>
        </p:spPr>
      </p:pic>
      <p:pic>
        <p:nvPicPr>
          <p:cNvPr id="6" name="Immagine 5" descr="image.jpeg"/>
          <p:cNvPicPr>
            <a:picLocks noChangeAspect="1"/>
          </p:cNvPicPr>
          <p:nvPr/>
        </p:nvPicPr>
        <p:blipFill>
          <a:blip r:embed="rId3"/>
          <a:srcRect l="13819" r="9213"/>
          <a:stretch>
            <a:fillRect/>
          </a:stretch>
        </p:blipFill>
        <p:spPr>
          <a:xfrm>
            <a:off x="920306" y="2980606"/>
            <a:ext cx="3130551" cy="2340014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920306" y="5633442"/>
            <a:ext cx="31305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500" dirty="0" smtClean="0">
                <a:latin typeface="Rockwell"/>
                <a:cs typeface="Rockwell"/>
              </a:rPr>
              <a:t>A </a:t>
            </a:r>
            <a:r>
              <a:rPr lang="it-IT" sz="2500" dirty="0" err="1" smtClean="0">
                <a:latin typeface="Rockwell"/>
                <a:cs typeface="Rockwell"/>
              </a:rPr>
              <a:t>turtle</a:t>
            </a:r>
            <a:r>
              <a:rPr lang="it-IT" sz="2500" dirty="0" smtClean="0">
                <a:latin typeface="Rockwell"/>
                <a:cs typeface="Rockwell"/>
              </a:rPr>
              <a:t> </a:t>
            </a:r>
            <a:r>
              <a:rPr lang="it-IT" sz="2500" dirty="0" err="1" smtClean="0">
                <a:latin typeface="Rockwell"/>
                <a:cs typeface="Rockwell"/>
              </a:rPr>
              <a:t>entangled</a:t>
            </a:r>
            <a:r>
              <a:rPr lang="it-IT" sz="2500" dirty="0" smtClean="0">
                <a:latin typeface="Rockwell"/>
                <a:cs typeface="Rockwell"/>
              </a:rPr>
              <a:t> in a plastic ring</a:t>
            </a:r>
            <a:endParaRPr lang="it-IT" sz="2500" dirty="0">
              <a:latin typeface="Rockwell"/>
              <a:cs typeface="Rockwell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5139403" y="5633442"/>
            <a:ext cx="31295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500" dirty="0" smtClean="0">
                <a:latin typeface="Rockwell"/>
                <a:cs typeface="Rockwell"/>
              </a:rPr>
              <a:t>Plastic </a:t>
            </a:r>
            <a:r>
              <a:rPr lang="it-IT" sz="2500" dirty="0" err="1" smtClean="0">
                <a:latin typeface="Rockwell"/>
                <a:cs typeface="Rockwell"/>
              </a:rPr>
              <a:t>eaten</a:t>
            </a:r>
            <a:r>
              <a:rPr lang="it-IT" sz="2500" dirty="0" smtClean="0">
                <a:latin typeface="Rockwell"/>
                <a:cs typeface="Rockwell"/>
              </a:rPr>
              <a:t> </a:t>
            </a:r>
            <a:r>
              <a:rPr lang="it-IT" sz="2500" dirty="0" err="1" smtClean="0">
                <a:latin typeface="Rockwell"/>
                <a:cs typeface="Rockwell"/>
              </a:rPr>
              <a:t>by</a:t>
            </a:r>
            <a:r>
              <a:rPr lang="it-IT" sz="2500" dirty="0" smtClean="0">
                <a:latin typeface="Rockwell"/>
                <a:cs typeface="Rockwell"/>
              </a:rPr>
              <a:t> a </a:t>
            </a:r>
            <a:r>
              <a:rPr lang="it-IT" sz="2500" dirty="0" err="1" smtClean="0">
                <a:latin typeface="Rockwell"/>
                <a:cs typeface="Rockwell"/>
              </a:rPr>
              <a:t>fish</a:t>
            </a:r>
            <a:endParaRPr lang="it-IT" sz="2500" dirty="0">
              <a:latin typeface="Rockwell"/>
              <a:cs typeface="Rockwell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4538" y="3711993"/>
            <a:ext cx="792538" cy="726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>
                <a:solidFill>
                  <a:srgbClr val="0000FF"/>
                </a:solidFill>
                <a:latin typeface="Rockwell"/>
                <a:cs typeface="Rockwell"/>
              </a:rPr>
              <a:t>What</a:t>
            </a:r>
            <a:r>
              <a:rPr lang="it-IT" dirty="0" smtClean="0">
                <a:solidFill>
                  <a:srgbClr val="0000FF"/>
                </a:solidFill>
                <a:latin typeface="Rockwell"/>
                <a:cs typeface="Rockwell"/>
              </a:rPr>
              <a:t> can </a:t>
            </a:r>
            <a:r>
              <a:rPr lang="it-IT" dirty="0" err="1" smtClean="0">
                <a:solidFill>
                  <a:srgbClr val="0000FF"/>
                </a:solidFill>
                <a:latin typeface="Rockwell"/>
                <a:cs typeface="Rockwell"/>
              </a:rPr>
              <a:t>we</a:t>
            </a:r>
            <a:r>
              <a:rPr lang="it-IT" dirty="0" smtClean="0">
                <a:solidFill>
                  <a:srgbClr val="0000FF"/>
                </a:solidFill>
                <a:latin typeface="Rockwell"/>
                <a:cs typeface="Rockwell"/>
              </a:rPr>
              <a:t> do </a:t>
            </a:r>
            <a:r>
              <a:rPr lang="it-IT" dirty="0" err="1" smtClean="0">
                <a:solidFill>
                  <a:srgbClr val="0000FF"/>
                </a:solidFill>
                <a:latin typeface="Rockwell"/>
                <a:cs typeface="Rockwell"/>
              </a:rPr>
              <a:t>about</a:t>
            </a:r>
            <a:r>
              <a:rPr lang="it-IT" dirty="0" smtClean="0">
                <a:solidFill>
                  <a:srgbClr val="0000FF"/>
                </a:solidFill>
                <a:latin typeface="Rockwell"/>
                <a:cs typeface="Rockwell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Rockwell"/>
                <a:cs typeface="Rockwell"/>
              </a:rPr>
              <a:t>it</a:t>
            </a:r>
            <a:r>
              <a:rPr lang="it-IT" dirty="0" smtClean="0">
                <a:solidFill>
                  <a:srgbClr val="0000FF"/>
                </a:solidFill>
                <a:latin typeface="Rockwell"/>
                <a:cs typeface="Rockwell"/>
              </a:rPr>
              <a:t>?</a:t>
            </a:r>
            <a:endParaRPr lang="it-IT" dirty="0">
              <a:solidFill>
                <a:srgbClr val="0000FF"/>
              </a:solidFill>
              <a:latin typeface="Rockwell"/>
              <a:cs typeface="Rockwell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57200" y="1552222"/>
            <a:ext cx="8229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dirty="0" smtClean="0">
                <a:latin typeface="Rockwell"/>
                <a:cs typeface="Rockwell"/>
              </a:rPr>
              <a:t>The WEEE </a:t>
            </a:r>
            <a:r>
              <a:rPr lang="it-IT" sz="2600" dirty="0" err="1" smtClean="0">
                <a:latin typeface="Rockwell"/>
                <a:cs typeface="Rockwell"/>
              </a:rPr>
              <a:t>problem</a:t>
            </a:r>
            <a:r>
              <a:rPr lang="it-IT" sz="2600" dirty="0" smtClean="0">
                <a:latin typeface="Rockwell"/>
                <a:cs typeface="Rockwell"/>
              </a:rPr>
              <a:t> </a:t>
            </a:r>
            <a:r>
              <a:rPr lang="it-IT" sz="2600" dirty="0" err="1" smtClean="0">
                <a:latin typeface="Rockwell"/>
                <a:cs typeface="Rockwell"/>
              </a:rPr>
              <a:t>is</a:t>
            </a:r>
            <a:r>
              <a:rPr lang="it-IT" sz="2600" dirty="0" smtClean="0">
                <a:latin typeface="Rockwell"/>
                <a:cs typeface="Rockwell"/>
              </a:rPr>
              <a:t> </a:t>
            </a:r>
            <a:r>
              <a:rPr lang="it-IT" sz="2600" dirty="0" err="1" smtClean="0">
                <a:latin typeface="Rockwell"/>
                <a:cs typeface="Rockwell"/>
              </a:rPr>
              <a:t>not</a:t>
            </a:r>
            <a:r>
              <a:rPr lang="it-IT" sz="2600" dirty="0" smtClean="0">
                <a:latin typeface="Rockwell"/>
                <a:cs typeface="Rockwell"/>
              </a:rPr>
              <a:t> </a:t>
            </a:r>
            <a:r>
              <a:rPr lang="it-IT" sz="2600" dirty="0" err="1" smtClean="0">
                <a:latin typeface="Rockwell"/>
                <a:cs typeface="Rockwell"/>
              </a:rPr>
              <a:t>given</a:t>
            </a:r>
            <a:r>
              <a:rPr lang="it-IT" sz="2600" dirty="0" smtClean="0">
                <a:latin typeface="Rockwell"/>
                <a:cs typeface="Rockwell"/>
              </a:rPr>
              <a:t> </a:t>
            </a:r>
            <a:r>
              <a:rPr lang="it-IT" sz="2600" dirty="0" err="1" smtClean="0">
                <a:latin typeface="Rockwell"/>
                <a:cs typeface="Rockwell"/>
              </a:rPr>
              <a:t>enough</a:t>
            </a:r>
            <a:r>
              <a:rPr lang="it-IT" sz="2600" dirty="0" smtClean="0">
                <a:latin typeface="Rockwell"/>
                <a:cs typeface="Rockwell"/>
              </a:rPr>
              <a:t> </a:t>
            </a:r>
            <a:r>
              <a:rPr lang="it-IT" sz="2600" dirty="0" err="1" smtClean="0">
                <a:latin typeface="Rockwell"/>
                <a:cs typeface="Rockwell"/>
              </a:rPr>
              <a:t>importance</a:t>
            </a:r>
            <a:r>
              <a:rPr lang="it-IT" sz="2600" dirty="0" smtClean="0">
                <a:latin typeface="Rockwell"/>
                <a:cs typeface="Rockwell"/>
              </a:rPr>
              <a:t>: </a:t>
            </a:r>
            <a:r>
              <a:rPr lang="it-IT" sz="2600" dirty="0" err="1" smtClean="0">
                <a:latin typeface="Rockwell"/>
                <a:cs typeface="Rockwell"/>
              </a:rPr>
              <a:t>everybody</a:t>
            </a:r>
            <a:r>
              <a:rPr lang="it-IT" sz="2600" dirty="0" smtClean="0">
                <a:latin typeface="Rockwell"/>
                <a:cs typeface="Rockwell"/>
              </a:rPr>
              <a:t> </a:t>
            </a:r>
            <a:r>
              <a:rPr lang="it-IT" sz="2600" dirty="0" err="1" smtClean="0">
                <a:latin typeface="Rockwell"/>
                <a:cs typeface="Rockwell"/>
              </a:rPr>
              <a:t>should</a:t>
            </a:r>
            <a:r>
              <a:rPr lang="it-IT" sz="2600" dirty="0" smtClean="0">
                <a:latin typeface="Rockwell"/>
                <a:cs typeface="Rockwell"/>
              </a:rPr>
              <a:t> help </a:t>
            </a:r>
            <a:r>
              <a:rPr lang="it-IT" sz="2600" dirty="0" err="1" smtClean="0">
                <a:latin typeface="Rockwell"/>
                <a:cs typeface="Rockwell"/>
              </a:rPr>
              <a:t>spreading</a:t>
            </a:r>
            <a:r>
              <a:rPr lang="it-IT" sz="2600" dirty="0" smtClean="0">
                <a:latin typeface="Rockwell"/>
                <a:cs typeface="Rockwell"/>
              </a:rPr>
              <a:t> </a:t>
            </a:r>
            <a:r>
              <a:rPr lang="it-IT" sz="2600" dirty="0" err="1" smtClean="0">
                <a:latin typeface="Rockwell"/>
                <a:cs typeface="Rockwell"/>
              </a:rPr>
              <a:t>awareness</a:t>
            </a:r>
            <a:r>
              <a:rPr lang="it-IT" sz="2600" dirty="0" smtClean="0">
                <a:latin typeface="Rockwell"/>
                <a:cs typeface="Rockwell"/>
              </a:rPr>
              <a:t>!</a:t>
            </a:r>
          </a:p>
        </p:txBody>
      </p:sp>
      <p:pic>
        <p:nvPicPr>
          <p:cNvPr id="5" name="Segnaposto contenuto 1" descr="E waste 2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957" r="2957"/>
          <a:stretch>
            <a:fillRect/>
          </a:stretch>
        </p:blipFill>
        <p:spPr>
          <a:xfrm>
            <a:off x="2818081" y="2844884"/>
            <a:ext cx="3566160" cy="3702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86447"/>
            <a:ext cx="8229600" cy="1919190"/>
          </a:xfrm>
        </p:spPr>
        <p:txBody>
          <a:bodyPr>
            <a:normAutofit/>
          </a:bodyPr>
          <a:lstStyle/>
          <a:p>
            <a:r>
              <a:rPr lang="it-IT" sz="8500" dirty="0" smtClean="0">
                <a:solidFill>
                  <a:srgbClr val="162D8A"/>
                </a:solidFill>
                <a:latin typeface="Rockwell"/>
                <a:cs typeface="Rockwell"/>
              </a:rPr>
              <a:t>WEEE</a:t>
            </a:r>
            <a:endParaRPr lang="it-IT" sz="8500" dirty="0">
              <a:solidFill>
                <a:srgbClr val="162D8A"/>
              </a:solidFill>
              <a:latin typeface="Rockwell"/>
              <a:cs typeface="Rockwell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083" y="3145764"/>
            <a:ext cx="4940696" cy="3291654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57200" y="2082497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>
                <a:solidFill>
                  <a:srgbClr val="162D8A"/>
                </a:solidFill>
                <a:latin typeface="Rockwell"/>
                <a:ea typeface="+mj-ea"/>
                <a:cs typeface="Rockwell"/>
              </a:rPr>
              <a:t>Where do </a:t>
            </a:r>
            <a:r>
              <a:rPr lang="it-IT" sz="4400" dirty="0" err="1">
                <a:solidFill>
                  <a:srgbClr val="162D8A"/>
                </a:solidFill>
                <a:latin typeface="Rockwell"/>
                <a:ea typeface="+mj-ea"/>
                <a:cs typeface="Rockwell"/>
              </a:rPr>
              <a:t>our</a:t>
            </a:r>
            <a:r>
              <a:rPr lang="it-IT" sz="4400" dirty="0">
                <a:solidFill>
                  <a:srgbClr val="162D8A"/>
                </a:solidFill>
                <a:latin typeface="Rockwell"/>
                <a:ea typeface="+mj-ea"/>
                <a:cs typeface="Rockwell"/>
              </a:rPr>
              <a:t> </a:t>
            </a:r>
            <a:r>
              <a:rPr lang="it-IT" sz="4400" dirty="0" err="1">
                <a:solidFill>
                  <a:srgbClr val="162D8A"/>
                </a:solidFill>
                <a:latin typeface="Rockwell"/>
                <a:ea typeface="+mj-ea"/>
                <a:cs typeface="Rockwell"/>
              </a:rPr>
              <a:t>phones</a:t>
            </a:r>
            <a:r>
              <a:rPr lang="it-IT" sz="4400" dirty="0">
                <a:solidFill>
                  <a:srgbClr val="162D8A"/>
                </a:solidFill>
                <a:latin typeface="Rockwell"/>
                <a:ea typeface="+mj-ea"/>
                <a:cs typeface="Rockwell"/>
              </a:rPr>
              <a:t> end up?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24088" y="274638"/>
            <a:ext cx="7365901" cy="1143000"/>
          </a:xfrm>
        </p:spPr>
        <p:txBody>
          <a:bodyPr/>
          <a:lstStyle/>
          <a:p>
            <a:r>
              <a:rPr lang="it-IT" dirty="0" err="1" smtClean="0">
                <a:solidFill>
                  <a:srgbClr val="008000"/>
                </a:solidFill>
                <a:latin typeface="Rockwell"/>
                <a:cs typeface="Rockwell"/>
              </a:rPr>
              <a:t>What</a:t>
            </a:r>
            <a:r>
              <a:rPr lang="it-IT" dirty="0" smtClean="0">
                <a:solidFill>
                  <a:srgbClr val="008000"/>
                </a:solidFill>
                <a:latin typeface="Rockwell"/>
                <a:cs typeface="Rockwell"/>
              </a:rPr>
              <a:t> are </a:t>
            </a:r>
            <a:r>
              <a:rPr lang="it-IT" dirty="0" err="1" smtClean="0">
                <a:solidFill>
                  <a:srgbClr val="008000"/>
                </a:solidFill>
                <a:latin typeface="Rockwell"/>
                <a:cs typeface="Rockwell"/>
              </a:rPr>
              <a:t>WEEEs</a:t>
            </a:r>
            <a:r>
              <a:rPr lang="it-IT" dirty="0" smtClean="0">
                <a:solidFill>
                  <a:srgbClr val="008000"/>
                </a:solidFill>
                <a:latin typeface="Rockwell"/>
                <a:cs typeface="Rockwell"/>
              </a:rPr>
              <a:t>?</a:t>
            </a:r>
            <a:endParaRPr lang="it-IT" dirty="0">
              <a:solidFill>
                <a:srgbClr val="008000"/>
              </a:solidFill>
              <a:latin typeface="Rockwell"/>
              <a:cs typeface="Rockwell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105512" y="2063820"/>
            <a:ext cx="2465518" cy="3259227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it-IT" sz="3500" dirty="0" err="1" smtClean="0">
                <a:solidFill>
                  <a:srgbClr val="008000"/>
                </a:solidFill>
                <a:latin typeface="Rockwell"/>
                <a:cs typeface="Rockwell"/>
              </a:rPr>
              <a:t>W</a:t>
            </a:r>
            <a:r>
              <a:rPr lang="it-IT" sz="3500" dirty="0" err="1" smtClean="0">
                <a:latin typeface="Rockwell"/>
                <a:cs typeface="Rockwell"/>
              </a:rPr>
              <a:t>aste</a:t>
            </a:r>
            <a:endParaRPr lang="it-IT" sz="3500" dirty="0" smtClean="0">
              <a:latin typeface="Rockwell"/>
              <a:cs typeface="Rockwell"/>
            </a:endParaRPr>
          </a:p>
          <a:p>
            <a:pPr algn="just">
              <a:buNone/>
            </a:pPr>
            <a:r>
              <a:rPr lang="it-IT" sz="3500" dirty="0" err="1" smtClean="0">
                <a:solidFill>
                  <a:srgbClr val="008000"/>
                </a:solidFill>
                <a:latin typeface="Rockwell"/>
                <a:cs typeface="Rockwell"/>
              </a:rPr>
              <a:t>E</a:t>
            </a:r>
            <a:r>
              <a:rPr lang="it-IT" sz="3500" dirty="0" err="1" smtClean="0">
                <a:latin typeface="Rockwell"/>
                <a:cs typeface="Rockwell"/>
              </a:rPr>
              <a:t>lectrical</a:t>
            </a:r>
            <a:endParaRPr lang="it-IT" sz="3500" dirty="0" smtClean="0">
              <a:latin typeface="Rockwell"/>
              <a:cs typeface="Rockwell"/>
            </a:endParaRPr>
          </a:p>
          <a:p>
            <a:pPr algn="just">
              <a:buNone/>
            </a:pPr>
            <a:r>
              <a:rPr lang="it-IT" sz="3500" dirty="0" smtClean="0">
                <a:latin typeface="Rockwell"/>
                <a:cs typeface="Rockwell"/>
              </a:rPr>
              <a:t>and</a:t>
            </a:r>
          </a:p>
          <a:p>
            <a:pPr algn="just">
              <a:buNone/>
            </a:pPr>
            <a:r>
              <a:rPr lang="it-IT" sz="3500" dirty="0" smtClean="0">
                <a:solidFill>
                  <a:srgbClr val="008000"/>
                </a:solidFill>
                <a:latin typeface="Rockwell"/>
                <a:cs typeface="Rockwell"/>
              </a:rPr>
              <a:t>E</a:t>
            </a:r>
            <a:r>
              <a:rPr lang="it-IT" sz="3500" dirty="0" smtClean="0">
                <a:latin typeface="Rockwell"/>
                <a:cs typeface="Rockwell"/>
              </a:rPr>
              <a:t>lectronic</a:t>
            </a:r>
          </a:p>
          <a:p>
            <a:pPr algn="just">
              <a:buNone/>
            </a:pPr>
            <a:r>
              <a:rPr lang="it-IT" sz="3500" dirty="0" err="1" smtClean="0">
                <a:solidFill>
                  <a:srgbClr val="008000"/>
                </a:solidFill>
                <a:latin typeface="Rockwell"/>
                <a:cs typeface="Rockwell"/>
              </a:rPr>
              <a:t>E</a:t>
            </a:r>
            <a:r>
              <a:rPr lang="it-IT" sz="3500" dirty="0" err="1" smtClean="0">
                <a:latin typeface="Rockwell"/>
                <a:cs typeface="Rockwell"/>
              </a:rPr>
              <a:t>quipment</a:t>
            </a:r>
            <a:endParaRPr lang="it-IT" sz="3500" dirty="0" smtClean="0">
              <a:latin typeface="Rockwell"/>
              <a:cs typeface="Rockwell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123" y="1756870"/>
            <a:ext cx="3913866" cy="38558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991" y="1786208"/>
            <a:ext cx="2272573" cy="227257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1748" y="1794263"/>
            <a:ext cx="3346076" cy="2284234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098" y="1794263"/>
            <a:ext cx="2918636" cy="226451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1747" y="4058781"/>
            <a:ext cx="2573883" cy="257388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37" y="4306240"/>
            <a:ext cx="3382541" cy="1902679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Rockwell"/>
                <a:cs typeface="Rockwell"/>
              </a:rPr>
              <a:t>Some </a:t>
            </a:r>
            <a:r>
              <a:rPr lang="it-IT" dirty="0" err="1" smtClean="0">
                <a:latin typeface="Rockwell"/>
                <a:cs typeface="Rockwell"/>
              </a:rPr>
              <a:t>Examples</a:t>
            </a:r>
            <a:endParaRPr lang="it-IT" dirty="0">
              <a:latin typeface="Rockwell"/>
              <a:cs typeface="Rockwel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>
                <a:latin typeface="Rockwell"/>
                <a:cs typeface="Rockwell"/>
              </a:rPr>
              <a:t>Why</a:t>
            </a:r>
            <a:r>
              <a:rPr lang="it-IT" dirty="0" smtClean="0">
                <a:latin typeface="Rockwell"/>
                <a:cs typeface="Rockwell"/>
              </a:rPr>
              <a:t> are </a:t>
            </a:r>
            <a:r>
              <a:rPr lang="it-IT" dirty="0" err="1" smtClean="0">
                <a:latin typeface="Rockwell"/>
                <a:cs typeface="Rockwell"/>
              </a:rPr>
              <a:t>WEEEs</a:t>
            </a:r>
            <a:r>
              <a:rPr lang="it-IT" dirty="0" smtClean="0">
                <a:latin typeface="Rockwell"/>
                <a:cs typeface="Rockwell"/>
              </a:rPr>
              <a:t> </a:t>
            </a:r>
            <a:r>
              <a:rPr lang="it-IT" dirty="0" err="1" smtClean="0">
                <a:latin typeface="Rockwell"/>
                <a:cs typeface="Rockwell"/>
              </a:rPr>
              <a:t>important</a:t>
            </a:r>
            <a:r>
              <a:rPr lang="it-IT" dirty="0" smtClean="0">
                <a:latin typeface="Rockwell"/>
                <a:cs typeface="Rockwell"/>
              </a:rPr>
              <a:t>?</a:t>
            </a:r>
            <a:endParaRPr lang="it-IT" dirty="0">
              <a:latin typeface="Rockwell"/>
              <a:cs typeface="Rockwell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57737" y="2138529"/>
            <a:ext cx="2978630" cy="298524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804" y="1969815"/>
            <a:ext cx="3153963" cy="3153963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157737" y="5668502"/>
            <a:ext cx="297863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500" dirty="0" err="1" smtClean="0">
                <a:latin typeface="Rockwell"/>
                <a:cs typeface="Rockwell"/>
              </a:rPr>
              <a:t>Hazardous</a:t>
            </a:r>
            <a:r>
              <a:rPr lang="it-IT" sz="2500" dirty="0" smtClean="0">
                <a:latin typeface="Rockwell"/>
                <a:cs typeface="Rockwell"/>
              </a:rPr>
              <a:t> </a:t>
            </a:r>
            <a:r>
              <a:rPr lang="it-IT" sz="2500" dirty="0" err="1" smtClean="0">
                <a:latin typeface="Rockwell"/>
                <a:cs typeface="Rockwell"/>
              </a:rPr>
              <a:t>Content</a:t>
            </a:r>
            <a:endParaRPr lang="it-IT" sz="2500" dirty="0">
              <a:latin typeface="Rockwell"/>
              <a:cs typeface="Rockwell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757804" y="5668502"/>
            <a:ext cx="3153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 smtClean="0">
                <a:latin typeface="Rockwell"/>
                <a:cs typeface="Rockwell"/>
              </a:rPr>
              <a:t>Precious</a:t>
            </a:r>
            <a:r>
              <a:rPr lang="it-IT" sz="2400" dirty="0" smtClean="0">
                <a:latin typeface="Rockwell"/>
                <a:cs typeface="Rockwell"/>
              </a:rPr>
              <a:t> </a:t>
            </a:r>
            <a:r>
              <a:rPr lang="it-IT" sz="2400" dirty="0" err="1" smtClean="0">
                <a:latin typeface="Rockwell"/>
                <a:cs typeface="Rockwell"/>
              </a:rPr>
              <a:t>Materials</a:t>
            </a:r>
            <a:endParaRPr lang="it-IT" sz="2400" dirty="0">
              <a:latin typeface="Rockwell"/>
              <a:cs typeface="Rockwel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Rockwell"/>
                <a:cs typeface="Rockwell"/>
              </a:rPr>
              <a:t>WEEE </a:t>
            </a:r>
            <a:r>
              <a:rPr lang="it-IT" dirty="0" err="1" smtClean="0">
                <a:latin typeface="Rockwell"/>
                <a:cs typeface="Rockwell"/>
              </a:rPr>
              <a:t>Disposal</a:t>
            </a:r>
            <a:endParaRPr lang="it-IT" dirty="0">
              <a:latin typeface="Rockwell"/>
              <a:cs typeface="Rockwell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157" y="1627577"/>
            <a:ext cx="3368014" cy="18957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rcRect l="2726" r="2726"/>
          <a:stretch>
            <a:fillRect/>
          </a:stretch>
        </p:blipFill>
        <p:spPr>
          <a:xfrm>
            <a:off x="4915517" y="1627577"/>
            <a:ext cx="3517122" cy="189571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047" y="4573591"/>
            <a:ext cx="1944084" cy="1888959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774157" y="3685608"/>
            <a:ext cx="336801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400" dirty="0" err="1" smtClean="0">
                <a:latin typeface="Rockwell"/>
                <a:cs typeface="Rockwell"/>
              </a:rPr>
              <a:t>Landfills</a:t>
            </a:r>
            <a:endParaRPr lang="it-IT" sz="3400" dirty="0">
              <a:latin typeface="Rockwell"/>
              <a:cs typeface="Rockwell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915517" y="3685608"/>
            <a:ext cx="351712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400" dirty="0" err="1" smtClean="0">
                <a:latin typeface="Rockwell"/>
                <a:cs typeface="Rockwell"/>
              </a:rPr>
              <a:t>Incineration</a:t>
            </a:r>
            <a:endParaRPr lang="it-IT" sz="3400" dirty="0">
              <a:latin typeface="Rockwell"/>
              <a:cs typeface="Rockwell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574131" y="4850489"/>
            <a:ext cx="224358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400" dirty="0" err="1" smtClean="0">
                <a:latin typeface="Rockwell"/>
                <a:cs typeface="Rockwell"/>
              </a:rPr>
              <a:t>Reuse</a:t>
            </a:r>
            <a:r>
              <a:rPr lang="it-IT" sz="3400" dirty="0" smtClean="0">
                <a:latin typeface="Rockwell"/>
                <a:cs typeface="Rockwell"/>
              </a:rPr>
              <a:t> &amp; </a:t>
            </a:r>
            <a:r>
              <a:rPr lang="it-IT" sz="3400" dirty="0" err="1" smtClean="0">
                <a:latin typeface="Rockwell"/>
                <a:cs typeface="Rockwell"/>
              </a:rPr>
              <a:t>Recycle</a:t>
            </a:r>
            <a:endParaRPr lang="it-IT" sz="3400" dirty="0">
              <a:latin typeface="Rockwell"/>
              <a:cs typeface="Rockwel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Rockwell"/>
                <a:cs typeface="Rockwell"/>
              </a:rPr>
              <a:t>The </a:t>
            </a:r>
            <a:r>
              <a:rPr lang="it-IT" dirty="0" err="1" smtClean="0">
                <a:latin typeface="Rockwell"/>
                <a:cs typeface="Rockwell"/>
              </a:rPr>
              <a:t>Exportation</a:t>
            </a:r>
            <a:r>
              <a:rPr lang="it-IT" dirty="0" smtClean="0">
                <a:latin typeface="Rockwell"/>
                <a:cs typeface="Rockwell"/>
              </a:rPr>
              <a:t> </a:t>
            </a:r>
            <a:r>
              <a:rPr lang="it-IT" dirty="0" err="1" smtClean="0">
                <a:latin typeface="Rockwell"/>
                <a:cs typeface="Rockwell"/>
              </a:rPr>
              <a:t>problem</a:t>
            </a:r>
            <a:endParaRPr lang="it-IT" dirty="0">
              <a:latin typeface="Rockwell"/>
              <a:cs typeface="Rockwell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1276073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it-IT" sz="2600" dirty="0" err="1" smtClean="0">
                <a:latin typeface="Rockwell"/>
                <a:cs typeface="Rockwell"/>
              </a:rPr>
              <a:t>WEEEs</a:t>
            </a:r>
            <a:r>
              <a:rPr lang="it-IT" sz="2600" dirty="0" smtClean="0">
                <a:latin typeface="Rockwell"/>
                <a:cs typeface="Rockwell"/>
              </a:rPr>
              <a:t> are </a:t>
            </a:r>
            <a:r>
              <a:rPr lang="it-IT" sz="2600" dirty="0" err="1" smtClean="0">
                <a:latin typeface="Rockwell"/>
                <a:cs typeface="Rockwell"/>
              </a:rPr>
              <a:t>exported</a:t>
            </a:r>
            <a:r>
              <a:rPr lang="it-IT" sz="2600" dirty="0" smtClean="0">
                <a:latin typeface="Rockwell"/>
                <a:cs typeface="Rockwell"/>
              </a:rPr>
              <a:t> (</a:t>
            </a:r>
            <a:r>
              <a:rPr lang="it-IT" sz="2600" dirty="0" err="1" smtClean="0">
                <a:latin typeface="Rockwell"/>
                <a:cs typeface="Rockwell"/>
              </a:rPr>
              <a:t>sometimes</a:t>
            </a:r>
            <a:r>
              <a:rPr lang="it-IT" sz="2600" dirty="0" smtClean="0">
                <a:latin typeface="Rockwell"/>
                <a:cs typeface="Rockwell"/>
              </a:rPr>
              <a:t> </a:t>
            </a:r>
            <a:r>
              <a:rPr lang="it-IT" sz="2600" dirty="0" err="1" smtClean="0">
                <a:latin typeface="Rockwell"/>
                <a:cs typeface="Rockwell"/>
              </a:rPr>
              <a:t>illegally</a:t>
            </a:r>
            <a:r>
              <a:rPr lang="it-IT" sz="2600" dirty="0" smtClean="0">
                <a:latin typeface="Rockwell"/>
                <a:cs typeface="Rockwell"/>
              </a:rPr>
              <a:t>) </a:t>
            </a:r>
            <a:r>
              <a:rPr lang="it-IT" sz="2600" dirty="0" err="1" smtClean="0">
                <a:latin typeface="Rockwell"/>
                <a:cs typeface="Rockwell"/>
              </a:rPr>
              <a:t>into</a:t>
            </a:r>
            <a:endParaRPr lang="it-IT" sz="2600" dirty="0" smtClean="0">
              <a:latin typeface="Rockwell"/>
              <a:cs typeface="Rockwell"/>
            </a:endParaRPr>
          </a:p>
          <a:p>
            <a:pPr algn="ctr">
              <a:buNone/>
            </a:pPr>
            <a:r>
              <a:rPr lang="it-IT" sz="2600" dirty="0" err="1" smtClean="0">
                <a:latin typeface="Rockwell"/>
                <a:cs typeface="Rockwell"/>
              </a:rPr>
              <a:t>developing</a:t>
            </a:r>
            <a:r>
              <a:rPr lang="it-IT" sz="2600" dirty="0" smtClean="0">
                <a:latin typeface="Rockwell"/>
                <a:cs typeface="Rockwell"/>
              </a:rPr>
              <a:t> </a:t>
            </a:r>
            <a:r>
              <a:rPr lang="it-IT" sz="2600" dirty="0" err="1" smtClean="0">
                <a:latin typeface="Rockwell"/>
                <a:cs typeface="Rockwell"/>
              </a:rPr>
              <a:t>countries</a:t>
            </a:r>
            <a:r>
              <a:rPr lang="it-IT" sz="2600" dirty="0" smtClean="0">
                <a:latin typeface="Rockwell"/>
                <a:cs typeface="Rockwell"/>
              </a:rPr>
              <a:t>, </a:t>
            </a:r>
            <a:r>
              <a:rPr lang="it-IT" sz="2600" dirty="0" err="1" smtClean="0">
                <a:latin typeface="Rockwell"/>
                <a:cs typeface="Rockwell"/>
              </a:rPr>
              <a:t>where</a:t>
            </a:r>
            <a:r>
              <a:rPr lang="it-IT" sz="2600" dirty="0" smtClean="0">
                <a:latin typeface="Rockwell"/>
                <a:cs typeface="Rockwell"/>
              </a:rPr>
              <a:t> </a:t>
            </a:r>
            <a:r>
              <a:rPr lang="it-IT" sz="2600" dirty="0" err="1" smtClean="0">
                <a:latin typeface="Rockwell"/>
                <a:cs typeface="Rockwell"/>
              </a:rPr>
              <a:t>their</a:t>
            </a:r>
            <a:r>
              <a:rPr lang="it-IT" sz="2600" dirty="0" smtClean="0">
                <a:latin typeface="Rockwell"/>
                <a:cs typeface="Rockwell"/>
              </a:rPr>
              <a:t> treatment </a:t>
            </a:r>
            <a:r>
              <a:rPr lang="it-IT" sz="2600" dirty="0" err="1" smtClean="0">
                <a:latin typeface="Rockwell"/>
                <a:cs typeface="Rockwell"/>
              </a:rPr>
              <a:t>is</a:t>
            </a:r>
            <a:r>
              <a:rPr lang="it-IT" sz="2600" dirty="0" smtClean="0">
                <a:latin typeface="Rockwell"/>
                <a:cs typeface="Rockwell"/>
              </a:rPr>
              <a:t> </a:t>
            </a:r>
            <a:r>
              <a:rPr lang="it-IT" sz="2600" dirty="0" err="1" smtClean="0">
                <a:latin typeface="Rockwell"/>
                <a:cs typeface="Rockwell"/>
              </a:rPr>
              <a:t>less</a:t>
            </a:r>
            <a:endParaRPr lang="it-IT" sz="2600" dirty="0" smtClean="0">
              <a:latin typeface="Rockwell"/>
              <a:cs typeface="Rockwell"/>
            </a:endParaRPr>
          </a:p>
          <a:p>
            <a:pPr algn="ctr">
              <a:buNone/>
            </a:pPr>
            <a:r>
              <a:rPr lang="it-IT" sz="2600" dirty="0" err="1" smtClean="0">
                <a:latin typeface="Rockwell"/>
                <a:cs typeface="Rockwell"/>
              </a:rPr>
              <a:t>expensive</a:t>
            </a:r>
            <a:endParaRPr lang="it-IT" sz="2600" dirty="0" smtClean="0">
              <a:latin typeface="Rockwell"/>
              <a:cs typeface="Rockwell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992" y="3045339"/>
            <a:ext cx="2876111" cy="151283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992" y="4695741"/>
            <a:ext cx="2876111" cy="1915490"/>
          </a:xfrm>
          <a:prstGeom prst="rect">
            <a:avLst/>
          </a:prstGeom>
        </p:spPr>
      </p:pic>
      <p:sp>
        <p:nvSpPr>
          <p:cNvPr id="6" name="Freccia destra 5"/>
          <p:cNvSpPr/>
          <p:nvPr/>
        </p:nvSpPr>
        <p:spPr>
          <a:xfrm>
            <a:off x="4005898" y="4381220"/>
            <a:ext cx="1036492" cy="474828"/>
          </a:xfrm>
          <a:prstGeom prst="rightArrow">
            <a:avLst/>
          </a:prstGeom>
          <a:solidFill>
            <a:srgbClr val="162D8A"/>
          </a:solidFill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7712" y="3045339"/>
            <a:ext cx="2873235" cy="151283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7712" y="4695742"/>
            <a:ext cx="2873235" cy="19154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0000"/>
                </a:solidFill>
                <a:latin typeface="Rockwell"/>
                <a:cs typeface="Rockwell"/>
              </a:rPr>
              <a:t>The </a:t>
            </a:r>
            <a:r>
              <a:rPr lang="it-IT" dirty="0" err="1" smtClean="0">
                <a:solidFill>
                  <a:srgbClr val="FF0000"/>
                </a:solidFill>
                <a:latin typeface="Rockwell"/>
                <a:cs typeface="Rockwell"/>
              </a:rPr>
              <a:t>Guangdong</a:t>
            </a:r>
            <a:r>
              <a:rPr lang="it-IT" dirty="0" smtClean="0">
                <a:solidFill>
                  <a:srgbClr val="FF0000"/>
                </a:solidFill>
                <a:latin typeface="Rockwell"/>
                <a:cs typeface="Rockwell"/>
              </a:rPr>
              <a:t> province</a:t>
            </a:r>
            <a:endParaRPr lang="it-IT" dirty="0">
              <a:solidFill>
                <a:srgbClr val="FF0000"/>
              </a:solidFill>
              <a:latin typeface="Rockwell"/>
              <a:cs typeface="Rockwell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2665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it-IT" sz="2600" dirty="0" err="1" smtClean="0">
                <a:latin typeface="Rockwell"/>
                <a:cs typeface="Rockwell"/>
              </a:rPr>
              <a:t>Workers</a:t>
            </a:r>
            <a:r>
              <a:rPr lang="it-IT" sz="2600" dirty="0" smtClean="0">
                <a:latin typeface="Rockwell"/>
                <a:cs typeface="Rockwell"/>
              </a:rPr>
              <a:t> and people living </a:t>
            </a:r>
            <a:r>
              <a:rPr lang="it-IT" sz="2600" dirty="0" err="1" smtClean="0">
                <a:latin typeface="Rockwell"/>
                <a:cs typeface="Rockwell"/>
              </a:rPr>
              <a:t>near</a:t>
            </a:r>
            <a:r>
              <a:rPr lang="it-IT" sz="2600" dirty="0" smtClean="0">
                <a:latin typeface="Rockwell"/>
                <a:cs typeface="Rockwell"/>
              </a:rPr>
              <a:t> the </a:t>
            </a:r>
            <a:r>
              <a:rPr lang="it-IT" sz="2600" dirty="0" err="1" smtClean="0">
                <a:latin typeface="Rockwell"/>
                <a:cs typeface="Rockwell"/>
              </a:rPr>
              <a:t>dumps</a:t>
            </a:r>
            <a:endParaRPr lang="it-IT" sz="2600" dirty="0" smtClean="0">
              <a:latin typeface="Rockwell"/>
              <a:cs typeface="Rockwell"/>
            </a:endParaRPr>
          </a:p>
          <a:p>
            <a:pPr algn="ctr">
              <a:buNone/>
            </a:pPr>
            <a:r>
              <a:rPr lang="it-IT" sz="2600" dirty="0" smtClean="0">
                <a:latin typeface="Rockwell"/>
                <a:cs typeface="Rockwell"/>
              </a:rPr>
              <a:t>are </a:t>
            </a:r>
            <a:r>
              <a:rPr lang="it-IT" sz="2600" dirty="0" err="1" smtClean="0">
                <a:latin typeface="Rockwell"/>
                <a:cs typeface="Rockwell"/>
              </a:rPr>
              <a:t>exposed</a:t>
            </a:r>
            <a:r>
              <a:rPr lang="it-IT" sz="2600" dirty="0" smtClean="0">
                <a:latin typeface="Rockwell"/>
                <a:cs typeface="Rockwell"/>
              </a:rPr>
              <a:t> </a:t>
            </a:r>
            <a:r>
              <a:rPr lang="it-IT" sz="2600" dirty="0" err="1" smtClean="0">
                <a:latin typeface="Rockwell"/>
                <a:cs typeface="Rockwell"/>
              </a:rPr>
              <a:t>to</a:t>
            </a:r>
            <a:r>
              <a:rPr lang="it-IT" sz="2600" dirty="0" smtClean="0">
                <a:latin typeface="Rockwell"/>
                <a:cs typeface="Rockwell"/>
              </a:rPr>
              <a:t> </a:t>
            </a:r>
            <a:r>
              <a:rPr lang="it-IT" sz="2600" dirty="0" err="1" smtClean="0">
                <a:latin typeface="Rockwell"/>
                <a:cs typeface="Rockwell"/>
              </a:rPr>
              <a:t>dangerous</a:t>
            </a:r>
            <a:r>
              <a:rPr lang="it-IT" sz="2600" dirty="0" smtClean="0">
                <a:latin typeface="Rockwell"/>
                <a:cs typeface="Rockwell"/>
              </a:rPr>
              <a:t> </a:t>
            </a:r>
            <a:r>
              <a:rPr lang="it-IT" sz="2600" dirty="0" err="1" smtClean="0">
                <a:latin typeface="Rockwell"/>
                <a:cs typeface="Rockwell"/>
              </a:rPr>
              <a:t>diseases</a:t>
            </a:r>
            <a:endParaRPr lang="it-IT" sz="2600" dirty="0">
              <a:latin typeface="Rockwell"/>
              <a:cs typeface="Rockwell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507" y="2860687"/>
            <a:ext cx="5033311" cy="33534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890824"/>
                </a:solidFill>
                <a:latin typeface="Rockwell"/>
                <a:cs typeface="Rockwell"/>
              </a:rPr>
              <a:t>Electronic </a:t>
            </a:r>
            <a:r>
              <a:rPr lang="it-IT" dirty="0" err="1" smtClean="0">
                <a:solidFill>
                  <a:srgbClr val="890824"/>
                </a:solidFill>
                <a:latin typeface="Rockwell"/>
                <a:cs typeface="Rockwell"/>
              </a:rPr>
              <a:t>Graveyards</a:t>
            </a:r>
            <a:endParaRPr lang="it-IT" dirty="0">
              <a:solidFill>
                <a:srgbClr val="890824"/>
              </a:solidFill>
              <a:latin typeface="Rockwell"/>
              <a:cs typeface="Rockwell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57200" y="1727632"/>
            <a:ext cx="8229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dirty="0" smtClean="0">
                <a:latin typeface="Rockwell"/>
                <a:cs typeface="Rockwell"/>
              </a:rPr>
              <a:t>Western Africa </a:t>
            </a:r>
            <a:r>
              <a:rPr lang="it-IT" sz="2600" dirty="0" err="1" smtClean="0">
                <a:latin typeface="Rockwell"/>
                <a:cs typeface="Rockwell"/>
              </a:rPr>
              <a:t>is</a:t>
            </a:r>
            <a:r>
              <a:rPr lang="it-IT" sz="2600" dirty="0" smtClean="0">
                <a:latin typeface="Rockwell"/>
                <a:cs typeface="Rockwell"/>
              </a:rPr>
              <a:t> full </a:t>
            </a:r>
            <a:r>
              <a:rPr lang="it-IT" sz="2600" dirty="0" err="1" smtClean="0">
                <a:latin typeface="Rockwell"/>
                <a:cs typeface="Rockwell"/>
              </a:rPr>
              <a:t>of</a:t>
            </a:r>
            <a:r>
              <a:rPr lang="it-IT" sz="2600" dirty="0" smtClean="0">
                <a:latin typeface="Rockwell"/>
                <a:cs typeface="Rockwell"/>
              </a:rPr>
              <a:t> </a:t>
            </a:r>
            <a:r>
              <a:rPr lang="it-IT" sz="2600" dirty="0" err="1" smtClean="0">
                <a:latin typeface="Rockwell"/>
                <a:cs typeface="Rockwell"/>
              </a:rPr>
              <a:t>e-waste</a:t>
            </a:r>
            <a:r>
              <a:rPr lang="it-IT" sz="2600" dirty="0" smtClean="0">
                <a:latin typeface="Rockwell"/>
                <a:cs typeface="Rockwell"/>
              </a:rPr>
              <a:t> </a:t>
            </a:r>
            <a:r>
              <a:rPr lang="it-IT" sz="2600" dirty="0" err="1" smtClean="0">
                <a:latin typeface="Rockwell"/>
                <a:cs typeface="Rockwell"/>
              </a:rPr>
              <a:t>dumps</a:t>
            </a:r>
            <a:r>
              <a:rPr lang="it-IT" sz="2600" dirty="0" smtClean="0">
                <a:latin typeface="Rockwell"/>
                <a:cs typeface="Rockwell"/>
              </a:rPr>
              <a:t>, </a:t>
            </a:r>
            <a:r>
              <a:rPr lang="it-IT" sz="2600" dirty="0" err="1" smtClean="0">
                <a:latin typeface="Rockwell"/>
                <a:cs typeface="Rockwell"/>
              </a:rPr>
              <a:t>containing</a:t>
            </a:r>
            <a:r>
              <a:rPr lang="it-IT" sz="2600" dirty="0" smtClean="0">
                <a:latin typeface="Rockwell"/>
                <a:cs typeface="Rockwell"/>
              </a:rPr>
              <a:t> </a:t>
            </a:r>
            <a:r>
              <a:rPr lang="it-IT" sz="2600" dirty="0" err="1" smtClean="0">
                <a:latin typeface="Rockwell"/>
                <a:cs typeface="Rockwell"/>
              </a:rPr>
              <a:t>dangerous</a:t>
            </a:r>
            <a:r>
              <a:rPr lang="it-IT" sz="2600" dirty="0" smtClean="0">
                <a:latin typeface="Rockwell"/>
                <a:cs typeface="Rockwell"/>
              </a:rPr>
              <a:t> and </a:t>
            </a:r>
            <a:r>
              <a:rPr lang="it-IT" sz="2600" dirty="0" err="1" smtClean="0">
                <a:latin typeface="Rockwell"/>
                <a:cs typeface="Rockwell"/>
              </a:rPr>
              <a:t>toxic</a:t>
            </a:r>
            <a:r>
              <a:rPr lang="it-IT" sz="2600" dirty="0" smtClean="0">
                <a:latin typeface="Rockwell"/>
                <a:cs typeface="Rockwell"/>
              </a:rPr>
              <a:t> </a:t>
            </a:r>
            <a:r>
              <a:rPr lang="it-IT" sz="2600" dirty="0" err="1" smtClean="0">
                <a:latin typeface="Rockwell"/>
                <a:cs typeface="Rockwell"/>
              </a:rPr>
              <a:t>devices</a:t>
            </a:r>
            <a:endParaRPr lang="it-IT" sz="2600" dirty="0">
              <a:latin typeface="Rockwell"/>
              <a:cs typeface="Rockwell"/>
            </a:endParaRPr>
          </a:p>
        </p:txBody>
      </p:sp>
      <p:pic>
        <p:nvPicPr>
          <p:cNvPr id="5" name="Immagine 4" descr="27D5FDD800000578-3049457-Desperate_Local_Ghanaian_s_sift_through_mounds_of_old_chargers_i-a-60_14297474136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370" y="2892998"/>
            <a:ext cx="5155024" cy="34402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230</Words>
  <Application>Microsoft Office PowerPoint</Application>
  <PresentationFormat>Bildschirmpräsentation (4:3)</PresentationFormat>
  <Paragraphs>48</Paragraphs>
  <Slides>15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6" baseType="lpstr">
      <vt:lpstr>Tema di Office</vt:lpstr>
      <vt:lpstr>ERASMUS + Project  The Art of Recycling and Reuse</vt:lpstr>
      <vt:lpstr>WEEE</vt:lpstr>
      <vt:lpstr>What are WEEEs?</vt:lpstr>
      <vt:lpstr>Some Examples</vt:lpstr>
      <vt:lpstr>Why are WEEEs important?</vt:lpstr>
      <vt:lpstr>WEEE Disposal</vt:lpstr>
      <vt:lpstr>The Exportation problem</vt:lpstr>
      <vt:lpstr>The Guangdong province</vt:lpstr>
      <vt:lpstr>Electronic Graveyards</vt:lpstr>
      <vt:lpstr>Production of WEEEs</vt:lpstr>
      <vt:lpstr>The Consequences</vt:lpstr>
      <vt:lpstr>Coltan</vt:lpstr>
      <vt:lpstr>Great Pacific Garbage Patch</vt:lpstr>
      <vt:lpstr>Endangered Animals</vt:lpstr>
      <vt:lpstr>What can we do about it?</vt:lpstr>
    </vt:vector>
  </TitlesOfParts>
  <Company>Privato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 + Project  The Art of Recycling and Reuse</dc:title>
  <dc:creator>jacopo Salvalaggio</dc:creator>
  <cp:lastModifiedBy>gast</cp:lastModifiedBy>
  <cp:revision>26</cp:revision>
  <dcterms:created xsi:type="dcterms:W3CDTF">2016-04-03T06:37:03Z</dcterms:created>
  <dcterms:modified xsi:type="dcterms:W3CDTF">2016-04-08T07:17:04Z</dcterms:modified>
</cp:coreProperties>
</file>