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9"/>
  </p:notesMasterIdLst>
  <p:handoutMasterIdLst>
    <p:handoutMasterId r:id="rId20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9" autoAdjust="0"/>
    <p:restoredTop sz="94599" autoAdjust="0"/>
  </p:normalViewPr>
  <p:slideViewPr>
    <p:cSldViewPr>
      <p:cViewPr varScale="1">
        <p:scale>
          <a:sx n="87" d="100"/>
          <a:sy n="87" d="100"/>
        </p:scale>
        <p:origin x="708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smtClean="0"/>
              <a:t>Kliknite sem a upravte štýl predlohy podnadpisov.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á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riama spojnica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riama spojnica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á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riama spojnica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riama spojnica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13" name="Skupin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á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Priama spojnica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riama spojnica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8" name="Obdĺžni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Zaoblený obdĺžni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" dirty="0" smtClean="0"/>
              <a:t>Historical development of  Slovakia</a:t>
            </a:r>
            <a:endParaRPr lang="sk" dirty="0"/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k-SK" dirty="0" smtClean="0"/>
              <a:t>F</a:t>
            </a:r>
            <a:r>
              <a:rPr lang="sk" dirty="0" smtClean="0"/>
              <a:t>rom middle ages to nowdays</a:t>
            </a:r>
            <a:endParaRPr lang="sk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1945 - </a:t>
            </a:r>
            <a:r>
              <a:rPr lang="sk-SK" dirty="0" err="1" smtClean="0"/>
              <a:t>restored</a:t>
            </a:r>
            <a:r>
              <a:rPr lang="sk-SK" dirty="0" smtClean="0"/>
              <a:t> </a:t>
            </a:r>
            <a:r>
              <a:rPr lang="sk-SK" dirty="0" err="1" smtClean="0"/>
              <a:t>Czechoslovak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5 April 1945 the Czechoslovak Republic was restored as a common state of two equal </a:t>
            </a:r>
            <a:r>
              <a:rPr lang="en-US" dirty="0" smtClean="0"/>
              <a:t>nations</a:t>
            </a:r>
            <a:endParaRPr lang="sk-SK" dirty="0" smtClean="0"/>
          </a:p>
          <a:p>
            <a:r>
              <a:rPr lang="en-US" dirty="0"/>
              <a:t>in 1948 a totalitarian regime was established after the Communist Party took over </a:t>
            </a:r>
            <a:r>
              <a:rPr lang="en-US" dirty="0" smtClean="0"/>
              <a:t>power</a:t>
            </a:r>
            <a:endParaRPr lang="sk-SK" dirty="0" smtClean="0"/>
          </a:p>
          <a:p>
            <a:r>
              <a:rPr lang="sk-SK" dirty="0" smtClean="0"/>
              <a:t>in </a:t>
            </a:r>
            <a:r>
              <a:rPr lang="en-US" dirty="0" smtClean="0"/>
              <a:t>1960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en-US" dirty="0" smtClean="0"/>
              <a:t>renamed </a:t>
            </a:r>
            <a:r>
              <a:rPr lang="en-US" dirty="0"/>
              <a:t>the Czechoslovak Socialist </a:t>
            </a:r>
            <a:r>
              <a:rPr lang="en-US" dirty="0" smtClean="0"/>
              <a:t>Republic</a:t>
            </a:r>
            <a:r>
              <a:rPr lang="sk-SK" dirty="0" smtClean="0"/>
              <a:t> </a:t>
            </a:r>
            <a:r>
              <a:rPr lang="sk-SK" dirty="0" smtClean="0"/>
              <a:t>(ČSSR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5" name="Zástupný symbol obsahu 4" descr="800px-ČSSR-map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8660" y="1643050"/>
            <a:ext cx="5757386" cy="3073004"/>
          </a:xfrm>
        </p:spPr>
      </p:pic>
      <p:pic>
        <p:nvPicPr>
          <p:cNvPr id="6" name="Obrázok 5" descr="290px-Czechoslovakia_location_map.svg.png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94346" y="4643446"/>
            <a:ext cx="3055608" cy="17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1989  - </a:t>
            </a:r>
            <a:r>
              <a:rPr lang="sk-SK" dirty="0" err="1" smtClean="0"/>
              <a:t>Velvet</a:t>
            </a:r>
            <a:r>
              <a:rPr lang="sk-SK" dirty="0" smtClean="0"/>
              <a:t> </a:t>
            </a:r>
            <a:r>
              <a:rPr lang="sk-SK" smtClean="0"/>
              <a:t>revolution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in November 1989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students</a:t>
            </a:r>
            <a:r>
              <a:rPr lang="sk-SK" dirty="0" smtClean="0"/>
              <a:t> </a:t>
            </a:r>
            <a:r>
              <a:rPr lang="sk-SK" dirty="0" err="1" smtClean="0"/>
              <a:t>manifestations</a:t>
            </a:r>
            <a:endParaRPr lang="sk-SK" dirty="0" smtClean="0"/>
          </a:p>
          <a:p>
            <a:r>
              <a:rPr lang="sk-SK" dirty="0" err="1"/>
              <a:t>declared</a:t>
            </a:r>
            <a:r>
              <a:rPr lang="sk-SK" dirty="0"/>
              <a:t> a </a:t>
            </a:r>
            <a:r>
              <a:rPr lang="sk-SK" dirty="0" err="1"/>
              <a:t>general</a:t>
            </a:r>
            <a:r>
              <a:rPr lang="sk-SK" dirty="0"/>
              <a:t> </a:t>
            </a:r>
            <a:r>
              <a:rPr lang="sk-SK" dirty="0" err="1" smtClean="0"/>
              <a:t>strike</a:t>
            </a:r>
            <a:endParaRPr lang="sk-SK" dirty="0" smtClean="0"/>
          </a:p>
          <a:p>
            <a:r>
              <a:rPr lang="en-US" dirty="0"/>
              <a:t>the fall of communism and the iron </a:t>
            </a:r>
            <a:r>
              <a:rPr lang="en-US" dirty="0" smtClean="0"/>
              <a:t>curtain</a:t>
            </a:r>
            <a:endParaRPr lang="sk-SK" dirty="0" smtClean="0"/>
          </a:p>
          <a:p>
            <a:r>
              <a:rPr lang="en-US" b="1" dirty="0" err="1"/>
              <a:t>Václav</a:t>
            </a:r>
            <a:r>
              <a:rPr lang="en-US" b="1" dirty="0"/>
              <a:t> </a:t>
            </a:r>
            <a:r>
              <a:rPr lang="en-US" b="1" dirty="0" smtClean="0"/>
              <a:t>Havel</a:t>
            </a:r>
            <a:r>
              <a:rPr lang="sk-SK" b="1" dirty="0" smtClean="0"/>
              <a:t> </a:t>
            </a:r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sk-SK" dirty="0" smtClean="0"/>
              <a:t>p</a:t>
            </a:r>
            <a:r>
              <a:rPr lang="en-US" dirty="0" err="1" smtClean="0"/>
              <a:t>laywright</a:t>
            </a:r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sk-SK" dirty="0" smtClean="0"/>
              <a:t>d</a:t>
            </a:r>
            <a:r>
              <a:rPr lang="en-US" dirty="0" err="1" smtClean="0"/>
              <a:t>issident</a:t>
            </a:r>
            <a:r>
              <a:rPr lang="en-US" dirty="0" smtClean="0"/>
              <a:t> </a:t>
            </a:r>
            <a:r>
              <a:rPr lang="en-US" dirty="0"/>
              <a:t>became the </a:t>
            </a:r>
            <a:r>
              <a:rPr lang="en-US" dirty="0" smtClean="0"/>
              <a:t>President</a:t>
            </a:r>
            <a:endParaRPr lang="sk-SK" b="1" dirty="0" smtClean="0"/>
          </a:p>
          <a:p>
            <a:r>
              <a:rPr lang="en-US" dirty="0"/>
              <a:t>in 1990 the first free elections were held</a:t>
            </a:r>
            <a:endParaRPr lang="sk-SK" dirty="0"/>
          </a:p>
        </p:txBody>
      </p:sp>
      <p:pic>
        <p:nvPicPr>
          <p:cNvPr id="5" name="Zástupný symbol obsahu 4" descr="nezna-revolucia-17-november-1989-studentska-demonstracia-v-prahe-protest-policia-tazkoodenci-clanok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7288" y="500042"/>
            <a:ext cx="4214842" cy="2360312"/>
          </a:xfrm>
        </p:spPr>
      </p:pic>
      <p:pic>
        <p:nvPicPr>
          <p:cNvPr id="6" name="Obrázok 5" descr="2252459_1200x8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74" y="3071810"/>
            <a:ext cx="5000660" cy="3333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i42934w460h276xyz1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32" y="4000504"/>
            <a:ext cx="4214842" cy="25289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</a:t>
            </a:r>
            <a:r>
              <a:rPr lang="sk-SK" dirty="0" err="1" smtClean="0"/>
              <a:t>January</a:t>
            </a:r>
            <a:r>
              <a:rPr lang="sk-SK" dirty="0" smtClean="0"/>
              <a:t> </a:t>
            </a:r>
            <a:r>
              <a:rPr lang="sk-SK" dirty="0" smtClean="0"/>
              <a:t>1993 - </a:t>
            </a:r>
            <a:r>
              <a:rPr lang="sk-SK" dirty="0" err="1"/>
              <a:t>formation</a:t>
            </a:r>
            <a:r>
              <a:rPr lang="sk-SK" dirty="0"/>
              <a:t> </a:t>
            </a:r>
            <a:r>
              <a:rPr lang="sk-SK" dirty="0" smtClean="0"/>
              <a:t>of </a:t>
            </a:r>
            <a:r>
              <a:rPr lang="sk-SK" dirty="0" err="1" smtClean="0"/>
              <a:t>the</a:t>
            </a:r>
            <a:r>
              <a:rPr lang="sk-SK" dirty="0" smtClean="0"/>
              <a:t>  </a:t>
            </a:r>
            <a:r>
              <a:rPr lang="sk-SK" dirty="0"/>
              <a:t>Slovak </a:t>
            </a:r>
            <a:r>
              <a:rPr lang="sk-SK" dirty="0" err="1"/>
              <a:t>Republic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a common agreement, Czechoslovakia was divided into two separate republics - the Czech Republic and the Slovak </a:t>
            </a:r>
            <a:r>
              <a:rPr lang="en-US" dirty="0" smtClean="0"/>
              <a:t>Republic</a:t>
            </a:r>
            <a:endParaRPr lang="sk-SK" dirty="0" smtClean="0"/>
          </a:p>
          <a:p>
            <a:r>
              <a:rPr lang="en-US" dirty="0"/>
              <a:t>the first president of the Slovak Republic </a:t>
            </a:r>
            <a:r>
              <a:rPr lang="en-US" dirty="0" smtClean="0"/>
              <a:t>was</a:t>
            </a:r>
            <a:r>
              <a:rPr lang="sk-SK" dirty="0" smtClean="0"/>
              <a:t> </a:t>
            </a:r>
            <a:r>
              <a:rPr lang="sk-SK" dirty="0" smtClean="0"/>
              <a:t>Michal </a:t>
            </a:r>
            <a:r>
              <a:rPr lang="sk-SK" dirty="0" smtClean="0"/>
              <a:t>Kováč</a:t>
            </a:r>
            <a:endParaRPr lang="sk-SK" dirty="0"/>
          </a:p>
        </p:txBody>
      </p:sp>
      <p:pic>
        <p:nvPicPr>
          <p:cNvPr id="5" name="Zástupný symbol obsahu 4" descr="4083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8726" y="1857364"/>
            <a:ext cx="4773612" cy="268903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98538428_slovensk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504" y="428604"/>
            <a:ext cx="8811064" cy="607223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!</a:t>
            </a:r>
          </a:p>
          <a:p>
            <a:endParaRPr lang="sk-SK" dirty="0"/>
          </a:p>
          <a:p>
            <a:r>
              <a:rPr lang="sk-SK" smtClean="0"/>
              <a:t>Slovak team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82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k" dirty="0" smtClean="0"/>
              <a:t>Timeline</a:t>
            </a:r>
            <a:endParaRPr lang="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665124" y="3500438"/>
            <a:ext cx="10715700" cy="158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Čiarová bublina 3 (zvýraznenie) 5"/>
          <p:cNvSpPr/>
          <p:nvPr/>
        </p:nvSpPr>
        <p:spPr>
          <a:xfrm flipH="1">
            <a:off x="450810" y="1500174"/>
            <a:ext cx="1143008" cy="85725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33150"/>
              <a:gd name="adj8" fmla="val 4649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4. - 6. </a:t>
            </a:r>
            <a:r>
              <a:rPr lang="sk-SK" dirty="0" err="1" smtClean="0"/>
              <a:t>century</a:t>
            </a:r>
            <a:endParaRPr lang="sk-SK" dirty="0"/>
          </a:p>
        </p:txBody>
      </p:sp>
      <p:sp>
        <p:nvSpPr>
          <p:cNvPr id="7" name="Čiarová bublina 3 (zvýraznenie) 6"/>
          <p:cNvSpPr/>
          <p:nvPr/>
        </p:nvSpPr>
        <p:spPr>
          <a:xfrm flipH="1">
            <a:off x="450810" y="4214818"/>
            <a:ext cx="1214446" cy="85725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1172"/>
              <a:gd name="adj6" fmla="val -18788"/>
              <a:gd name="adj7" fmla="val -82041"/>
              <a:gd name="adj8" fmla="val 1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623 - 658</a:t>
            </a:r>
            <a:endParaRPr lang="sk-SK" dirty="0"/>
          </a:p>
        </p:txBody>
      </p:sp>
      <p:sp>
        <p:nvSpPr>
          <p:cNvPr id="8" name="Čiarová bublina 3 (zvýraznenie) 7"/>
          <p:cNvSpPr/>
          <p:nvPr/>
        </p:nvSpPr>
        <p:spPr>
          <a:xfrm>
            <a:off x="2593950" y="2143116"/>
            <a:ext cx="1143008" cy="78581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3603"/>
              <a:gd name="adj8" fmla="val -41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833 - 906</a:t>
            </a:r>
            <a:endParaRPr lang="sk-SK" dirty="0"/>
          </a:p>
        </p:txBody>
      </p:sp>
      <p:sp>
        <p:nvSpPr>
          <p:cNvPr id="9" name="Čiarová bublina 3 (zvýraznenie) 8"/>
          <p:cNvSpPr/>
          <p:nvPr/>
        </p:nvSpPr>
        <p:spPr>
          <a:xfrm>
            <a:off x="5594346" y="4500570"/>
            <a:ext cx="1500198" cy="928694"/>
          </a:xfrm>
          <a:prstGeom prst="accentCallout3">
            <a:avLst>
              <a:gd name="adj1" fmla="val 53679"/>
              <a:gd name="adj2" fmla="val -7332"/>
              <a:gd name="adj3" fmla="val 44665"/>
              <a:gd name="adj4" fmla="val -17668"/>
              <a:gd name="adj5" fmla="val 22687"/>
              <a:gd name="adj6" fmla="val -28256"/>
              <a:gd name="adj7" fmla="val -37589"/>
              <a:gd name="adj8" fmla="val -24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1000 - 1918</a:t>
            </a:r>
            <a:endParaRPr lang="sk-SK" dirty="0"/>
          </a:p>
        </p:txBody>
      </p:sp>
      <p:sp>
        <p:nvSpPr>
          <p:cNvPr id="10" name="Ľavá zložená zátvorka 9"/>
          <p:cNvSpPr/>
          <p:nvPr/>
        </p:nvSpPr>
        <p:spPr>
          <a:xfrm rot="16200000">
            <a:off x="4987123" y="1035827"/>
            <a:ext cx="571504" cy="5643602"/>
          </a:xfrm>
          <a:prstGeom prst="leftBrace">
            <a:avLst>
              <a:gd name="adj1" fmla="val 8333"/>
              <a:gd name="adj2" fmla="val 493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Čiarová bublina 3 (zvýraznenie) 10"/>
          <p:cNvSpPr/>
          <p:nvPr/>
        </p:nvSpPr>
        <p:spPr>
          <a:xfrm>
            <a:off x="8594742" y="2285992"/>
            <a:ext cx="1071570" cy="714380"/>
          </a:xfrm>
          <a:prstGeom prst="accentCallout3">
            <a:avLst>
              <a:gd name="adj1" fmla="val 34975"/>
              <a:gd name="adj2" fmla="val -5354"/>
              <a:gd name="adj3" fmla="val 60215"/>
              <a:gd name="adj4" fmla="val -43358"/>
              <a:gd name="adj5" fmla="val 103605"/>
              <a:gd name="adj6" fmla="val -34344"/>
              <a:gd name="adj7" fmla="val 165244"/>
              <a:gd name="adj8" fmla="val -16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1939 </a:t>
            </a:r>
            <a:endParaRPr lang="sk-SK" dirty="0"/>
          </a:p>
        </p:txBody>
      </p:sp>
      <p:sp>
        <p:nvSpPr>
          <p:cNvPr id="12" name="Čiarová bublina 3 (zvýraznenie) 11"/>
          <p:cNvSpPr/>
          <p:nvPr/>
        </p:nvSpPr>
        <p:spPr>
          <a:xfrm>
            <a:off x="9023370" y="4000504"/>
            <a:ext cx="1000132" cy="714380"/>
          </a:xfrm>
          <a:prstGeom prst="accentCallout3">
            <a:avLst>
              <a:gd name="adj1" fmla="val 18750"/>
              <a:gd name="adj2" fmla="val -8333"/>
              <a:gd name="adj3" fmla="val 42186"/>
              <a:gd name="adj4" fmla="val -16667"/>
              <a:gd name="adj5" fmla="val 54930"/>
              <a:gd name="adj6" fmla="val -22214"/>
              <a:gd name="adj7" fmla="val -65350"/>
              <a:gd name="adj8" fmla="val -15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1945</a:t>
            </a:r>
            <a:endParaRPr lang="sk-SK" dirty="0"/>
          </a:p>
        </p:txBody>
      </p:sp>
      <p:sp>
        <p:nvSpPr>
          <p:cNvPr id="15" name="Čiarová bublina 3 (zvýraznenie) 14"/>
          <p:cNvSpPr/>
          <p:nvPr/>
        </p:nvSpPr>
        <p:spPr>
          <a:xfrm>
            <a:off x="10595006" y="2000240"/>
            <a:ext cx="1071570" cy="71438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1300"/>
              <a:gd name="adj8" fmla="val -28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1. 1. 1993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 dirty="0" smtClean="0"/>
              <a:t>4. - 6. century – The great movement of people</a:t>
            </a:r>
            <a:endParaRPr lang="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1218883" y="2428868"/>
            <a:ext cx="4773956" cy="3641732"/>
          </a:xfrm>
        </p:spPr>
        <p:txBody>
          <a:bodyPr/>
          <a:lstStyle/>
          <a:p>
            <a:r>
              <a:rPr lang="en-US" dirty="0"/>
              <a:t>the arrival of our ancestors to Central Europe from the east of the </a:t>
            </a:r>
            <a:r>
              <a:rPr lang="en-US" dirty="0" err="1" smtClean="0"/>
              <a:t>Visla</a:t>
            </a:r>
            <a:r>
              <a:rPr lang="en-US" dirty="0" smtClean="0"/>
              <a:t> </a:t>
            </a:r>
            <a:r>
              <a:rPr lang="en-US" dirty="0"/>
              <a:t>and Odra rivers</a:t>
            </a:r>
            <a:endParaRPr lang="sk-SK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08660" y="1928802"/>
            <a:ext cx="5415388" cy="3306997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8166114" y="2714620"/>
            <a:ext cx="785818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" dirty="0" smtClean="0"/>
              <a:t>623 - 658 - </a:t>
            </a:r>
            <a:r>
              <a:rPr lang="sk-SK" dirty="0" err="1"/>
              <a:t>Sam's</a:t>
            </a:r>
            <a:r>
              <a:rPr lang="sk-SK" dirty="0"/>
              <a:t> </a:t>
            </a:r>
            <a:r>
              <a:rPr lang="sk-SK" dirty="0" err="1"/>
              <a:t>Empire</a:t>
            </a:r>
            <a:endParaRPr lang="sk" dirty="0"/>
          </a:p>
        </p:txBody>
      </p:sp>
      <p:pic>
        <p:nvPicPr>
          <p:cNvPr id="6" name="Zástupný symbol obsahu 5" descr="samova_risa2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5850" y="1500174"/>
            <a:ext cx="4773612" cy="3921181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1218883" y="2214554"/>
            <a:ext cx="4773956" cy="3856046"/>
          </a:xfrm>
        </p:spPr>
        <p:txBody>
          <a:bodyPr/>
          <a:lstStyle/>
          <a:p>
            <a:r>
              <a:rPr lang="en-US" b="1" dirty="0"/>
              <a:t>the first tribe of </a:t>
            </a:r>
            <a:r>
              <a:rPr lang="en-US" b="1" dirty="0" smtClean="0"/>
              <a:t>Slavs</a:t>
            </a:r>
            <a:endParaRPr lang="sk-SK" b="1" dirty="0" smtClean="0"/>
          </a:p>
          <a:p>
            <a:r>
              <a:rPr lang="en-US" dirty="0"/>
              <a:t>at the head of the </a:t>
            </a:r>
            <a:r>
              <a:rPr lang="en-US" dirty="0" err="1"/>
              <a:t>Franconian</a:t>
            </a:r>
            <a:r>
              <a:rPr lang="en-US" dirty="0"/>
              <a:t> merchant </a:t>
            </a:r>
            <a:r>
              <a:rPr lang="en-US" dirty="0" err="1" smtClean="0"/>
              <a:t>Samo</a:t>
            </a:r>
            <a:endParaRPr lang="sk-SK" dirty="0" smtClean="0"/>
          </a:p>
          <a:p>
            <a:r>
              <a:rPr lang="en-US" dirty="0"/>
              <a:t>it disappeared after Sam's death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" dirty="0" smtClean="0"/>
              <a:t>833 - 906 - </a:t>
            </a:r>
            <a:r>
              <a:rPr lang="sk-SK" dirty="0"/>
              <a:t>Great Moravian </a:t>
            </a:r>
            <a:r>
              <a:rPr lang="sk-SK" dirty="0" err="1"/>
              <a:t>Empire</a:t>
            </a:r>
            <a:endParaRPr lang="sk" dirty="0"/>
          </a:p>
        </p:txBody>
      </p:sp>
      <p:sp>
        <p:nvSpPr>
          <p:cNvPr id="10" name="Zástupný obsah 9"/>
          <p:cNvSpPr>
            <a:spLocks noGrp="1"/>
          </p:cNvSpPr>
          <p:nvPr>
            <p:ph sz="half" idx="1"/>
          </p:nvPr>
        </p:nvSpPr>
        <p:spPr>
          <a:xfrm>
            <a:off x="1218883" y="2143116"/>
            <a:ext cx="4773956" cy="3927484"/>
          </a:xfrm>
        </p:spPr>
        <p:txBody>
          <a:bodyPr rtlCol="0"/>
          <a:lstStyle/>
          <a:p>
            <a:r>
              <a:rPr lang="en-US" dirty="0"/>
              <a:t>It was created by joining two principalities - the Nitra and the Moravian </a:t>
            </a:r>
            <a:r>
              <a:rPr lang="en-US" dirty="0" smtClean="0"/>
              <a:t>ones</a:t>
            </a:r>
            <a:endParaRPr lang="sk-SK" dirty="0" smtClean="0"/>
          </a:p>
          <a:p>
            <a:r>
              <a:rPr lang="en-US" b="1" dirty="0"/>
              <a:t>the importance of Great Moravia</a:t>
            </a:r>
            <a:r>
              <a:rPr lang="en-US" b="1" dirty="0" smtClean="0"/>
              <a:t>:</a:t>
            </a:r>
            <a:endParaRPr lang="sk" dirty="0" smtClean="0"/>
          </a:p>
          <a:p>
            <a:pPr lvl="1"/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state </a:t>
            </a:r>
            <a:r>
              <a:rPr lang="sk-SK" dirty="0" err="1" smtClean="0"/>
              <a:t>unit</a:t>
            </a:r>
            <a:endParaRPr lang="sk-SK" dirty="0" smtClean="0"/>
          </a:p>
          <a:p>
            <a:pPr lvl="1"/>
            <a:r>
              <a:rPr lang="sk-SK" dirty="0" err="1"/>
              <a:t>spreading</a:t>
            </a:r>
            <a:r>
              <a:rPr lang="sk-SK" dirty="0"/>
              <a:t> </a:t>
            </a:r>
            <a:r>
              <a:rPr lang="sk-SK" dirty="0" err="1" smtClean="0"/>
              <a:t>Christianity</a:t>
            </a:r>
            <a:endParaRPr lang="sk-SK" dirty="0" smtClean="0"/>
          </a:p>
          <a:p>
            <a:pPr lvl="1"/>
            <a:r>
              <a:rPr lang="en-US" dirty="0"/>
              <a:t>creating </a:t>
            </a:r>
            <a:r>
              <a:rPr lang="sk-SK" dirty="0" err="1" smtClean="0"/>
              <a:t>writing</a:t>
            </a:r>
            <a:r>
              <a:rPr lang="sk-SK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the Slavic language</a:t>
            </a:r>
            <a:endParaRPr lang="sk" dirty="0"/>
          </a:p>
        </p:txBody>
      </p:sp>
      <p:pic>
        <p:nvPicPr>
          <p:cNvPr id="6" name="Zástupný symbol obsahu 5" descr="290px-Great_moravia_svatopluk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1668" y="1714488"/>
            <a:ext cx="4185408" cy="3636976"/>
          </a:xfrm>
        </p:spPr>
      </p:pic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1000 - 1918 - </a:t>
            </a:r>
            <a:r>
              <a:rPr lang="en-US" dirty="0"/>
              <a:t>Slovakia as part of Hungary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territory of Slovakia gradually became a part of the emerging Hungarian state, which was founded in 1000 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sk-SK" dirty="0" err="1" smtClean="0"/>
              <a:t>Stephan</a:t>
            </a:r>
            <a:endParaRPr lang="sk-SK" dirty="0" smtClean="0"/>
          </a:p>
          <a:p>
            <a:r>
              <a:rPr lang="en-US" dirty="0"/>
              <a:t>since 1526 a new dynasty ruled in our territory - the </a:t>
            </a:r>
            <a:r>
              <a:rPr lang="en-US" dirty="0" smtClean="0"/>
              <a:t>Habsburgs</a:t>
            </a:r>
            <a:endParaRPr lang="sk-SK" dirty="0" smtClean="0"/>
          </a:p>
          <a:p>
            <a:r>
              <a:rPr lang="en-US" dirty="0"/>
              <a:t>in 1867 the Austro-Hungarian Constitutional dualistic monarchy was established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40" y="2000240"/>
            <a:ext cx="6279898" cy="392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Austria</a:t>
            </a:r>
            <a:r>
              <a:rPr lang="sk-SK" dirty="0"/>
              <a:t> - </a:t>
            </a:r>
            <a:r>
              <a:rPr lang="sk-SK" dirty="0" err="1"/>
              <a:t>Hungary</a:t>
            </a:r>
            <a:endParaRPr lang="sk-SK" dirty="0"/>
          </a:p>
        </p:txBody>
      </p:sp>
      <p:pic>
        <p:nvPicPr>
          <p:cNvPr id="10" name="Obrázok 9" descr="290px-Austro-Hungarian_Monarchy_(1914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41" y="2000240"/>
            <a:ext cx="3241439" cy="3286148"/>
          </a:xfrm>
          <a:prstGeom prst="rect">
            <a:avLst/>
          </a:prstGeom>
        </p:spPr>
      </p:pic>
      <p:pic>
        <p:nvPicPr>
          <p:cNvPr id="11" name="Obrázok 10" descr="rsz-ma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908" y="1142984"/>
            <a:ext cx="5677231" cy="4357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2549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1918 - </a:t>
            </a:r>
            <a:r>
              <a:rPr lang="en-US" dirty="0"/>
              <a:t>Establishment of the Czechoslovak Republic </a:t>
            </a:r>
            <a:r>
              <a:rPr lang="sk-SK" dirty="0" smtClean="0"/>
              <a:t>(</a:t>
            </a:r>
            <a:r>
              <a:rPr lang="sk-SK" dirty="0" smtClean="0"/>
              <a:t>ČSR)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879438" y="1571612"/>
            <a:ext cx="5429288" cy="4498988"/>
          </a:xfrm>
        </p:spPr>
        <p:txBody>
          <a:bodyPr>
            <a:normAutofit/>
          </a:bodyPr>
          <a:lstStyle/>
          <a:p>
            <a:r>
              <a:rPr lang="sk-SK" dirty="0" smtClean="0"/>
              <a:t>ČSR </a:t>
            </a:r>
            <a:r>
              <a:rPr lang="en-US" dirty="0"/>
              <a:t>was established as a </a:t>
            </a:r>
            <a:r>
              <a:rPr lang="en-US" dirty="0" smtClean="0"/>
              <a:t>state </a:t>
            </a:r>
            <a:r>
              <a:rPr lang="en-US" dirty="0"/>
              <a:t>after the disintegration of Austria - Hungary October 28, 1918</a:t>
            </a:r>
            <a:r>
              <a:rPr lang="sk-SK" dirty="0" smtClean="0"/>
              <a:t> </a:t>
            </a:r>
          </a:p>
          <a:p>
            <a:r>
              <a:rPr lang="sk-SK" dirty="0" smtClean="0"/>
              <a:t>ČSR </a:t>
            </a:r>
            <a:r>
              <a:rPr lang="en-US" dirty="0"/>
              <a:t>was a democratic parliamentary state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first</a:t>
            </a:r>
            <a:r>
              <a:rPr lang="sk-SK" b="1" dirty="0" smtClean="0"/>
              <a:t> </a:t>
            </a:r>
            <a:r>
              <a:rPr lang="sk-SK" b="1" dirty="0" err="1" smtClean="0"/>
              <a:t>president</a:t>
            </a:r>
            <a:r>
              <a:rPr lang="sk-SK" b="1" dirty="0" smtClean="0"/>
              <a:t> of </a:t>
            </a:r>
            <a:r>
              <a:rPr lang="sk-SK" dirty="0" smtClean="0"/>
              <a:t>ČSR </a:t>
            </a:r>
            <a:r>
              <a:rPr lang="sk-SK" dirty="0" err="1" smtClean="0"/>
              <a:t>was</a:t>
            </a:r>
            <a:r>
              <a:rPr lang="sk-SK" dirty="0" smtClean="0"/>
              <a:t> </a:t>
            </a:r>
            <a:r>
              <a:rPr lang="sk-SK" b="1" dirty="0" smtClean="0"/>
              <a:t>Tomáš </a:t>
            </a:r>
            <a:r>
              <a:rPr lang="sk-SK" b="1" dirty="0" err="1" smtClean="0"/>
              <a:t>Garrique</a:t>
            </a:r>
            <a:r>
              <a:rPr lang="sk-SK" b="1" dirty="0" smtClean="0"/>
              <a:t> Masaryk</a:t>
            </a:r>
          </a:p>
          <a:p>
            <a:r>
              <a:rPr lang="en-US" b="1" dirty="0"/>
              <a:t>Prague </a:t>
            </a:r>
            <a:r>
              <a:rPr lang="en-US" dirty="0"/>
              <a:t>became </a:t>
            </a:r>
            <a:r>
              <a:rPr lang="en-US" b="1" dirty="0"/>
              <a:t>the capital city</a:t>
            </a:r>
            <a:endParaRPr lang="sk-SK" dirty="0"/>
          </a:p>
        </p:txBody>
      </p:sp>
      <p:pic>
        <p:nvPicPr>
          <p:cNvPr id="9" name="Obrázok 8" descr="087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039" y="1500174"/>
            <a:ext cx="4675940" cy="2143140"/>
          </a:xfrm>
          <a:prstGeom prst="rect">
            <a:avLst/>
          </a:prstGeom>
        </p:spPr>
      </p:pic>
      <p:pic>
        <p:nvPicPr>
          <p:cNvPr id="10" name="Obrázok 9" descr="290px-Czechoslovakia_location_map.svg.png"/>
          <p:cNvPicPr>
            <a:picLocks noChangeAspect="1"/>
          </p:cNvPicPr>
          <p:nvPr/>
        </p:nvPicPr>
        <p:blipFill>
          <a:blip r:embed="rId3"/>
          <a:srcRect b="49115"/>
          <a:stretch>
            <a:fillRect/>
          </a:stretch>
        </p:blipFill>
        <p:spPr>
          <a:xfrm>
            <a:off x="6951668" y="4000504"/>
            <a:ext cx="3843130" cy="228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ceskoslovensko-_mapa_1939-e1379515950691.jpg"/>
          <p:cNvPicPr>
            <a:picLocks noChangeAspect="1"/>
          </p:cNvPicPr>
          <p:nvPr/>
        </p:nvPicPr>
        <p:blipFill>
          <a:blip r:embed="rId2"/>
          <a:srcRect l="22948"/>
          <a:stretch>
            <a:fillRect/>
          </a:stretch>
        </p:blipFill>
        <p:spPr>
          <a:xfrm>
            <a:off x="5582134" y="2000240"/>
            <a:ext cx="6198716" cy="30718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1939  - 1945 - </a:t>
            </a:r>
            <a:r>
              <a:rPr lang="sk-SK" dirty="0" err="1"/>
              <a:t>independent</a:t>
            </a:r>
            <a:r>
              <a:rPr lang="sk-SK" dirty="0"/>
              <a:t> Slovak </a:t>
            </a:r>
            <a:r>
              <a:rPr lang="sk-SK" dirty="0" err="1"/>
              <a:t>Republic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In 1939, </a:t>
            </a:r>
            <a:r>
              <a:rPr lang="sk-SK" dirty="0" err="1"/>
              <a:t>Czechoslovakia</a:t>
            </a:r>
            <a:r>
              <a:rPr lang="sk-SK" dirty="0"/>
              <a:t> </a:t>
            </a:r>
            <a:r>
              <a:rPr lang="sk-SK" dirty="0" err="1" smtClean="0"/>
              <a:t>split</a:t>
            </a:r>
            <a:endParaRPr lang="sk-SK" dirty="0" smtClean="0"/>
          </a:p>
          <a:p>
            <a:r>
              <a:rPr lang="en-US" dirty="0"/>
              <a:t>14. </a:t>
            </a:r>
            <a:r>
              <a:rPr lang="sk-SK" dirty="0" err="1" smtClean="0"/>
              <a:t>March</a:t>
            </a:r>
            <a:r>
              <a:rPr lang="en-US" dirty="0" smtClean="0"/>
              <a:t>. </a:t>
            </a:r>
            <a:r>
              <a:rPr lang="en-US" dirty="0"/>
              <a:t>1939 Slovak Republic was </a:t>
            </a:r>
            <a:r>
              <a:rPr lang="en-US" dirty="0" smtClean="0"/>
              <a:t>established</a:t>
            </a:r>
            <a:endParaRPr lang="sk-SK" dirty="0" smtClean="0"/>
          </a:p>
          <a:p>
            <a:r>
              <a:rPr lang="sk-SK" dirty="0" smtClean="0"/>
              <a:t>15</a:t>
            </a:r>
            <a:r>
              <a:rPr lang="sk-SK" dirty="0" smtClean="0"/>
              <a:t>. </a:t>
            </a:r>
            <a:r>
              <a:rPr lang="sk-SK" dirty="0" err="1" smtClean="0"/>
              <a:t>March</a:t>
            </a:r>
            <a:r>
              <a:rPr lang="sk-SK" dirty="0" smtClean="0"/>
              <a:t>. </a:t>
            </a:r>
            <a:r>
              <a:rPr lang="sk-SK" dirty="0" smtClean="0"/>
              <a:t>1939 </a:t>
            </a:r>
            <a:r>
              <a:rPr lang="en-US" dirty="0"/>
              <a:t>Protectorate of Bohemia and Moravia was </a:t>
            </a:r>
            <a:r>
              <a:rPr lang="en-US" dirty="0" smtClean="0"/>
              <a:t>established</a:t>
            </a:r>
            <a:endParaRPr lang="sk-SK" dirty="0" smtClean="0"/>
          </a:p>
          <a:p>
            <a:r>
              <a:rPr lang="en-US" dirty="0"/>
              <a:t>the division lasted throughout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World </a:t>
            </a:r>
            <a:r>
              <a:rPr lang="en-US" dirty="0"/>
              <a:t>War II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59 (1)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Motív balíka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 (1)</Template>
  <TotalTime>193</TotalTime>
  <Words>384</Words>
  <Application>Microsoft Office PowerPoint</Application>
  <PresentationFormat>Vlastná</PresentationFormat>
  <Paragraphs>54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Arial</vt:lpstr>
      <vt:lpstr>Constantia</vt:lpstr>
      <vt:lpstr>TF02801059 (1)</vt:lpstr>
      <vt:lpstr>Historical development of  Slovakia</vt:lpstr>
      <vt:lpstr>Timeline</vt:lpstr>
      <vt:lpstr>4. - 6. century – The great movement of people</vt:lpstr>
      <vt:lpstr>623 - 658 - Sam's Empire</vt:lpstr>
      <vt:lpstr>833 - 906 - Great Moravian Empire</vt:lpstr>
      <vt:lpstr>1000 - 1918 - Slovakia as part of Hungary</vt:lpstr>
      <vt:lpstr>Austria - Hungary</vt:lpstr>
      <vt:lpstr>1918 - Establishment of the Czechoslovak Republic (ČSR)</vt:lpstr>
      <vt:lpstr>1939  - 1945 - independent Slovak Republic</vt:lpstr>
      <vt:lpstr>1945 - restored Czechoslovak</vt:lpstr>
      <vt:lpstr>1989  - Velvet revolution</vt:lpstr>
      <vt:lpstr>1. January 1993 - formation of the  Slovak Republic</vt:lpstr>
      <vt:lpstr>Prezentácia programu PowerPoint</vt:lpstr>
      <vt:lpstr>Prezentácia programu PowerPoint</vt:lpstr>
    </vt:vector>
  </TitlesOfParts>
  <Company>SOS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Historický vývoj Slovenska</dc:title>
  <dc:creator>Michaela Kostelanská</dc:creator>
  <cp:lastModifiedBy>Nera</cp:lastModifiedBy>
  <cp:revision>20</cp:revision>
  <dcterms:created xsi:type="dcterms:W3CDTF">2019-03-14T16:49:05Z</dcterms:created>
  <dcterms:modified xsi:type="dcterms:W3CDTF">2019-03-23T17:56:07Z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