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3" r:id="rId9"/>
    <p:sldId id="274" r:id="rId10"/>
    <p:sldId id="272" r:id="rId11"/>
    <p:sldId id="268" r:id="rId12"/>
    <p:sldId id="269" r:id="rId13"/>
    <p:sldId id="270" r:id="rId14"/>
    <p:sldId id="275" r:id="rId15"/>
    <p:sldId id="262" r:id="rId16"/>
    <p:sldId id="263" r:id="rId17"/>
    <p:sldId id="264" r:id="rId18"/>
    <p:sldId id="276" r:id="rId19"/>
    <p:sldId id="265" r:id="rId20"/>
    <p:sldId id="277" r:id="rId21"/>
    <p:sldId id="267" r:id="rId22"/>
    <p:sldId id="280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5BD4FF"/>
    <a:srgbClr val="99FF99"/>
    <a:srgbClr val="CCFFCC"/>
    <a:srgbClr val="6211CF"/>
    <a:srgbClr val="380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662">
              <a:schemeClr val="tx1"/>
            </a:gs>
            <a:gs pos="0">
              <a:schemeClr val="bg2">
                <a:lumMod val="50000"/>
              </a:schemeClr>
            </a:gs>
            <a:gs pos="34000">
              <a:srgbClr val="0A128C"/>
            </a:gs>
            <a:gs pos="60000">
              <a:srgbClr val="6211CF"/>
            </a:gs>
            <a:gs pos="88000">
              <a:srgbClr val="7030A0"/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1.emf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package" Target="../embeddings/Documento_di_Microsoft_Word1.docx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locksicilyja.com/" TargetMode="Externa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lEb9Xgtv0" TargetMode="External" /><Relationship Id="rId2" Type="http://schemas.openxmlformats.org/officeDocument/2006/relationships/hyperlink" Target="file:///E:/ERASMUS%20EUROSTAR/Lithuania/Unlock%20Sicily%20Promotional%20video.mp4" TargetMode="Externa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j_iJ983Ie4" TargetMode="Externa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locksicilyja.com/" TargetMode="Externa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locksicilyja.com/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locksicilyja.com/" TargetMode="Externa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">
              <a:schemeClr val="tx1"/>
            </a:gs>
            <a:gs pos="50000">
              <a:schemeClr val="tx1"/>
            </a:gs>
            <a:gs pos="100000">
              <a:schemeClr val="bg2"/>
            </a:gs>
            <a:gs pos="95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Guest\Downloads\WhatsApp Image 2022-05-12 at 8.47.58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404664"/>
            <a:ext cx="2235970" cy="21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uest\Downloads\WhatsApp Image 2022-05-12 at 8.49.37 P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/>
          <a:stretch/>
        </p:blipFill>
        <p:spPr bwMode="auto">
          <a:xfrm>
            <a:off x="6013731" y="404664"/>
            <a:ext cx="313112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uest\Downloads\WhatsApp Image 2022-05-12 at 8.50.40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5013176"/>
            <a:ext cx="1403648" cy="14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6193" y="2132855"/>
            <a:ext cx="856678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3"/>
                </a:solidFill>
              </a:rPr>
              <a:t>“EUROSTAR”  </a:t>
            </a:r>
            <a:endParaRPr lang="it-IT" sz="2800" dirty="0">
              <a:solidFill>
                <a:schemeClr val="accent3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“</a:t>
            </a:r>
            <a:r>
              <a:rPr lang="en-GB" sz="2800" b="1" dirty="0" err="1">
                <a:solidFill>
                  <a:srgbClr val="002060"/>
                </a:solidFill>
              </a:rPr>
              <a:t>EUROpean</a:t>
            </a:r>
            <a:r>
              <a:rPr lang="en-GB" sz="2800" b="1" dirty="0">
                <a:solidFill>
                  <a:srgbClr val="002060"/>
                </a:solidFill>
              </a:rPr>
              <a:t> Sustainable Tourism And </a:t>
            </a:r>
            <a:r>
              <a:rPr lang="en-GB" sz="2800" b="1" dirty="0" err="1">
                <a:solidFill>
                  <a:srgbClr val="002060"/>
                </a:solidFill>
              </a:rPr>
              <a:t>entRepreneurship</a:t>
            </a:r>
            <a:r>
              <a:rPr lang="en-GB" sz="2800" b="1" dirty="0">
                <a:solidFill>
                  <a:srgbClr val="002060"/>
                </a:solidFill>
              </a:rPr>
              <a:t>”</a:t>
            </a:r>
            <a:endParaRPr lang="it-IT" sz="2800" dirty="0">
              <a:solidFill>
                <a:srgbClr val="002060"/>
              </a:solidFill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 </a:t>
            </a:r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KA229- School Exchange Partnership</a:t>
            </a:r>
            <a:endParaRPr lang="it-IT" sz="1600" dirty="0">
              <a:solidFill>
                <a:srgbClr val="002060"/>
              </a:solidFill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</a:rPr>
              <a:t> Activity code:</a:t>
            </a:r>
            <a:r>
              <a:rPr lang="en-GB" sz="1600" dirty="0">
                <a:solidFill>
                  <a:srgbClr val="002060"/>
                </a:solidFill>
              </a:rPr>
              <a:t>   </a:t>
            </a:r>
            <a:r>
              <a:rPr lang="en-GB" sz="1600" b="1" dirty="0">
                <a:solidFill>
                  <a:srgbClr val="002060"/>
                </a:solidFill>
              </a:rPr>
              <a:t>2019-1-CY01-KA229-058244_3</a:t>
            </a:r>
            <a:endParaRPr lang="it-IT" sz="1600" dirty="0">
              <a:solidFill>
                <a:srgbClr val="002060"/>
              </a:solidFill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2019-2022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15991"/>
              </p:ext>
            </p:extLst>
          </p:nvPr>
        </p:nvGraphicFramePr>
        <p:xfrm>
          <a:off x="617067600" y="612667050"/>
          <a:ext cx="3128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o" r:id="rId6" imgW="6391511" imgH="8300861" progId="Word.Document.12">
                  <p:embed/>
                </p:oleObj>
              </mc:Choice>
              <mc:Fallback>
                <p:oleObj name="Documento" r:id="rId6" imgW="6391511" imgH="8300861" progId="Word.Document.12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067600" y="612667050"/>
                        <a:ext cx="31289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79000" y="4133403"/>
            <a:ext cx="6641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</a:rPr>
              <a:t>Presenting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</a:rPr>
              <a:t> Collaborative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</a:rPr>
              <a:t>Startups</a:t>
            </a:r>
            <a:endParaRPr lang="it-IT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9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916832"/>
            <a:ext cx="6989349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it-IT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Statement</a:t>
            </a:r>
          </a:p>
          <a:p>
            <a:pPr algn="ctr"/>
            <a:r>
              <a:rPr lang="it-IT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6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endParaRPr lang="it-IT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10758"/>
              </p:ext>
            </p:extLst>
          </p:nvPr>
        </p:nvGraphicFramePr>
        <p:xfrm>
          <a:off x="1" y="19650"/>
          <a:ext cx="9143998" cy="6812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7880">
                <a:tc gridSpan="4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OUTFLOW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INFLOW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71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016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016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98755" marR="51435" indent="-1314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8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Expenditures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Revenues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40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Stationery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4610" marR="50800" algn="ctr">
                        <a:spcBef>
                          <a:spcPts val="8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€15,00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0325" marR="55245" algn="ctr">
                        <a:spcBef>
                          <a:spcPts val="86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86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77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Sale of standard affiliation contracts *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€120,00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(12X €10)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 €600,00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(n30x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00330" marR="95885" algn="ctr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€20,00)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€800,00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(n40x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885" algn="ctr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€20,00)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993">
                <a:tc>
                  <a:txBody>
                    <a:bodyPr/>
                    <a:lstStyle/>
                    <a:p>
                      <a:pPr marL="67945" marR="8636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Escape tour</a:t>
                      </a:r>
                      <a:r>
                        <a:rPr lang="en-GB" sz="1200" spc="-265" dirty="0">
                          <a:solidFill>
                            <a:schemeClr val="bg1"/>
                          </a:solidFill>
                          <a:effectLst/>
                        </a:rPr>
                        <a:t> s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and Escape rooms set up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4610" marR="508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0325" marR="5524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€150,00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10541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€300,00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77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Sale of premium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 marR="977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affiliation contracts *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25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9525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€500,00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(n10x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€50,00)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(n30x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€50,00)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521">
                <a:tc>
                  <a:txBody>
                    <a:bodyPr/>
                    <a:lstStyle/>
                    <a:p>
                      <a:pPr marL="67945" marR="10414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Escape tour</a:t>
                      </a:r>
                      <a:r>
                        <a:rPr lang="en-GB" sz="1200" spc="-265" dirty="0">
                          <a:solidFill>
                            <a:schemeClr val="bg1"/>
                          </a:solidFill>
                          <a:effectLst/>
                        </a:rPr>
                        <a:t> s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and Escape rooms management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4610" marR="508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0325" marR="5524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10541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€400,00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977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Sale of golden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 marR="97790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affiliation contracts *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250">
                        <a:lnSpc>
                          <a:spcPct val="168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€300,00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(n3x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€100,00)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€500,00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(n5x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€100,00)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401">
                <a:tc>
                  <a:txBody>
                    <a:bodyPr/>
                    <a:lstStyle/>
                    <a:p>
                      <a:pPr marL="67945" marR="61595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Promotional material:</a:t>
                      </a:r>
                      <a:r>
                        <a:rPr lang="en-GB" sz="1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brochures, bookmarks, posters etc..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4610" marR="508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€100,00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0325" marR="5524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10541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40335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Sale of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escape</a:t>
                      </a:r>
                      <a:r>
                        <a:rPr lang="en-GB" sz="1200" spc="-265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 marR="140335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tours and escape rooms to schools and families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270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2070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(n150x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€3000,00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(n 300x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€10,00)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0742">
                <a:tc>
                  <a:txBody>
                    <a:bodyPr/>
                    <a:lstStyle/>
                    <a:p>
                      <a:pPr marL="67945" marR="21145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Personnel cost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5080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715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€1000,00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40335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solidFill>
                            <a:schemeClr val="bg1"/>
                          </a:solidFill>
                          <a:effectLst/>
                        </a:rPr>
                        <a:t>Sale of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escape</a:t>
                      </a:r>
                      <a:r>
                        <a:rPr lang="en-GB" sz="1200" spc="-265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 marR="13208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tours and escape rooms for teambuilding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250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€450,00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(n30x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€15,00)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00330" marR="95885" indent="109220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€1050,00</a:t>
                      </a:r>
                      <a:r>
                        <a:rPr lang="en-US" sz="1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 dirty="0">
                          <a:solidFill>
                            <a:schemeClr val="bg1"/>
                          </a:solidFill>
                          <a:effectLst/>
                        </a:rPr>
                        <a:t>(n70x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solidFill>
                            <a:schemeClr val="bg1"/>
                          </a:solidFill>
                          <a:effectLst/>
                        </a:rPr>
                        <a:t>€15,00)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675" indent="144780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5049">
                <a:tc>
                  <a:txBody>
                    <a:bodyPr/>
                    <a:lstStyle/>
                    <a:p>
                      <a:pPr marL="67945" marR="174625"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solidFill>
                            <a:schemeClr val="bg1"/>
                          </a:solidFill>
                          <a:effectLst/>
                        </a:rPr>
                        <a:t>Website domain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5080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€13,41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0325" marR="5524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€13,41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4541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€13,41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Donations and sponsors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52705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€500,00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3340" marR="52705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(Chamber of commerce First Prize)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€1000,00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7281">
                <a:tc>
                  <a:txBody>
                    <a:bodyPr/>
                    <a:lstStyle/>
                    <a:p>
                      <a:pPr marL="67945" marR="17462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5080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5245"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3335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Commissions for the sale of gaming experiences from affiliated companies (20% each)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95250">
                        <a:lnSpc>
                          <a:spcPct val="17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€200,00</a:t>
                      </a:r>
                      <a:r>
                        <a:rPr lang="en-US" sz="1200" spc="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(n100x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R="95885"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bg1"/>
                          </a:solidFill>
                          <a:effectLst/>
                        </a:rPr>
                        <a:t>€2,00)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2070" marR="52705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€600,00</a:t>
                      </a:r>
                      <a:r>
                        <a:rPr lang="en-US" sz="1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spc="-5" dirty="0">
                          <a:solidFill>
                            <a:schemeClr val="bg1"/>
                          </a:solidFill>
                          <a:effectLst/>
                        </a:rPr>
                        <a:t>(n300x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52070" marR="52705"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solidFill>
                            <a:schemeClr val="bg1"/>
                          </a:solidFill>
                          <a:effectLst/>
                        </a:rPr>
                        <a:t>€2,00)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Crowdfunding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5270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€400,00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4638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€800,00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920"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5080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€128,41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715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€1578,41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€2037,41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207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€620,00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€4950,00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€13800,00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Franklin Gothic Medium"/>
                        <a:ea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0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47248"/>
              </p:ext>
            </p:extLst>
          </p:nvPr>
        </p:nvGraphicFramePr>
        <p:xfrm>
          <a:off x="0" y="1844824"/>
          <a:ext cx="4464496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        Revenues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€620,00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Expenditures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Franklin Gothic Medi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€128,41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Net income 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€491,59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10675"/>
              </p:ext>
            </p:extLst>
          </p:nvPr>
        </p:nvGraphicFramePr>
        <p:xfrm>
          <a:off x="4427984" y="1844824"/>
          <a:ext cx="4716016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Share Capital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€320,00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+Net income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€491,59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€811,59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7504" y="902282"/>
            <a:ext cx="431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Net income up to May 2022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4788024" y="903040"/>
            <a:ext cx="3937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Balance sheet up to May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445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16204"/>
              </p:ext>
            </p:extLst>
          </p:nvPr>
        </p:nvGraphicFramePr>
        <p:xfrm>
          <a:off x="1259632" y="1412776"/>
          <a:ext cx="6677228" cy="4464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4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The distribution of the company's net profits occurs as follows: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a) Assignment of the percentage of 25% to donations in support of environmental  sustainability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b) Allocation of the percentage of 25% to the students who will be employed in the student enterprise according to actually worked hours 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c) Allocation of the percentage of 50% to the shareholders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90906" y="197441"/>
            <a:ext cx="372121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6B9C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ARTICLES OF ASSOCIATION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Article n.27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2636912"/>
            <a:ext cx="660014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it-IT" sz="5400" dirty="0" err="1"/>
              <a:t>Promotional</a:t>
            </a:r>
            <a:r>
              <a:rPr lang="it-IT" sz="5400" dirty="0"/>
              <a:t> </a:t>
            </a:r>
            <a:r>
              <a:rPr lang="it-IT" sz="5400" dirty="0" err="1"/>
              <a:t>outcomes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5951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est\Desktop\WhatsApp Image 2022-05-12 at 7.58.4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est\Downloads\retro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4000">
              <a:srgbClr val="0A128C"/>
            </a:gs>
            <a:gs pos="60000">
              <a:srgbClr val="6211CF"/>
            </a:gs>
            <a:gs pos="88000">
              <a:srgbClr val="7030A0"/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est\Desktop\WhatsApp Image 2022-05-12 at 7.58.4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2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uest\Downloads\book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83" y="0"/>
            <a:ext cx="203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97482"/>
            <a:ext cx="5132784" cy="42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Guest\Downloads\WhatsApp Image 2022-05-19 at 7.09.35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188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4000">
              <a:srgbClr val="0A128C"/>
            </a:gs>
            <a:gs pos="60000">
              <a:srgbClr val="6211CF"/>
            </a:gs>
            <a:gs pos="88000">
              <a:srgbClr val="7030A0"/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est\Downloads\WhatsApp Image 2022-05-12 at 8.06.39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408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est\Downloads\WhatsApp Image 2022-05-12 at 7.09.4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7843"/>
            <a:ext cx="3672036" cy="68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94188" y="2949931"/>
            <a:ext cx="401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3"/>
              </a:rPr>
              <a:t>http://www.unlocksicilyja.com</a:t>
            </a:r>
            <a:endParaRPr lang="it-IT" sz="2400" dirty="0"/>
          </a:p>
        </p:txBody>
      </p:sp>
      <p:pic>
        <p:nvPicPr>
          <p:cNvPr id="1026" name="Picture 2" descr="C:\Users\Guest\Desktop\WhatsApp Image 2022-05-12 at 7.11.40 P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0" b="38790"/>
          <a:stretch/>
        </p:blipFill>
        <p:spPr bwMode="auto">
          <a:xfrm>
            <a:off x="1115616" y="5877272"/>
            <a:ext cx="367203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2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85655" y="2655087"/>
            <a:ext cx="689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2" action="ppaction://hlinkfile"/>
              </a:rPr>
              <a:t>E:\ERASMUS EUROSTAR\Lithuania\</a:t>
            </a:r>
            <a:r>
              <a:rPr lang="it-IT" dirty="0" err="1">
                <a:hlinkClick r:id="rId2" action="ppaction://hlinkfile"/>
              </a:rPr>
              <a:t>Unlock</a:t>
            </a:r>
            <a:r>
              <a:rPr lang="it-IT" dirty="0">
                <a:hlinkClick r:id="rId2" action="ppaction://hlinkfile"/>
              </a:rPr>
              <a:t> </a:t>
            </a:r>
            <a:r>
              <a:rPr lang="it-IT" dirty="0" err="1">
                <a:hlinkClick r:id="rId2" action="ppaction://hlinkfile"/>
              </a:rPr>
              <a:t>Sicily</a:t>
            </a:r>
            <a:r>
              <a:rPr lang="it-IT" dirty="0">
                <a:hlinkClick r:id="rId2" action="ppaction://hlinkfile"/>
              </a:rPr>
              <a:t> </a:t>
            </a:r>
            <a:r>
              <a:rPr lang="it-IT" dirty="0" err="1">
                <a:hlinkClick r:id="rId2" action="ppaction://hlinkfile"/>
              </a:rPr>
              <a:t>Promotional</a:t>
            </a:r>
            <a:r>
              <a:rPr lang="it-IT" dirty="0">
                <a:hlinkClick r:id="rId2" action="ppaction://hlinkfile"/>
              </a:rPr>
              <a:t> video.mp4</a:t>
            </a:r>
            <a:endParaRPr lang="it-IT" dirty="0"/>
          </a:p>
        </p:txBody>
      </p:sp>
      <p:sp>
        <p:nvSpPr>
          <p:cNvPr id="2" name="TextBox 1">
            <a:hlinkClick r:id="rId3" invalidUrl="https://youtu.be/uTlEb9Xgtv0"/>
            <a:extLst>
              <a:ext uri="{FF2B5EF4-FFF2-40B4-BE49-F238E27FC236}">
                <a16:creationId xmlns:a16="http://schemas.microsoft.com/office/drawing/2014/main" id="{AE2B4E5F-8623-EB69-34C3-324259B740E6}"/>
              </a:ext>
            </a:extLst>
          </p:cNvPr>
          <p:cNvSpPr txBox="1"/>
          <p:nvPr/>
        </p:nvSpPr>
        <p:spPr>
          <a:xfrm>
            <a:off x="3534618" y="3244334"/>
            <a:ext cx="20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hlinkClick r:id="rId3"/>
              </a:rPr>
              <a:t>promotional video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5544616" cy="1224136"/>
          </a:xfr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it-IT" sz="6000" dirty="0" err="1"/>
              <a:t>Closing</a:t>
            </a:r>
            <a:r>
              <a:rPr lang="it-IT" sz="6000" dirty="0"/>
              <a:t> </a:t>
            </a:r>
            <a:r>
              <a:rPr lang="it-IT" sz="6000" dirty="0" err="1"/>
              <a:t>remarks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6303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3E638C-4D51-61A1-A83C-76E5C755078A}"/>
              </a:ext>
            </a:extLst>
          </p:cNvPr>
          <p:cNvSpPr txBox="1"/>
          <p:nvPr/>
        </p:nvSpPr>
        <p:spPr>
          <a:xfrm>
            <a:off x="3083973" y="3059668"/>
            <a:ext cx="297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hlinkClick r:id="rId2"/>
              </a:rPr>
              <a:t>https://youtu.be/Uj_iJ983Ie4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7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est\Downloads\WhatsApp Image 2022-05-12 at 7.09.40 P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/>
          <a:stretch/>
        </p:blipFill>
        <p:spPr bwMode="auto">
          <a:xfrm>
            <a:off x="1259632" y="20960"/>
            <a:ext cx="344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48064" y="2988295"/>
            <a:ext cx="379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sz="2400" dirty="0">
                <a:hlinkClick r:id="rId3"/>
              </a:rPr>
              <a:t>www.unlocksicilyja.com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27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est\Downloads\WhatsApp Image 2022-05-12 at 7.09.4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" y="0"/>
            <a:ext cx="6043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57801" y="3059668"/>
            <a:ext cx="305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http://www.unlocksicilyja.com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61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est\Downloads\WhatsApp Image 2022-05-12 at 7.09.41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"/>
            <a:ext cx="6039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37788" y="3059668"/>
            <a:ext cx="305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http://www.unlocksicilyja.com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58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4000">
              <a:srgbClr val="0A128C"/>
            </a:gs>
            <a:gs pos="60000">
              <a:srgbClr val="6211CF"/>
            </a:gs>
            <a:gs pos="88000">
              <a:srgbClr val="7030A0"/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2708920"/>
            <a:ext cx="5687967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it-IT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it-IT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it-IT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9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14596"/>
              </p:ext>
            </p:extLst>
          </p:nvPr>
        </p:nvGraphicFramePr>
        <p:xfrm>
          <a:off x="0" y="908720"/>
          <a:ext cx="9143999" cy="536215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43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Name of the JA Mini-Company: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Unlock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Sicily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JA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Legal and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operational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address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: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Via Pirandello, 6</a:t>
                      </a:r>
                      <a:r>
                        <a:rPr lang="it-IT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92024 Canicattì (Ag)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The objectives of the JA Company are: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5BD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43863" marR="43863" marT="0" marB="0" anchor="b">
                    <a:solidFill>
                      <a:srgbClr val="5B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22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"/>
                        <a:tabLst>
                          <a:tab pos="457200" algn="l"/>
                        </a:tabLs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•To acquire skills in organization and commercial practice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• To</a:t>
                      </a:r>
                      <a:r>
                        <a:rPr lang="en-GB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m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anage a mini-business, create and sell a product / service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• To manage any other economic / social activity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• To</a:t>
                      </a:r>
                      <a:r>
                        <a:rPr lang="en-GB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c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ollect the capital</a:t>
                      </a:r>
                      <a:r>
                        <a:rPr lang="en-GB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necessary for the activities of the company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5BD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Members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’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liability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is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limited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.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The initial share capital</a:t>
                      </a:r>
                      <a:r>
                        <a:rPr lang="en-GB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amounts</a:t>
                      </a:r>
                      <a:r>
                        <a:rPr lang="en-GB" sz="12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to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€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320,00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Divided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into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n.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shares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of   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€ 2,00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which give the right to privileges and advantages.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Each single shareholder cannot own more than 5 shares.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863" marR="43863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0752" y="212181"/>
            <a:ext cx="7011150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95F3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DEED OF INCORPORATION AND ARTICLES OF ASSOCIATION</a:t>
            </a:r>
            <a:endParaRPr kumimoji="0" 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F95F3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JA MINI-COMPANY</a:t>
            </a:r>
            <a:endParaRPr kumimoji="0" 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5736" y="2924944"/>
            <a:ext cx="537987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it-IT" sz="4000" dirty="0"/>
              <a:t>How do </a:t>
            </a:r>
            <a:r>
              <a:rPr lang="it-IT" sz="4000" dirty="0" err="1"/>
              <a:t>we</a:t>
            </a:r>
            <a:r>
              <a:rPr lang="it-IT" sz="4000" dirty="0"/>
              <a:t> </a:t>
            </a:r>
            <a:r>
              <a:rPr lang="it-IT" sz="4000" dirty="0" err="1"/>
              <a:t>earn</a:t>
            </a:r>
            <a:r>
              <a:rPr lang="it-IT" sz="4000" dirty="0"/>
              <a:t> </a:t>
            </a:r>
            <a:r>
              <a:rPr lang="it-IT" sz="4000" dirty="0" err="1"/>
              <a:t>money</a:t>
            </a:r>
            <a:r>
              <a:rPr lang="it-IT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91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est\Desktop\Nuova cartella\WhatsApp Image 2022-05-19 at 6.52.21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4156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uest\Desktop\Nuova cartella\WhatsApp Image 2022-05-19 at 6.52.22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254899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uest\Desktop\Nuova cartella\WhatsApp Image 2022-05-19 at 6.52.23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868"/>
            <a:ext cx="4109610" cy="20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uest\Desktop\Nuova cartella\WhatsApp Image 2022-05-19 at 6.52.24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75" y="4822503"/>
            <a:ext cx="4057925" cy="20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uest\Desktop\Nuova cartella\WhatsApp Image 2022-05-19 at 6.52.25 P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1" y="22121"/>
            <a:ext cx="3254899" cy="19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529</Words>
  <Application>Microsoft Office PowerPoint</Application>
  <PresentationFormat>On-screen Show (4:3)</PresentationFormat>
  <Paragraphs>224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 Sicily JA</dc:title>
  <dc:creator>5 C</dc:creator>
  <cp:lastModifiedBy>flavio mongiovi</cp:lastModifiedBy>
  <cp:revision>28</cp:revision>
  <dcterms:created xsi:type="dcterms:W3CDTF">2022-05-12T09:32:30Z</dcterms:created>
  <dcterms:modified xsi:type="dcterms:W3CDTF">2022-05-20T12:26:49Z</dcterms:modified>
</cp:coreProperties>
</file>