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bookmarkIdSeed="2">
  <p:sldMasterIdLst>
    <p:sldMasterId id="2147483660" r:id="rId1"/>
    <p:sldMasterId id="2147483679" r:id="rId2"/>
  </p:sldMasterIdLst>
  <p:notesMasterIdLst>
    <p:notesMasterId r:id="rId19"/>
  </p:notesMasterIdLst>
  <p:sldIdLst>
    <p:sldId id="256" r:id="rId3"/>
    <p:sldId id="286" r:id="rId4"/>
    <p:sldId id="285" r:id="rId5"/>
    <p:sldId id="288" r:id="rId6"/>
    <p:sldId id="294" r:id="rId7"/>
    <p:sldId id="300" r:id="rId8"/>
    <p:sldId id="295" r:id="rId9"/>
    <p:sldId id="296" r:id="rId10"/>
    <p:sldId id="258" r:id="rId11"/>
    <p:sldId id="291" r:id="rId12"/>
    <p:sldId id="303" r:id="rId13"/>
    <p:sldId id="298" r:id="rId14"/>
    <p:sldId id="292" r:id="rId15"/>
    <p:sldId id="299" r:id="rId16"/>
    <p:sldId id="304" r:id="rId17"/>
    <p:sldId id="302" r:id="rId18"/>
  </p:sldIdLst>
  <p:sldSz cx="12192000" cy="6858000"/>
  <p:notesSz cx="6858000" cy="9144000"/>
  <p:embeddedFontLst>
    <p:embeddedFont>
      <p:font typeface="Arial Black" panose="020B0A04020102020204" pitchFamily="34" charset="0"/>
      <p:bold r:id="rId20"/>
    </p:embeddedFont>
    <p:embeddedFont>
      <p:font typeface="Bookman Old Style" panose="020506040505050202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Century Gothic" panose="020B0502020202020204" pitchFamily="34" charset="0"/>
      <p:regular r:id="rId29"/>
      <p:bold r:id="rId30"/>
      <p:italic r:id="rId31"/>
      <p:boldItalic r:id="rId32"/>
    </p:embeddedFont>
    <p:embeddedFont>
      <p:font typeface="Neue Haas Grotesk Text Pro" panose="020B0504020202020204" pitchFamily="34" charset="0"/>
      <p:regular r:id="rId33"/>
      <p:bold r:id="rId34"/>
      <p:italic r:id="rId35"/>
      <p:boldItalic r:id="rId36"/>
    </p:embeddedFont>
    <p:embeddedFont>
      <p:font typeface="Rockwell" panose="02060603020205020403" pitchFamily="18" charset="0"/>
      <p:regular r:id="rId37"/>
      <p:bold r:id="rId38"/>
      <p:italic r:id="rId39"/>
      <p:boldItalic r:id="rId40"/>
    </p:embeddedFont>
    <p:embeddedFont>
      <p:font typeface="Verdana" panose="020B0604030504040204" pitchFamily="34" charset="0"/>
      <p:regular r:id="rId41"/>
      <p:bold r:id="rId42"/>
      <p:italic r:id="rId43"/>
      <p:boldItalic r:id="rId4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go="http://customooxmlschemas.google.com/" r:id="rId45" roundtripDataSignature="AMtx7mhFphESc9vhsXGj+0V6ufOIavYG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35" autoAdjust="0"/>
    <p:restoredTop sz="73333" autoAdjust="0"/>
  </p:normalViewPr>
  <p:slideViewPr>
    <p:cSldViewPr snapToGrid="0">
      <p:cViewPr varScale="1">
        <p:scale>
          <a:sx n="60" d="100"/>
          <a:sy n="60" d="100"/>
        </p:scale>
        <p:origin x="1320" y="53"/>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9" Type="http://schemas.openxmlformats.org/officeDocument/2006/relationships/font" Target="fonts/font20.fntdata"/><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font" Target="fonts/font23.fntdata"/><Relationship Id="rId47"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font" Target="fonts/font10.fntdata"/><Relationship Id="rId11" Type="http://schemas.openxmlformats.org/officeDocument/2006/relationships/slide" Target="slides/slide9.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schemas.openxmlformats.org/officeDocument/2006/relationships/font" Target="fonts/font21.fntdata"/><Relationship Id="rId45"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font" Target="fonts/font2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font" Target="fonts/font24.fntdata"/><Relationship Id="rId48" Type="http://schemas.openxmlformats.org/officeDocument/2006/relationships/theme" Target="theme/theme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46" Type="http://schemas.openxmlformats.org/officeDocument/2006/relationships/presProps" Target="presProps.xml"/><Relationship Id="rId20" Type="http://schemas.openxmlformats.org/officeDocument/2006/relationships/font" Target="fonts/font1.fntdata"/><Relationship Id="rId41" Type="http://schemas.openxmlformats.org/officeDocument/2006/relationships/font" Target="fonts/font22.fntdata"/><Relationship Id="rId1" Type="http://schemas.openxmlformats.org/officeDocument/2006/relationships/slideMaster" Target="slideMasters/slideMaster1.xml"/><Relationship Id="rId6"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821884248"/>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9" name="Google Shape;169;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dirty="0"/>
              <a:t>Hi, I am Nina</a:t>
            </a:r>
          </a:p>
          <a:p>
            <a:pPr marL="0" lvl="0" indent="0" algn="l" rtl="0">
              <a:lnSpc>
                <a:spcPct val="100000"/>
              </a:lnSpc>
              <a:spcBef>
                <a:spcPts val="0"/>
              </a:spcBef>
              <a:spcAft>
                <a:spcPts val="0"/>
              </a:spcAft>
              <a:buSzPts val="1400"/>
              <a:buNone/>
            </a:pPr>
            <a:r>
              <a:rPr lang="en-GB" dirty="0"/>
              <a:t>I am Stelios</a:t>
            </a:r>
          </a:p>
          <a:p>
            <a:pPr marL="0" lvl="0" indent="0" algn="l" rtl="0">
              <a:lnSpc>
                <a:spcPct val="100000"/>
              </a:lnSpc>
              <a:spcBef>
                <a:spcPts val="0"/>
              </a:spcBef>
              <a:spcAft>
                <a:spcPts val="0"/>
              </a:spcAft>
              <a:buSzPts val="1400"/>
              <a:buNone/>
            </a:pPr>
            <a:r>
              <a:rPr lang="en-GB" dirty="0"/>
              <a:t>And I am Christina</a:t>
            </a:r>
          </a:p>
          <a:p>
            <a:pPr marL="0" lvl="0" indent="0" algn="l" rtl="0">
              <a:lnSpc>
                <a:spcPct val="100000"/>
              </a:lnSpc>
              <a:spcBef>
                <a:spcPts val="0"/>
              </a:spcBef>
              <a:spcAft>
                <a:spcPts val="0"/>
              </a:spcAft>
              <a:buSzPts val="1400"/>
              <a:buNone/>
            </a:pPr>
            <a:r>
              <a:rPr lang="en-GB" dirty="0"/>
              <a:t>Nina: We come from </a:t>
            </a:r>
            <a:r>
              <a:rPr lang="en-GB" dirty="0" err="1"/>
              <a:t>Scholi</a:t>
            </a:r>
            <a:r>
              <a:rPr lang="en-GB" dirty="0"/>
              <a:t> </a:t>
            </a:r>
            <a:r>
              <a:rPr lang="en-GB" dirty="0" err="1"/>
              <a:t>Omodous</a:t>
            </a:r>
            <a:r>
              <a:rPr lang="en-GB" dirty="0"/>
              <a:t> in </a:t>
            </a:r>
            <a:r>
              <a:rPr lang="en-GB" b="1" dirty="0"/>
              <a:t>Cyprus</a:t>
            </a:r>
            <a:r>
              <a:rPr lang="en-GB" dirty="0"/>
              <a:t> and today we will present to you our start-up. We look forward to taking any questions and hearing your feedback at the end of our presentation.</a:t>
            </a:r>
            <a:endParaRPr dirty="0"/>
          </a:p>
        </p:txBody>
      </p:sp>
      <p:sp>
        <p:nvSpPr>
          <p:cNvPr id="170" name="Google Shape;170;p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US">
                <a:solidFill>
                  <a:srgbClr val="000000"/>
                </a:solidFill>
              </a:rPr>
              <a:t>1</a:t>
            </a:fld>
            <a:endParaRPr>
              <a:solidFill>
                <a:srgbClr val="000000"/>
              </a:solidFill>
            </a:endParaRPr>
          </a:p>
        </p:txBody>
      </p:sp>
    </p:spTree>
    <p:extLst>
      <p:ext uri="{BB962C8B-B14F-4D97-AF65-F5344CB8AC3E}">
        <p14:creationId xmlns:p14="http://schemas.microsoft.com/office/powerpoint/2010/main" val="225317897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Christina: After researching and brainstorming we designed our </a:t>
            </a:r>
            <a:r>
              <a:rPr lang="en-GB" b="1" dirty="0"/>
              <a:t>business model canvas</a:t>
            </a:r>
            <a:r>
              <a:rPr lang="en-GB" dirty="0"/>
              <a:t>, which present to you here.</a:t>
            </a:r>
          </a:p>
          <a:p>
            <a:r>
              <a:rPr lang="en-GB" dirty="0"/>
              <a:t>Our </a:t>
            </a:r>
            <a:r>
              <a:rPr lang="en-GB" b="1" dirty="0"/>
              <a:t>key partners </a:t>
            </a:r>
            <a:r>
              <a:rPr lang="en-GB" dirty="0"/>
              <a:t>are our </a:t>
            </a:r>
            <a:r>
              <a:rPr lang="en-GB" b="1" dirty="0"/>
              <a:t>shareholders</a:t>
            </a:r>
            <a:r>
              <a:rPr lang="en-GB" dirty="0"/>
              <a:t>, the </a:t>
            </a:r>
            <a:r>
              <a:rPr lang="en-GB" b="1" dirty="0"/>
              <a:t>local population </a:t>
            </a:r>
            <a:r>
              <a:rPr lang="en-GB" dirty="0"/>
              <a:t>and </a:t>
            </a:r>
            <a:r>
              <a:rPr lang="en-GB" b="1" dirty="0"/>
              <a:t>local businesses</a:t>
            </a:r>
            <a:r>
              <a:rPr lang="en-GB" dirty="0"/>
              <a:t>. </a:t>
            </a:r>
          </a:p>
          <a:p>
            <a:r>
              <a:rPr lang="en-GB" b="1" dirty="0"/>
              <a:t>Key resources </a:t>
            </a:r>
            <a:r>
              <a:rPr lang="en-GB" dirty="0"/>
              <a:t>include our associates, customers, our web page and the members of our organization</a:t>
            </a:r>
          </a:p>
          <a:p>
            <a:br>
              <a:rPr lang="en-GB" sz="1200" dirty="0">
                <a:solidFill>
                  <a:srgbClr val="A9EE6E"/>
                </a:solidFill>
                <a:latin typeface="Century Gothic"/>
              </a:rPr>
            </a:br>
            <a:endParaRPr lang="en-GB" sz="1200" dirty="0">
              <a:solidFill>
                <a:srgbClr val="A9EE6E"/>
              </a:solidFill>
              <a:latin typeface="Century Gothic"/>
            </a:endParaRP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1995979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dirty="0">
                <a:solidFill>
                  <a:srgbClr val="A9EE6E"/>
                </a:solidFill>
                <a:latin typeface="Century Gothic"/>
              </a:rPr>
              <a:t>Our KEY ACTIVITIES</a:t>
            </a:r>
            <a:r>
              <a:rPr lang="en-US" sz="1200" b="1" dirty="0">
                <a:solidFill>
                  <a:srgbClr val="A9EE6E"/>
                </a:solidFill>
                <a:latin typeface="Century Gothic"/>
              </a:rPr>
              <a:t> are</a:t>
            </a:r>
            <a:r>
              <a:rPr lang="en-GB" sz="1200" dirty="0">
                <a:solidFill>
                  <a:srgbClr val="A9EE6E"/>
                </a:solidFill>
                <a:latin typeface="Century Gothic"/>
              </a:rPr>
              <a:t>-Promotion of </a:t>
            </a:r>
            <a:r>
              <a:rPr lang="en-GB" sz="1200" b="1" dirty="0">
                <a:solidFill>
                  <a:srgbClr val="A9EE6E"/>
                </a:solidFill>
                <a:latin typeface="Century Gothic"/>
              </a:rPr>
              <a:t>traditional products and services </a:t>
            </a:r>
            <a:r>
              <a:rPr lang="en-GB" sz="1200" dirty="0">
                <a:solidFill>
                  <a:srgbClr val="A9EE6E"/>
                </a:solidFill>
                <a:latin typeface="Century Gothic"/>
              </a:rPr>
              <a:t>through </a:t>
            </a:r>
            <a:r>
              <a:rPr lang="en-GB" sz="1200" b="1" dirty="0">
                <a:solidFill>
                  <a:srgbClr val="A9EE6E"/>
                </a:solidFill>
                <a:latin typeface="Century Gothic"/>
              </a:rPr>
              <a:t>restaurants</a:t>
            </a:r>
            <a:r>
              <a:rPr lang="en-GB" sz="1200" dirty="0">
                <a:solidFill>
                  <a:srgbClr val="A9EE6E"/>
                </a:solidFill>
                <a:latin typeface="Century Gothic"/>
              </a:rPr>
              <a:t> with traditional dishes, </a:t>
            </a:r>
            <a:r>
              <a:rPr lang="en-GB" sz="1200" b="1" dirty="0">
                <a:solidFill>
                  <a:srgbClr val="A9EE6E"/>
                </a:solidFill>
                <a:latin typeface="Century Gothic"/>
              </a:rPr>
              <a:t>local wineries</a:t>
            </a:r>
            <a:r>
              <a:rPr lang="en-GB" sz="1200" dirty="0">
                <a:solidFill>
                  <a:srgbClr val="A9EE6E"/>
                </a:solidFill>
                <a:latin typeface="Century Gothic"/>
              </a:rPr>
              <a:t>, </a:t>
            </a:r>
            <a:r>
              <a:rPr lang="en-GB" sz="1200" b="1" dirty="0">
                <a:solidFill>
                  <a:srgbClr val="A9EE6E"/>
                </a:solidFill>
                <a:latin typeface="Century Gothic"/>
              </a:rPr>
              <a:t>agrotourism accommodation</a:t>
            </a:r>
            <a:r>
              <a:rPr lang="en-GB" sz="1200" dirty="0">
                <a:solidFill>
                  <a:srgbClr val="A9EE6E"/>
                </a:solidFill>
                <a:latin typeface="Century Gothic"/>
              </a:rPr>
              <a:t> and </a:t>
            </a:r>
            <a:r>
              <a:rPr lang="en-GB" sz="1200" b="1" dirty="0">
                <a:solidFill>
                  <a:srgbClr val="A9EE6E"/>
                </a:solidFill>
                <a:latin typeface="Century Gothic"/>
              </a:rPr>
              <a:t>retail</a:t>
            </a:r>
            <a:r>
              <a:rPr lang="en-GB" sz="1200" dirty="0">
                <a:solidFill>
                  <a:srgbClr val="A9EE6E"/>
                </a:solidFill>
                <a:latin typeface="Century Gothic"/>
              </a:rPr>
              <a:t> stores</a:t>
            </a:r>
            <a:br>
              <a:rPr lang="en-GB" sz="1200" dirty="0">
                <a:solidFill>
                  <a:srgbClr val="A9EE6E"/>
                </a:solidFill>
                <a:latin typeface="Century Gothic"/>
              </a:rPr>
            </a:br>
            <a:r>
              <a:rPr lang="en-GB" sz="1200" dirty="0">
                <a:solidFill>
                  <a:srgbClr val="A9EE6E"/>
                </a:solidFill>
                <a:latin typeface="Century Gothic"/>
              </a:rPr>
              <a:t>-</a:t>
            </a:r>
            <a:r>
              <a:rPr lang="en-GB" sz="1200" b="1" u="sng" dirty="0">
                <a:solidFill>
                  <a:srgbClr val="A9EE6E"/>
                </a:solidFill>
                <a:latin typeface="Century Gothic"/>
              </a:rPr>
              <a:t>Promotion</a:t>
            </a:r>
            <a:r>
              <a:rPr lang="en-GB" sz="1200" dirty="0">
                <a:solidFill>
                  <a:srgbClr val="A9EE6E"/>
                </a:solidFill>
                <a:latin typeface="Century Gothic"/>
              </a:rPr>
              <a:t> of traditional businesses, tourist destinations and theme parks for activities, exercise and contact with nature </a:t>
            </a:r>
          </a:p>
          <a:p>
            <a:r>
              <a:rPr lang="en-GB" sz="1200" dirty="0">
                <a:solidFill>
                  <a:srgbClr val="A9EE6E"/>
                </a:solidFill>
                <a:latin typeface="Century Gothic"/>
              </a:rPr>
              <a:t>-Promotion of Cypriot </a:t>
            </a:r>
            <a:r>
              <a:rPr lang="en-GB" sz="1200" b="1" dirty="0">
                <a:solidFill>
                  <a:srgbClr val="A9EE6E"/>
                </a:solidFill>
                <a:latin typeface="Century Gothic"/>
              </a:rPr>
              <a:t>tradition</a:t>
            </a:r>
            <a:r>
              <a:rPr lang="en-GB" sz="1200" dirty="0">
                <a:solidFill>
                  <a:srgbClr val="A9EE6E"/>
                </a:solidFill>
                <a:latin typeface="Century Gothic"/>
              </a:rPr>
              <a:t> and </a:t>
            </a:r>
            <a:r>
              <a:rPr lang="en-GB" sz="1200" b="1" dirty="0">
                <a:solidFill>
                  <a:srgbClr val="A9EE6E"/>
                </a:solidFill>
                <a:latin typeface="Century Gothic"/>
              </a:rPr>
              <a:t>culture</a:t>
            </a:r>
            <a:r>
              <a:rPr lang="en-GB" sz="1200" dirty="0">
                <a:solidFill>
                  <a:srgbClr val="A9EE6E"/>
                </a:solidFill>
                <a:latin typeface="Century Gothic"/>
              </a:rPr>
              <a:t> through the local population</a:t>
            </a:r>
            <a:br>
              <a:rPr lang="en-GB" sz="1200" dirty="0">
                <a:solidFill>
                  <a:srgbClr val="A9EE6E"/>
                </a:solidFill>
                <a:latin typeface="Century Gothic"/>
              </a:rPr>
            </a:br>
            <a:r>
              <a:rPr lang="en-GB" sz="1200" dirty="0">
                <a:solidFill>
                  <a:srgbClr val="A9EE6E"/>
                </a:solidFill>
                <a:latin typeface="Century Gothic"/>
              </a:rPr>
              <a:t>-</a:t>
            </a:r>
            <a:r>
              <a:rPr lang="en-GB" sz="1200" b="1" dirty="0">
                <a:solidFill>
                  <a:srgbClr val="A9EE6E"/>
                </a:solidFill>
                <a:latin typeface="Century Gothic"/>
              </a:rPr>
              <a:t>Customer</a:t>
            </a:r>
            <a:r>
              <a:rPr lang="en-GB" sz="1200" dirty="0">
                <a:solidFill>
                  <a:srgbClr val="A9EE6E"/>
                </a:solidFill>
                <a:latin typeface="Century Gothic"/>
              </a:rPr>
              <a:t> service </a:t>
            </a:r>
            <a:br>
              <a:rPr lang="en-GB" sz="1200" dirty="0">
                <a:solidFill>
                  <a:srgbClr val="A9EE6E"/>
                </a:solidFill>
                <a:latin typeface="Century Gothic"/>
              </a:rPr>
            </a:br>
            <a:r>
              <a:rPr lang="en-GB" sz="1200" dirty="0">
                <a:solidFill>
                  <a:srgbClr val="A9EE6E"/>
                </a:solidFill>
                <a:latin typeface="Century Gothic"/>
              </a:rPr>
              <a:t>-Company </a:t>
            </a:r>
            <a:r>
              <a:rPr lang="en-GB" sz="1200" b="1" dirty="0">
                <a:solidFill>
                  <a:srgbClr val="A9EE6E"/>
                </a:solidFill>
                <a:latin typeface="Century Gothic"/>
              </a:rPr>
              <a:t>advertising</a:t>
            </a:r>
            <a:r>
              <a:rPr lang="en-GB" sz="1200" dirty="0">
                <a:solidFill>
                  <a:srgbClr val="A9EE6E"/>
                </a:solidFill>
                <a:latin typeface="Century Gothic"/>
              </a:rPr>
              <a:t> online</a:t>
            </a:r>
            <a:br>
              <a:rPr lang="en-GB" sz="1200" dirty="0">
                <a:solidFill>
                  <a:srgbClr val="A9EE6E"/>
                </a:solidFill>
                <a:latin typeface="Century Gothic"/>
              </a:rPr>
            </a:br>
            <a:r>
              <a:rPr lang="en-GB" sz="1200" dirty="0">
                <a:solidFill>
                  <a:srgbClr val="A9EE6E"/>
                </a:solidFill>
                <a:latin typeface="Century Gothic"/>
              </a:rPr>
              <a:t>-</a:t>
            </a:r>
            <a:r>
              <a:rPr lang="en-GB" sz="1200" b="1" dirty="0">
                <a:solidFill>
                  <a:srgbClr val="A9EE6E"/>
                </a:solidFill>
                <a:latin typeface="Century Gothic"/>
              </a:rPr>
              <a:t>Communication</a:t>
            </a:r>
            <a:r>
              <a:rPr lang="en-GB" sz="1200" dirty="0">
                <a:solidFill>
                  <a:srgbClr val="A9EE6E"/>
                </a:solidFill>
                <a:latin typeface="Century Gothic"/>
              </a:rPr>
              <a:t> with customers through telephone calls and/or messages </a:t>
            </a:r>
            <a:br>
              <a:rPr lang="en-GB" sz="1200" dirty="0">
                <a:solidFill>
                  <a:srgbClr val="A9EE6E"/>
                </a:solidFill>
                <a:latin typeface="Century Gothic"/>
              </a:rPr>
            </a:br>
            <a:r>
              <a:rPr lang="en-GB" sz="1200" dirty="0">
                <a:solidFill>
                  <a:srgbClr val="A9EE6E"/>
                </a:solidFill>
                <a:latin typeface="Century Gothic"/>
              </a:rPr>
              <a:t>-</a:t>
            </a:r>
            <a:r>
              <a:rPr lang="en-GB" sz="1200" b="1" dirty="0">
                <a:solidFill>
                  <a:srgbClr val="A9EE6E"/>
                </a:solidFill>
                <a:latin typeface="Century Gothic"/>
              </a:rPr>
              <a:t>Staff training </a:t>
            </a:r>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021894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Christina: The company’s </a:t>
            </a:r>
            <a:r>
              <a:rPr lang="en-GB" b="1" dirty="0"/>
              <a:t>cost</a:t>
            </a:r>
            <a:r>
              <a:rPr lang="en-GB" dirty="0"/>
              <a:t> structure includes handling </a:t>
            </a:r>
            <a:r>
              <a:rPr lang="en-GB" b="1" dirty="0"/>
              <a:t>wages</a:t>
            </a:r>
            <a:r>
              <a:rPr lang="en-GB" dirty="0"/>
              <a:t> and </a:t>
            </a:r>
            <a:r>
              <a:rPr lang="en-GB" b="1" dirty="0"/>
              <a:t>marketing</a:t>
            </a:r>
            <a:r>
              <a:rPr lang="en-GB" dirty="0"/>
              <a:t> costs.</a:t>
            </a:r>
          </a:p>
          <a:p>
            <a:endParaRPr lang="en-GB" dirty="0"/>
          </a:p>
          <a:p>
            <a:r>
              <a:rPr lang="en-US" dirty="0"/>
              <a:t>The REVENUE STREAMS include Revenue from businesses advertising their products or services</a:t>
            </a:r>
            <a:br>
              <a:rPr lang="en-US" dirty="0"/>
            </a:br>
            <a:r>
              <a:rPr lang="en-US" dirty="0"/>
              <a:t>                            and possible state sponsorships</a:t>
            </a:r>
          </a:p>
          <a:p>
            <a:endParaRPr lang="en-US" dirty="0"/>
          </a:p>
          <a:p>
            <a:r>
              <a:rPr lang="en-US" dirty="0"/>
              <a:t>POTENTIAL CUSTOMERS for the business include </a:t>
            </a:r>
            <a:r>
              <a:rPr lang="en-GB" sz="1200" b="1" dirty="0">
                <a:solidFill>
                  <a:srgbClr val="A9EE6E"/>
                </a:solidFill>
                <a:latin typeface="Century Gothic"/>
              </a:rPr>
              <a:t>Foreign</a:t>
            </a:r>
            <a:r>
              <a:rPr lang="en-GB" sz="1200" dirty="0">
                <a:solidFill>
                  <a:srgbClr val="A9EE6E"/>
                </a:solidFill>
                <a:latin typeface="Century Gothic"/>
              </a:rPr>
              <a:t> tourists wishing to </a:t>
            </a:r>
            <a:r>
              <a:rPr lang="en-GB" sz="1200" b="1" dirty="0">
                <a:solidFill>
                  <a:srgbClr val="A9EE6E"/>
                </a:solidFill>
                <a:latin typeface="Century Gothic"/>
              </a:rPr>
              <a:t>live</a:t>
            </a:r>
            <a:r>
              <a:rPr lang="en-GB" sz="1200" dirty="0">
                <a:solidFill>
                  <a:srgbClr val="A9EE6E"/>
                </a:solidFill>
                <a:latin typeface="Century Gothic"/>
              </a:rPr>
              <a:t> the Cypriot </a:t>
            </a:r>
            <a:r>
              <a:rPr lang="en-GB" sz="1200" b="1" dirty="0">
                <a:solidFill>
                  <a:srgbClr val="A9EE6E"/>
                </a:solidFill>
                <a:latin typeface="Century Gothic"/>
              </a:rPr>
              <a:t>traditional</a:t>
            </a:r>
            <a:r>
              <a:rPr lang="en-GB" sz="1200" dirty="0">
                <a:solidFill>
                  <a:srgbClr val="A9EE6E"/>
                </a:solidFill>
                <a:latin typeface="Century Gothic"/>
              </a:rPr>
              <a:t> way of life</a:t>
            </a:r>
            <a:br>
              <a:rPr lang="en-GB" sz="1200" dirty="0">
                <a:solidFill>
                  <a:srgbClr val="A9EE6E"/>
                </a:solidFill>
                <a:latin typeface="Century Gothic"/>
              </a:rPr>
            </a:br>
            <a:r>
              <a:rPr lang="en-GB" sz="1200" dirty="0">
                <a:solidFill>
                  <a:srgbClr val="A9EE6E"/>
                </a:solidFill>
                <a:latin typeface="Century Gothic"/>
              </a:rPr>
              <a:t>-</a:t>
            </a:r>
            <a:r>
              <a:rPr lang="en-GB" sz="1200" b="1" dirty="0">
                <a:solidFill>
                  <a:srgbClr val="A9EE6E"/>
                </a:solidFill>
                <a:latin typeface="Century Gothic"/>
              </a:rPr>
              <a:t>Cypriots</a:t>
            </a:r>
            <a:r>
              <a:rPr lang="en-GB" sz="1200" dirty="0">
                <a:solidFill>
                  <a:srgbClr val="A9EE6E"/>
                </a:solidFill>
                <a:latin typeface="Century Gothic"/>
              </a:rPr>
              <a:t> who want to experience </a:t>
            </a:r>
            <a:r>
              <a:rPr lang="en-GB" sz="1200" b="1" dirty="0">
                <a:solidFill>
                  <a:srgbClr val="A9EE6E"/>
                </a:solidFill>
                <a:latin typeface="Century Gothic"/>
              </a:rPr>
              <a:t>agrotourism</a:t>
            </a:r>
            <a:br>
              <a:rPr lang="en-GB" sz="1200" dirty="0">
                <a:solidFill>
                  <a:srgbClr val="A9EE6E"/>
                </a:solidFill>
                <a:latin typeface="Century Gothic"/>
              </a:rPr>
            </a:br>
            <a:r>
              <a:rPr lang="en-GB" sz="1200" dirty="0">
                <a:solidFill>
                  <a:srgbClr val="A9EE6E"/>
                </a:solidFill>
                <a:latin typeface="Century Gothic"/>
              </a:rPr>
              <a:t>-</a:t>
            </a:r>
            <a:r>
              <a:rPr lang="en-GB" sz="1200" b="1" dirty="0">
                <a:solidFill>
                  <a:srgbClr val="A9EE6E"/>
                </a:solidFill>
                <a:latin typeface="Century Gothic"/>
              </a:rPr>
              <a:t>Local</a:t>
            </a:r>
            <a:r>
              <a:rPr lang="en-GB" sz="1200" dirty="0">
                <a:solidFill>
                  <a:srgbClr val="A9EE6E"/>
                </a:solidFill>
                <a:latin typeface="Century Gothic"/>
              </a:rPr>
              <a:t> traditional </a:t>
            </a:r>
            <a:r>
              <a:rPr lang="en-GB" sz="1200" b="1" dirty="0">
                <a:solidFill>
                  <a:srgbClr val="A9EE6E"/>
                </a:solidFill>
                <a:latin typeface="Century Gothic"/>
              </a:rPr>
              <a:t>businesses</a:t>
            </a:r>
            <a:r>
              <a:rPr lang="en-GB" sz="1200" dirty="0">
                <a:solidFill>
                  <a:srgbClr val="A9EE6E"/>
                </a:solidFill>
                <a:latin typeface="Century Gothic"/>
              </a:rPr>
              <a:t> that wish to promote their </a:t>
            </a:r>
            <a:r>
              <a:rPr lang="en-GB" sz="1200" b="1" dirty="0">
                <a:solidFill>
                  <a:srgbClr val="A9EE6E"/>
                </a:solidFill>
                <a:latin typeface="Century Gothic"/>
              </a:rPr>
              <a:t>products</a:t>
            </a:r>
            <a:br>
              <a:rPr lang="en-GB" sz="1200" dirty="0">
                <a:solidFill>
                  <a:srgbClr val="A9EE6E"/>
                </a:solidFill>
                <a:latin typeface="Century Gothic"/>
              </a:rPr>
            </a:br>
            <a:r>
              <a:rPr lang="en-GB" sz="1200" dirty="0">
                <a:solidFill>
                  <a:srgbClr val="A9EE6E"/>
                </a:solidFill>
                <a:latin typeface="Century Gothic"/>
              </a:rPr>
              <a:t> and Local </a:t>
            </a:r>
            <a:r>
              <a:rPr lang="en-GB" sz="1200" b="1" dirty="0">
                <a:solidFill>
                  <a:srgbClr val="A9EE6E"/>
                </a:solidFill>
                <a:latin typeface="Century Gothic"/>
              </a:rPr>
              <a:t>population</a:t>
            </a:r>
            <a:r>
              <a:rPr lang="en-GB" sz="1200" dirty="0">
                <a:solidFill>
                  <a:srgbClr val="A9EE6E"/>
                </a:solidFill>
                <a:latin typeface="Century Gothic"/>
              </a:rPr>
              <a:t> which will promote Cypriot traditions and the </a:t>
            </a:r>
            <a:r>
              <a:rPr lang="en-GB" sz="1200" b="1" dirty="0">
                <a:solidFill>
                  <a:srgbClr val="A9EE6E"/>
                </a:solidFill>
                <a:latin typeface="Century Gothic"/>
              </a:rPr>
              <a:t>Cypriot</a:t>
            </a:r>
            <a:r>
              <a:rPr lang="en-GB" sz="1200" dirty="0">
                <a:solidFill>
                  <a:srgbClr val="A9EE6E"/>
                </a:solidFill>
                <a:latin typeface="Century Gothic"/>
              </a:rPr>
              <a:t> way of life- </a:t>
            </a:r>
            <a:r>
              <a:rPr lang="en-GB" sz="1200" b="1" dirty="0" err="1">
                <a:solidFill>
                  <a:srgbClr val="A9EE6E"/>
                </a:solidFill>
                <a:latin typeface="Century Gothic"/>
              </a:rPr>
              <a:t>CYlife</a:t>
            </a:r>
            <a:endParaRPr lang="en-US" dirty="0"/>
          </a:p>
          <a:p>
            <a:endParaRPr lang="en-GB" dirty="0"/>
          </a:p>
          <a:p>
            <a:endParaRPr lang="en-GB" dirty="0"/>
          </a:p>
        </p:txBody>
      </p:sp>
      <p:sp>
        <p:nvSpPr>
          <p:cNvPr id="4" name="Slide Number Placeholder 3"/>
          <p:cNvSpPr>
            <a:spLocks noGrp="1"/>
          </p:cNvSpPr>
          <p:nvPr>
            <p:ph type="sldNum" idx="10"/>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855579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In assessing our potential </a:t>
            </a:r>
            <a:r>
              <a:rPr lang="en-US" b="1" dirty="0"/>
              <a:t>strengths</a:t>
            </a:r>
            <a:r>
              <a:rPr lang="en-US" dirty="0"/>
              <a:t>, we concluded that the advertising service that we are offering is </a:t>
            </a:r>
            <a:r>
              <a:rPr lang="en-US" b="1" dirty="0"/>
              <a:t>unique</a:t>
            </a:r>
            <a:r>
              <a:rPr lang="en-US" dirty="0"/>
              <a:t>, and furthermore, we are working with entrepreneurs who are </a:t>
            </a:r>
            <a:r>
              <a:rPr lang="en-US" b="1" dirty="0"/>
              <a:t>motivated</a:t>
            </a:r>
            <a:r>
              <a:rPr lang="en-US" dirty="0"/>
              <a:t> to advertise their product and so willing to purchase our services. We are an e</a:t>
            </a:r>
            <a:r>
              <a:rPr lang="en-US" b="1" dirty="0"/>
              <a:t>conomical</a:t>
            </a:r>
            <a:r>
              <a:rPr lang="en-US" b="0" dirty="0"/>
              <a:t> advertising option too as we use social networking as well as the webpage. </a:t>
            </a:r>
          </a:p>
          <a:p>
            <a:r>
              <a:rPr lang="en-US" b="0" dirty="0"/>
              <a:t>However, we also recognize our </a:t>
            </a:r>
            <a:r>
              <a:rPr lang="en-US" b="1" dirty="0"/>
              <a:t>weaknesses</a:t>
            </a:r>
            <a:r>
              <a:rPr lang="en-US" b="0" dirty="0"/>
              <a:t>. </a:t>
            </a:r>
            <a:r>
              <a:rPr lang="en-GB" sz="1200" dirty="0">
                <a:solidFill>
                  <a:srgbClr val="A9EE6E"/>
                </a:solidFill>
                <a:latin typeface="Century Gothic"/>
              </a:rPr>
              <a:t>Marketing is </a:t>
            </a:r>
            <a:r>
              <a:rPr lang="en-GB" sz="1200" b="1" dirty="0">
                <a:solidFill>
                  <a:srgbClr val="A9EE6E"/>
                </a:solidFill>
                <a:latin typeface="Century Gothic"/>
              </a:rPr>
              <a:t>time</a:t>
            </a:r>
            <a:r>
              <a:rPr lang="en-GB" sz="1200" dirty="0">
                <a:solidFill>
                  <a:srgbClr val="A9EE6E"/>
                </a:solidFill>
                <a:latin typeface="Century Gothic"/>
              </a:rPr>
              <a:t> consuming, for the company, as it is something </a:t>
            </a:r>
            <a:r>
              <a:rPr lang="en-GB" sz="1200" b="1" dirty="0">
                <a:solidFill>
                  <a:srgbClr val="A9EE6E"/>
                </a:solidFill>
                <a:latin typeface="Century Gothic"/>
              </a:rPr>
              <a:t>new</a:t>
            </a:r>
            <a:r>
              <a:rPr lang="en-GB" sz="1200" dirty="0">
                <a:solidFill>
                  <a:srgbClr val="A9EE6E"/>
                </a:solidFill>
                <a:latin typeface="Century Gothic"/>
              </a:rPr>
              <a:t> to the market. </a:t>
            </a:r>
            <a:br>
              <a:rPr lang="en-GB" sz="1200" dirty="0">
                <a:solidFill>
                  <a:srgbClr val="A9EE6E"/>
                </a:solidFill>
                <a:latin typeface="Century Gothic"/>
              </a:rPr>
            </a:br>
            <a:r>
              <a:rPr lang="en-GB" sz="1200" dirty="0">
                <a:solidFill>
                  <a:srgbClr val="A9EE6E"/>
                </a:solidFill>
                <a:latin typeface="Century Gothic"/>
              </a:rPr>
              <a:t>-Our student employees are </a:t>
            </a:r>
            <a:r>
              <a:rPr lang="en-GB" sz="1200" b="1" dirty="0">
                <a:solidFill>
                  <a:srgbClr val="A9EE6E"/>
                </a:solidFill>
                <a:latin typeface="Century Gothic"/>
              </a:rPr>
              <a:t>in</a:t>
            </a:r>
            <a:r>
              <a:rPr lang="en-GB" sz="1200" dirty="0">
                <a:solidFill>
                  <a:srgbClr val="A9EE6E"/>
                </a:solidFill>
                <a:latin typeface="Century Gothic"/>
              </a:rPr>
              <a:t>experienced in running a company, at </a:t>
            </a:r>
            <a:r>
              <a:rPr lang="en-GB" sz="1200" b="1" dirty="0">
                <a:solidFill>
                  <a:srgbClr val="A9EE6E"/>
                </a:solidFill>
                <a:latin typeface="Century Gothic"/>
              </a:rPr>
              <a:t>this</a:t>
            </a:r>
            <a:r>
              <a:rPr lang="en-GB" sz="1200" dirty="0">
                <a:solidFill>
                  <a:srgbClr val="A9EE6E"/>
                </a:solidFill>
                <a:latin typeface="Century Gothic"/>
              </a:rPr>
              <a:t> stage. </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095583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Christina: :THIS IS AN OPPORTUNITY FOR </a:t>
            </a:r>
            <a:r>
              <a:rPr lang="en-GB" sz="1200" dirty="0">
                <a:solidFill>
                  <a:srgbClr val="A9EE6E"/>
                </a:solidFill>
                <a:latin typeface="Century Gothic"/>
              </a:rPr>
              <a:t>local sustainable companies in our area to promote and increase their profitability.</a:t>
            </a:r>
            <a:br>
              <a:rPr lang="en-GB" sz="1200" dirty="0">
                <a:solidFill>
                  <a:srgbClr val="A9EE6E"/>
                </a:solidFill>
                <a:latin typeface="Century Gothic"/>
              </a:rPr>
            </a:br>
            <a:r>
              <a:rPr lang="en-GB" sz="1200" dirty="0">
                <a:solidFill>
                  <a:srgbClr val="A9EE6E"/>
                </a:solidFill>
                <a:latin typeface="Century Gothic"/>
              </a:rPr>
              <a:t>-With </a:t>
            </a:r>
            <a:r>
              <a:rPr lang="en-US" dirty="0"/>
              <a:t>The opportunities are</a:t>
            </a:r>
            <a:r>
              <a:rPr lang="el-GR" dirty="0"/>
              <a:t> </a:t>
            </a:r>
            <a:r>
              <a:rPr lang="en-GB" sz="1200">
                <a:solidFill>
                  <a:srgbClr val="A9EE6E"/>
                </a:solidFill>
                <a:latin typeface="Century Gothic"/>
              </a:rPr>
              <a:t>endemic </a:t>
            </a:r>
            <a:r>
              <a:rPr lang="en-GB" sz="1200" dirty="0">
                <a:solidFill>
                  <a:srgbClr val="A9EE6E"/>
                </a:solidFill>
                <a:latin typeface="Century Gothic"/>
              </a:rPr>
              <a:t>restrictions still in place, </a:t>
            </a:r>
            <a:r>
              <a:rPr lang="en-US" sz="1200" dirty="0">
                <a:solidFill>
                  <a:srgbClr val="A9EE6E"/>
                </a:solidFill>
                <a:latin typeface="Century Gothic"/>
              </a:rPr>
              <a:t>locals cannot travel easily and so choose to discover areas of Cyprus which they are not familiar with.</a:t>
            </a:r>
            <a:br>
              <a:rPr lang="en-GB" sz="1200" dirty="0">
                <a:solidFill>
                  <a:srgbClr val="A9EE6E"/>
                </a:solidFill>
                <a:latin typeface="Century Gothic"/>
              </a:rPr>
            </a:br>
            <a:r>
              <a:rPr lang="en-GB" sz="1200" dirty="0">
                <a:solidFill>
                  <a:srgbClr val="A9EE6E"/>
                </a:solidFill>
                <a:latin typeface="Century Gothic"/>
              </a:rPr>
              <a:t>-Participating entrepreneurs have the opportunity to claim EU grants in support of the rural population and young entrepreneurs</a:t>
            </a:r>
          </a:p>
          <a:p>
            <a:endParaRPr lang="en-GB" sz="1200" b="1" dirty="0">
              <a:solidFill>
                <a:srgbClr val="A9EE6E"/>
              </a:solidFill>
              <a:latin typeface="Century Gothic"/>
            </a:endParaRPr>
          </a:p>
          <a:p>
            <a:r>
              <a:rPr lang="en-GB" sz="1200" b="0" dirty="0">
                <a:solidFill>
                  <a:srgbClr val="A9EE6E"/>
                </a:solidFill>
                <a:latin typeface="Century Gothic"/>
              </a:rPr>
              <a:t>There are however also potential </a:t>
            </a:r>
            <a:r>
              <a:rPr lang="en-GB" sz="1200" b="1" dirty="0">
                <a:solidFill>
                  <a:srgbClr val="A9EE6E"/>
                </a:solidFill>
                <a:latin typeface="Century Gothic"/>
              </a:rPr>
              <a:t>threats</a:t>
            </a:r>
            <a:r>
              <a:rPr lang="en-GB" sz="1200" b="0" dirty="0">
                <a:solidFill>
                  <a:srgbClr val="A9EE6E"/>
                </a:solidFill>
                <a:latin typeface="Century Gothic"/>
              </a:rPr>
              <a:t> to our business,</a:t>
            </a:r>
            <a:endParaRPr lang="el-GR" sz="1200" b="0" dirty="0">
              <a:solidFill>
                <a:srgbClr val="A9EE6E"/>
              </a:solidFill>
              <a:latin typeface="Century Gothic"/>
            </a:endParaRPr>
          </a:p>
          <a:p>
            <a:r>
              <a:rPr lang="en-GB" sz="1200" dirty="0">
                <a:solidFill>
                  <a:srgbClr val="A9EE6E"/>
                </a:solidFill>
                <a:latin typeface="Century Gothic"/>
              </a:rPr>
              <a:t>-Other companies could follow in our footsteps and copy our idea.</a:t>
            </a:r>
            <a:br>
              <a:rPr lang="en-GB" sz="1200" dirty="0">
                <a:solidFill>
                  <a:srgbClr val="A9EE6E"/>
                </a:solidFill>
                <a:latin typeface="Century Gothic"/>
              </a:rPr>
            </a:br>
            <a:r>
              <a:rPr lang="en-GB" sz="1200" dirty="0">
                <a:solidFill>
                  <a:srgbClr val="A9EE6E"/>
                </a:solidFill>
                <a:latin typeface="Century Gothic"/>
              </a:rPr>
              <a:t>-If COVID pandemic restrictions are made stricter again, this could lead to a reduction in tourism</a:t>
            </a:r>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8498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Nina: Let us now, show you our website ( show the website)</a:t>
            </a:r>
          </a:p>
          <a:p>
            <a:r>
              <a:rPr lang="en-US" dirty="0"/>
              <a:t>More about this and the results of running our company, we will present them to you at our next meeting in Lithuania.</a:t>
            </a:r>
          </a:p>
          <a:p>
            <a:endParaRPr lang="en-US" dirty="0"/>
          </a:p>
          <a:p>
            <a:endParaRPr lang="en-US" dirty="0"/>
          </a:p>
        </p:txBody>
      </p:sp>
      <p:sp>
        <p:nvSpPr>
          <p:cNvPr id="4" name="Slide Number Placeholder 3"/>
          <p:cNvSpPr>
            <a:spLocks noGrp="1"/>
          </p:cNvSpPr>
          <p:nvPr>
            <p:ph type="sldNum" idx="12"/>
          </p:nvPr>
        </p:nvSpPr>
        <p:spPr/>
        <p:txBody>
          <a:bodyPr/>
          <a:lstStyle/>
          <a:p>
            <a:pPr marL="0" marR="0" lvl="0" indent="0" algn="r" defTabSz="457200" rtl="0" eaLnBrk="1" fontAlgn="auto" latinLnBrk="0" hangingPunct="1">
              <a:lnSpc>
                <a:spcPct val="100000"/>
              </a:lnSpc>
              <a:spcBef>
                <a:spcPts val="0"/>
              </a:spcBef>
              <a:spcAft>
                <a:spcPts val="0"/>
              </a:spcAft>
              <a:buClr>
                <a:srgbClr val="000000"/>
              </a:buClr>
              <a:buSzPts val="1200"/>
              <a:buFont typeface="Arial"/>
              <a:buNone/>
              <a:tabLst/>
              <a:defRPr/>
            </a:pPr>
            <a:fld id="{00000000-1234-1234-1234-123412341234}" type="slidenum">
              <a:rPr kumimoji="0" lang="en-US" sz="1200" b="0" i="0" u="none" strike="noStrike" kern="1200" cap="none" spc="0" normalizeH="0" baseline="0" noProof="0" smtClean="0">
                <a:ln>
                  <a:noFill/>
                </a:ln>
                <a:solidFill>
                  <a:srgbClr val="000000"/>
                </a:solidFill>
                <a:effectLst/>
                <a:uLnTx/>
                <a:uFillTx/>
                <a:latin typeface="Calibri"/>
                <a:ea typeface="Calibri"/>
                <a:cs typeface="Calibri"/>
                <a:sym typeface="Calibri"/>
              </a:rPr>
              <a:pPr marL="0" marR="0" lvl="0" indent="0" algn="r" defTabSz="457200" rtl="0" eaLnBrk="1" fontAlgn="auto" latinLnBrk="0" hangingPunct="1">
                <a:lnSpc>
                  <a:spcPct val="100000"/>
                </a:lnSpc>
                <a:spcBef>
                  <a:spcPts val="0"/>
                </a:spcBef>
                <a:spcAft>
                  <a:spcPts val="0"/>
                </a:spcAft>
                <a:buClr>
                  <a:srgbClr val="000000"/>
                </a:buClr>
                <a:buSzPts val="1200"/>
                <a:buFont typeface="Arial"/>
                <a:buNone/>
                <a:tabLst/>
                <a:defRPr/>
              </a:pPr>
              <a:t>15</a:t>
            </a:fld>
            <a:endParaRPr kumimoji="0" lang="en-US" sz="1200" b="0" i="0" u="none" strike="noStrike" kern="120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8880409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Nina      Thank you for your attention!</a:t>
            </a:r>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134580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solidFill>
                  <a:srgbClr val="A9EE6E"/>
                </a:solidFill>
                <a:latin typeface="Century Gothic"/>
                <a:sym typeface="Century Gothic"/>
              </a:rPr>
              <a:t>Nina: We began by brain storming ideas based on our theme of sustainable tourism and search the internet trying to determine what was ‘missing’. We liked the idea of a </a:t>
            </a:r>
            <a:r>
              <a:rPr lang="en-US" sz="1200" b="1" dirty="0">
                <a:solidFill>
                  <a:srgbClr val="A9EE6E"/>
                </a:solidFill>
                <a:latin typeface="Century Gothic"/>
                <a:sym typeface="Century Gothic"/>
              </a:rPr>
              <a:t>one-stop</a:t>
            </a:r>
            <a:r>
              <a:rPr lang="en-US" sz="1200" dirty="0">
                <a:solidFill>
                  <a:srgbClr val="A9EE6E"/>
                </a:solidFill>
                <a:latin typeface="Century Gothic"/>
                <a:sym typeface="Century Gothic"/>
              </a:rPr>
              <a:t> web-page where tourists could find information related to sustainable tourism in Cyprus. None were available. Thus, we decided to create a student company that would address this, where you could find all the information needed related to sustainable tourism in Cyprus, that would meeting </a:t>
            </a:r>
            <a:r>
              <a:rPr lang="en-US" sz="1200" b="1" dirty="0">
                <a:solidFill>
                  <a:srgbClr val="A9EE6E"/>
                </a:solidFill>
                <a:latin typeface="Century Gothic"/>
                <a:sym typeface="Century Gothic"/>
              </a:rPr>
              <a:t>all </a:t>
            </a:r>
            <a:r>
              <a:rPr lang="en-US" sz="1200" dirty="0">
                <a:solidFill>
                  <a:srgbClr val="A9EE6E"/>
                </a:solidFill>
                <a:latin typeface="Century Gothic"/>
                <a:sym typeface="Century Gothic"/>
              </a:rPr>
              <a:t>personal needs and desires.</a:t>
            </a:r>
          </a:p>
          <a:p>
            <a:endParaRPr lang="en-GB"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590504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Nina: Having created the idea, we needed to set up the company and so drew up our articles of association. Here we present the most important.</a:t>
            </a:r>
            <a:endParaRPr lang="el-GR" dirty="0"/>
          </a:p>
          <a:p>
            <a:pPr marL="0" lvl="0" indent="0" algn="l" rtl="0">
              <a:lnSpc>
                <a:spcPct val="100000"/>
              </a:lnSpc>
              <a:spcBef>
                <a:spcPts val="0"/>
              </a:spcBef>
              <a:spcAft>
                <a:spcPts val="0"/>
              </a:spcAft>
              <a:buSzPts val="1400"/>
              <a:buNone/>
            </a:pPr>
            <a:endParaRPr lang="en-US" dirty="0"/>
          </a:p>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dirty="0"/>
              <a:t>Chapter A addressed the </a:t>
            </a:r>
            <a:r>
              <a:rPr lang="en-US" b="1" dirty="0"/>
              <a:t>name</a:t>
            </a:r>
            <a:r>
              <a:rPr lang="en-US" dirty="0"/>
              <a:t>, </a:t>
            </a:r>
            <a:r>
              <a:rPr lang="en-US" b="1" dirty="0"/>
              <a:t>purpose</a:t>
            </a:r>
            <a:r>
              <a:rPr lang="en-US" dirty="0"/>
              <a:t>, </a:t>
            </a:r>
            <a:r>
              <a:rPr lang="en-US" b="1" dirty="0"/>
              <a:t>location</a:t>
            </a:r>
            <a:r>
              <a:rPr lang="en-US" dirty="0"/>
              <a:t>, </a:t>
            </a:r>
            <a:r>
              <a:rPr lang="en-US" b="1" dirty="0"/>
              <a:t>duration</a:t>
            </a:r>
            <a:r>
              <a:rPr lang="en-US" dirty="0"/>
              <a:t> and </a:t>
            </a:r>
            <a:r>
              <a:rPr lang="en-US" b="1" u="sng" dirty="0"/>
              <a:t>vision</a:t>
            </a:r>
            <a:r>
              <a:rPr lang="en-US" dirty="0"/>
              <a:t> of our company</a:t>
            </a:r>
          </a:p>
          <a:p>
            <a:pPr marL="0" lvl="0" indent="0" algn="l" rtl="0">
              <a:lnSpc>
                <a:spcPct val="100000"/>
              </a:lnSpc>
              <a:spcBef>
                <a:spcPts val="0"/>
              </a:spcBef>
              <a:spcAft>
                <a:spcPts val="0"/>
              </a:spcAft>
              <a:buSzPts val="1400"/>
              <a:buNone/>
            </a:pPr>
            <a:r>
              <a:rPr lang="en-US" dirty="0"/>
              <a:t>We choose </a:t>
            </a:r>
            <a:r>
              <a:rPr lang="en-US" dirty="0" err="1"/>
              <a:t>Cylife</a:t>
            </a:r>
            <a:r>
              <a:rPr lang="en-US" dirty="0"/>
              <a:t> as a company name that means the </a:t>
            </a:r>
            <a:r>
              <a:rPr lang="en-US" b="1" dirty="0"/>
              <a:t>life</a:t>
            </a:r>
            <a:r>
              <a:rPr lang="en-US" dirty="0"/>
              <a:t> in </a:t>
            </a:r>
            <a:r>
              <a:rPr lang="en-US" b="1" dirty="0"/>
              <a:t>Cyprus</a:t>
            </a:r>
            <a:r>
              <a:rPr lang="en-US" dirty="0"/>
              <a:t> </a:t>
            </a:r>
          </a:p>
          <a:p>
            <a:pPr marL="0" lvl="0" indent="0" algn="l" rtl="0">
              <a:lnSpc>
                <a:spcPct val="100000"/>
              </a:lnSpc>
              <a:spcBef>
                <a:spcPts val="0"/>
              </a:spcBef>
              <a:spcAft>
                <a:spcPts val="0"/>
              </a:spcAft>
              <a:buSzPts val="1400"/>
              <a:buNone/>
            </a:pPr>
            <a:r>
              <a:rPr lang="en-US" dirty="0"/>
              <a:t>And for the logo we used the </a:t>
            </a:r>
            <a:r>
              <a:rPr lang="en-US" b="1" dirty="0"/>
              <a:t>Yellow</a:t>
            </a:r>
            <a:r>
              <a:rPr lang="en-US" dirty="0"/>
              <a:t> color which is the </a:t>
            </a:r>
            <a:r>
              <a:rPr lang="en-US" b="1" dirty="0"/>
              <a:t>color of Cyprus </a:t>
            </a:r>
            <a:r>
              <a:rPr lang="en-US" dirty="0"/>
              <a:t>and </a:t>
            </a:r>
            <a:r>
              <a:rPr lang="en-US" b="1" dirty="0"/>
              <a:t>green</a:t>
            </a:r>
            <a:r>
              <a:rPr lang="en-US" dirty="0"/>
              <a:t> which is the </a:t>
            </a:r>
            <a:r>
              <a:rPr lang="en-US" b="1" dirty="0"/>
              <a:t>color of the nature </a:t>
            </a:r>
            <a:r>
              <a:rPr lang="en-US" dirty="0"/>
              <a:t>and the </a:t>
            </a:r>
            <a:r>
              <a:rPr lang="en-US" b="1" dirty="0"/>
              <a:t>arrows</a:t>
            </a:r>
            <a:r>
              <a:rPr lang="en-US" dirty="0"/>
              <a:t> for </a:t>
            </a:r>
            <a:r>
              <a:rPr lang="en-US" b="1" dirty="0"/>
              <a:t>sustainability</a:t>
            </a:r>
            <a:r>
              <a:rPr lang="en-US" dirty="0"/>
              <a:t> .</a:t>
            </a:r>
          </a:p>
          <a:p>
            <a:pPr marL="0" lvl="0" indent="0" algn="l" rtl="0">
              <a:lnSpc>
                <a:spcPct val="100000"/>
              </a:lnSpc>
              <a:spcBef>
                <a:spcPts val="0"/>
              </a:spcBef>
              <a:spcAft>
                <a:spcPts val="0"/>
              </a:spcAft>
              <a:buSzPts val="1400"/>
              <a:buNone/>
            </a:pPr>
            <a:r>
              <a:rPr lang="en-US" dirty="0"/>
              <a:t>And we established the purpose of our company, to make sustainable tourism more </a:t>
            </a:r>
            <a:r>
              <a:rPr lang="en-US" b="1" dirty="0"/>
              <a:t>accessible</a:t>
            </a:r>
            <a:r>
              <a:rPr lang="en-US" dirty="0"/>
              <a:t> to the tourist</a:t>
            </a:r>
            <a:endParaRPr dirty="0"/>
          </a:p>
        </p:txBody>
      </p:sp>
      <p:sp>
        <p:nvSpPr>
          <p:cNvPr id="454" name="Google Shape;4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9870959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dirty="0"/>
              <a:t>Nina: We set the operation duration at 5 months with the option to extend this, hoping that </a:t>
            </a:r>
            <a:r>
              <a:rPr lang="en-US" b="1" dirty="0"/>
              <a:t>our vision </a:t>
            </a:r>
            <a:r>
              <a:rPr lang="en-US" dirty="0"/>
              <a:t>to promote sustainable tourism would be a success as we are the </a:t>
            </a:r>
            <a:r>
              <a:rPr lang="en-US" b="1" dirty="0"/>
              <a:t>only</a:t>
            </a:r>
            <a:r>
              <a:rPr lang="en-US" dirty="0"/>
              <a:t> one-stop website making sustainable tourism accessible to the local and foreign visitors. Our associates, companies related to sustainable tourism, offer </a:t>
            </a:r>
            <a:r>
              <a:rPr lang="en-US" b="1" dirty="0"/>
              <a:t>unique experiences </a:t>
            </a:r>
            <a:r>
              <a:rPr lang="en-US" dirty="0"/>
              <a:t>at </a:t>
            </a:r>
            <a:r>
              <a:rPr lang="en-US" b="1" dirty="0"/>
              <a:t>competitive prices</a:t>
            </a:r>
            <a:r>
              <a:rPr lang="en-US" dirty="0"/>
              <a:t>. This is not only good for our company but also for the local economy.</a:t>
            </a:r>
            <a:endParaRPr dirty="0"/>
          </a:p>
        </p:txBody>
      </p:sp>
      <p:sp>
        <p:nvSpPr>
          <p:cNvPr id="454" name="Google Shape;4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44799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dirty="0"/>
              <a:t>Nina: Chapter B addressed all issues related to </a:t>
            </a:r>
            <a:r>
              <a:rPr lang="en-GB" b="1" dirty="0"/>
              <a:t>shares</a:t>
            </a:r>
            <a:r>
              <a:rPr lang="en-GB" dirty="0"/>
              <a:t>. Shares were set at </a:t>
            </a:r>
            <a:r>
              <a:rPr lang="en-GB" b="1" dirty="0"/>
              <a:t>10 euros </a:t>
            </a:r>
            <a:r>
              <a:rPr lang="en-GB" dirty="0"/>
              <a:t>each and 36 shares were issued. The number of shares was based on our decision </a:t>
            </a:r>
            <a:r>
              <a:rPr lang="en-GB" b="1" dirty="0"/>
              <a:t>NOT</a:t>
            </a:r>
            <a:r>
              <a:rPr lang="en-GB" dirty="0"/>
              <a:t> to borrow any money in order to set up the company. </a:t>
            </a:r>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US" dirty="0"/>
              <a:t>This is a sample of our share certificates</a:t>
            </a:r>
            <a:endParaRPr lang="en-GB" dirty="0"/>
          </a:p>
          <a:p>
            <a:pPr marL="0" lvl="0" indent="0" algn="l" rtl="0">
              <a:lnSpc>
                <a:spcPct val="100000"/>
              </a:lnSpc>
              <a:spcBef>
                <a:spcPts val="0"/>
              </a:spcBef>
              <a:spcAft>
                <a:spcPts val="0"/>
              </a:spcAft>
              <a:buSzPts val="1400"/>
              <a:buNone/>
            </a:pPr>
            <a:endParaRPr lang="en-GB" dirty="0"/>
          </a:p>
          <a:p>
            <a:pPr marL="0" lvl="0" indent="0" algn="l" rtl="0">
              <a:lnSpc>
                <a:spcPct val="100000"/>
              </a:lnSpc>
              <a:spcBef>
                <a:spcPts val="0"/>
              </a:spcBef>
              <a:spcAft>
                <a:spcPts val="0"/>
              </a:spcAft>
              <a:buSzPts val="1400"/>
              <a:buNone/>
            </a:pPr>
            <a:r>
              <a:rPr lang="en-GB" dirty="0"/>
              <a:t>Shareholders can only own one share.</a:t>
            </a:r>
          </a:p>
          <a:p>
            <a:pPr marL="0" lvl="0" indent="0" algn="l" rtl="0">
              <a:lnSpc>
                <a:spcPct val="100000"/>
              </a:lnSpc>
              <a:spcBef>
                <a:spcPts val="0"/>
              </a:spcBef>
              <a:spcAft>
                <a:spcPts val="0"/>
              </a:spcAft>
              <a:buSzPts val="1400"/>
              <a:buNone/>
            </a:pPr>
            <a:endParaRPr dirty="0"/>
          </a:p>
        </p:txBody>
      </p:sp>
      <p:sp>
        <p:nvSpPr>
          <p:cNvPr id="454" name="Google Shape;454;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4613697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Nina: Here you can see a list of our shareholders, with their details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29214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Stelios: Chapter C, </a:t>
            </a:r>
            <a:r>
              <a:rPr lang="en-US" dirty="0"/>
              <a:t>as you can see, </a:t>
            </a:r>
            <a:r>
              <a:rPr lang="en-GB" dirty="0"/>
              <a:t>contains everything concerning the </a:t>
            </a:r>
            <a:r>
              <a:rPr lang="en-GB" b="1" dirty="0"/>
              <a:t>board of directors</a:t>
            </a:r>
            <a:r>
              <a:rPr lang="en-GB" dirty="0"/>
              <a:t>. </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0780840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dirty="0"/>
              <a:t>Stelios: And the final chapter deals with the </a:t>
            </a:r>
            <a:r>
              <a:rPr lang="en-GB" sz="1400" b="1" dirty="0"/>
              <a:t>accounts</a:t>
            </a:r>
            <a:r>
              <a:rPr lang="en-GB" sz="1400" dirty="0"/>
              <a:t> and </a:t>
            </a:r>
            <a:r>
              <a:rPr lang="en-GB" sz="1400" b="1" dirty="0"/>
              <a:t>profit distribution</a:t>
            </a:r>
            <a:r>
              <a:rPr lang="en-GB" sz="1400" dirty="0"/>
              <a:t>.</a:t>
            </a:r>
          </a:p>
          <a:p>
            <a:r>
              <a:rPr lang="en-GB" sz="1400" dirty="0">
                <a:solidFill>
                  <a:srgbClr val="A9EE6E"/>
                </a:solidFill>
                <a:latin typeface="Century Gothic"/>
              </a:rPr>
              <a:t>The distribution of the company's </a:t>
            </a:r>
            <a:r>
              <a:rPr lang="en-GB" sz="1400" b="1" dirty="0">
                <a:solidFill>
                  <a:srgbClr val="A9EE6E"/>
                </a:solidFill>
                <a:latin typeface="Century Gothic"/>
              </a:rPr>
              <a:t>net profits </a:t>
            </a:r>
            <a:r>
              <a:rPr lang="en-GB" sz="1400" dirty="0">
                <a:solidFill>
                  <a:srgbClr val="A9EE6E"/>
                </a:solidFill>
                <a:latin typeface="Century Gothic"/>
              </a:rPr>
              <a:t>is conducted in the following manner:</a:t>
            </a:r>
          </a:p>
          <a:p>
            <a:r>
              <a:rPr lang="en-GB" sz="1400" b="1" dirty="0">
                <a:solidFill>
                  <a:srgbClr val="A9EE6E"/>
                </a:solidFill>
                <a:latin typeface="Century Gothic"/>
              </a:rPr>
              <a:t>50% </a:t>
            </a:r>
            <a:r>
              <a:rPr lang="en-GB" sz="1400" b="0" dirty="0">
                <a:solidFill>
                  <a:srgbClr val="A9EE6E"/>
                </a:solidFill>
                <a:latin typeface="Century Gothic"/>
              </a:rPr>
              <a:t>is</a:t>
            </a:r>
            <a:r>
              <a:rPr lang="en-GB" sz="1400" b="1" dirty="0">
                <a:solidFill>
                  <a:srgbClr val="A9EE6E"/>
                </a:solidFill>
                <a:latin typeface="Century Gothic"/>
              </a:rPr>
              <a:t> </a:t>
            </a:r>
            <a:r>
              <a:rPr lang="en-GB" sz="1400" b="0" dirty="0">
                <a:solidFill>
                  <a:srgbClr val="A9EE6E"/>
                </a:solidFill>
                <a:latin typeface="Century Gothic"/>
              </a:rPr>
              <a:t>allocated</a:t>
            </a:r>
            <a:r>
              <a:rPr lang="en-GB" sz="1400" b="1" dirty="0">
                <a:solidFill>
                  <a:srgbClr val="A9EE6E"/>
                </a:solidFill>
                <a:latin typeface="Century Gothic"/>
              </a:rPr>
              <a:t> </a:t>
            </a:r>
            <a:r>
              <a:rPr lang="en-GB" sz="1400" dirty="0">
                <a:solidFill>
                  <a:srgbClr val="A9EE6E"/>
                </a:solidFill>
                <a:latin typeface="Century Gothic"/>
              </a:rPr>
              <a:t>to </a:t>
            </a:r>
            <a:r>
              <a:rPr lang="en-GB" sz="1400" dirty="0" err="1">
                <a:solidFill>
                  <a:srgbClr val="A9EE6E"/>
                </a:solidFill>
                <a:latin typeface="Century Gothic"/>
              </a:rPr>
              <a:t>Omodos</a:t>
            </a:r>
            <a:r>
              <a:rPr lang="en-GB" sz="1400" dirty="0">
                <a:solidFill>
                  <a:srgbClr val="A9EE6E"/>
                </a:solidFill>
                <a:latin typeface="Century Gothic"/>
              </a:rPr>
              <a:t> School students with </a:t>
            </a:r>
            <a:r>
              <a:rPr lang="en-GB" sz="1400" b="1" dirty="0">
                <a:solidFill>
                  <a:srgbClr val="A9EE6E"/>
                </a:solidFill>
                <a:latin typeface="Century Gothic"/>
              </a:rPr>
              <a:t>economic</a:t>
            </a:r>
            <a:r>
              <a:rPr lang="en-GB" sz="1400" dirty="0">
                <a:solidFill>
                  <a:srgbClr val="A9EE6E"/>
                </a:solidFill>
                <a:latin typeface="Century Gothic"/>
              </a:rPr>
              <a:t> </a:t>
            </a:r>
            <a:r>
              <a:rPr lang="en-GB" sz="1400" b="1" dirty="0">
                <a:solidFill>
                  <a:srgbClr val="A9EE6E"/>
                </a:solidFill>
                <a:latin typeface="Century Gothic"/>
              </a:rPr>
              <a:t>difficulties</a:t>
            </a:r>
            <a:r>
              <a:rPr lang="en-GB" sz="1400" dirty="0">
                <a:solidFill>
                  <a:srgbClr val="A9EE6E"/>
                </a:solidFill>
                <a:latin typeface="Century Gothic"/>
              </a:rPr>
              <a:t> </a:t>
            </a:r>
          </a:p>
          <a:p>
            <a:r>
              <a:rPr lang="en-GB" sz="1400" b="1" dirty="0">
                <a:solidFill>
                  <a:srgbClr val="A9EE6E"/>
                </a:solidFill>
                <a:latin typeface="Century Gothic"/>
              </a:rPr>
              <a:t>25%</a:t>
            </a:r>
            <a:r>
              <a:rPr lang="en-GB" sz="1400" dirty="0">
                <a:solidFill>
                  <a:srgbClr val="A9EE6E"/>
                </a:solidFill>
                <a:latin typeface="Century Gothic"/>
              </a:rPr>
              <a:t> is allocated to the students </a:t>
            </a:r>
            <a:r>
              <a:rPr lang="en-GB" sz="1400" b="1" dirty="0">
                <a:solidFill>
                  <a:srgbClr val="A9EE6E"/>
                </a:solidFill>
                <a:latin typeface="Century Gothic"/>
              </a:rPr>
              <a:t>employed </a:t>
            </a:r>
            <a:r>
              <a:rPr lang="en-GB" sz="1400" dirty="0">
                <a:solidFill>
                  <a:srgbClr val="A9EE6E"/>
                </a:solidFill>
                <a:latin typeface="Century Gothic"/>
              </a:rPr>
              <a:t>in the student enterprise</a:t>
            </a:r>
          </a:p>
          <a:p>
            <a:r>
              <a:rPr lang="en-GB" sz="1400" b="1" dirty="0">
                <a:solidFill>
                  <a:srgbClr val="A9EE6E"/>
                </a:solidFill>
                <a:latin typeface="Century Gothic"/>
              </a:rPr>
              <a:t>25% </a:t>
            </a:r>
            <a:r>
              <a:rPr lang="en-GB" sz="1400" b="0" dirty="0">
                <a:solidFill>
                  <a:srgbClr val="A9EE6E"/>
                </a:solidFill>
                <a:latin typeface="Century Gothic"/>
              </a:rPr>
              <a:t>is allocated t</a:t>
            </a:r>
            <a:r>
              <a:rPr lang="en-GB" sz="1400" dirty="0">
                <a:solidFill>
                  <a:srgbClr val="A9EE6E"/>
                </a:solidFill>
                <a:latin typeface="Century Gothic"/>
              </a:rPr>
              <a:t>o the </a:t>
            </a:r>
            <a:r>
              <a:rPr lang="en-GB" sz="1400" b="1" dirty="0">
                <a:solidFill>
                  <a:srgbClr val="A9EE6E"/>
                </a:solidFill>
                <a:latin typeface="Century Gothic"/>
              </a:rPr>
              <a:t>shareholders</a:t>
            </a:r>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048765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Stelios: Meet the team. Our CEO is Dimitris </a:t>
            </a:r>
            <a:r>
              <a:rPr lang="en-US" dirty="0" err="1"/>
              <a:t>Dimou</a:t>
            </a:r>
            <a:r>
              <a:rPr lang="en-US" dirty="0"/>
              <a:t>, the financial director is </a:t>
            </a:r>
            <a:r>
              <a:rPr lang="en-US" dirty="0" err="1"/>
              <a:t>Ioannis</a:t>
            </a:r>
            <a:r>
              <a:rPr lang="en-US" dirty="0"/>
              <a:t> </a:t>
            </a:r>
            <a:r>
              <a:rPr lang="en-US" dirty="0" err="1"/>
              <a:t>Stylianou</a:t>
            </a:r>
            <a:r>
              <a:rPr lang="en-US" dirty="0"/>
              <a:t>, the marketing director is Nikolas </a:t>
            </a:r>
            <a:r>
              <a:rPr lang="en-US" dirty="0" err="1"/>
              <a:t>Chrysanthou</a:t>
            </a:r>
            <a:r>
              <a:rPr lang="en-US" dirty="0"/>
              <a:t>, the sales director is Nina </a:t>
            </a:r>
            <a:r>
              <a:rPr lang="en-US" dirty="0" err="1"/>
              <a:t>Papaioannou</a:t>
            </a:r>
            <a:r>
              <a:rPr lang="en-US" dirty="0"/>
              <a:t>, the director of human resources is Anastasia </a:t>
            </a:r>
            <a:r>
              <a:rPr lang="en-US" dirty="0" err="1"/>
              <a:t>Korotka</a:t>
            </a:r>
            <a:r>
              <a:rPr lang="en-US" dirty="0"/>
              <a:t>, the technical director is </a:t>
            </a:r>
            <a:r>
              <a:rPr lang="en-US" dirty="0" err="1"/>
              <a:t>Prodromos</a:t>
            </a:r>
            <a:r>
              <a:rPr lang="en-US" dirty="0"/>
              <a:t> </a:t>
            </a:r>
            <a:r>
              <a:rPr lang="en-US" dirty="0" err="1"/>
              <a:t>Charalampous</a:t>
            </a:r>
            <a:r>
              <a:rPr lang="en-US" dirty="0"/>
              <a:t>, the assistant sales managers are </a:t>
            </a:r>
            <a:r>
              <a:rPr lang="en-US" dirty="0" err="1"/>
              <a:t>Xrysovalanto</a:t>
            </a:r>
            <a:r>
              <a:rPr lang="en-US" dirty="0"/>
              <a:t> </a:t>
            </a:r>
            <a:r>
              <a:rPr lang="en-US" dirty="0" err="1"/>
              <a:t>Herodotou</a:t>
            </a:r>
            <a:r>
              <a:rPr lang="en-US" dirty="0"/>
              <a:t> and Stelios </a:t>
            </a:r>
            <a:r>
              <a:rPr lang="en-US" dirty="0" err="1"/>
              <a:t>Papaioannou</a:t>
            </a:r>
            <a:endParaRPr lang="en-US" dirty="0"/>
          </a:p>
          <a:p>
            <a:endParaRPr lang="en-US" dirty="0"/>
          </a:p>
        </p:txBody>
      </p:sp>
      <p:sp>
        <p:nvSpPr>
          <p:cNvPr id="4" name="Slide Number Placeholder 3"/>
          <p:cNvSpPr>
            <a:spLocks noGrp="1"/>
          </p:cNvSpPr>
          <p:nvPr>
            <p:ph type="sldNum" idx="12"/>
          </p:nvPr>
        </p:nvSpPr>
        <p:spPr/>
        <p:txBody>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329015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a:lvl1pPr>
          </a:lstStyle>
          <a:p>
            <a:r>
              <a:rPr lang="en-US"/>
              <a:t>Click to edit Master title style</a:t>
            </a:r>
            <a:endParaRPr lang="en-US" dirty="0"/>
          </a:p>
        </p:txBody>
      </p:sp>
      <p:sp>
        <p:nvSpPr>
          <p:cNvPr id="3" name="Subtitle 2"/>
          <p:cNvSpPr>
            <a:spLocks noGrp="1"/>
          </p:cNvSpPr>
          <p:nvPr>
            <p:ph type="subTitle" idx="1"/>
          </p:nvPr>
        </p:nvSpPr>
        <p:spPr>
          <a:xfrm>
            <a:off x="1595269" y="3602038"/>
            <a:ext cx="9001462"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959269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030505193"/>
      </p:ext>
    </p:extLst>
  </p:cSld>
  <p:clrMapOvr>
    <a:masterClrMapping/>
  </p:clrMapOvr>
  <p:hf sldNum="0"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555470898"/>
      </p:ext>
    </p:extLst>
  </p:cSld>
  <p:clrMapOvr>
    <a:masterClrMapping/>
  </p:clrMapOvr>
  <p:hf sldNum="0"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2279478225"/>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99850452"/>
      </p:ext>
    </p:extLst>
  </p:cSld>
  <p:clrMapOvr>
    <a:masterClrMapping/>
  </p:clrMapOvr>
  <p:hf sldNum="0"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329739253"/>
      </p:ext>
    </p:extLst>
  </p:cSld>
  <p:clrMapOvr>
    <a:masterClrMapping/>
  </p:clrMapOvr>
  <p:hf sldNum="0"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85113774"/>
      </p:ext>
    </p:extLst>
  </p:cSld>
  <p:clrMapOvr>
    <a:masterClrMapping/>
  </p:clrMapOvr>
  <p:hf sldNum="0"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438305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393092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1_Picture with Caption">
    <p:bg>
      <p:bgPr>
        <a:gradFill>
          <a:gsLst>
            <a:gs pos="0">
              <a:srgbClr val="1B1B1B"/>
            </a:gs>
            <a:gs pos="60000">
              <a:srgbClr val="242424"/>
            </a:gs>
            <a:gs pos="100000">
              <a:srgbClr val="707070"/>
            </a:gs>
          </a:gsLst>
          <a:lin ang="5400000" scaled="0"/>
        </a:gradFill>
        <a:effectLst/>
      </p:bgPr>
    </p:bg>
    <p:spTree>
      <p:nvGrpSpPr>
        <p:cNvPr id="1" name="Shape 73"/>
        <p:cNvGrpSpPr/>
        <p:nvPr/>
      </p:nvGrpSpPr>
      <p:grpSpPr>
        <a:xfrm>
          <a:off x="0" y="0"/>
          <a:ext cx="0" cy="0"/>
          <a:chOff x="0" y="0"/>
          <a:chExt cx="0" cy="0"/>
        </a:xfrm>
      </p:grpSpPr>
      <p:sp>
        <p:nvSpPr>
          <p:cNvPr id="74" name="Google Shape;74;p42"/>
          <p:cNvSpPr txBox="1">
            <a:spLocks noGrp="1"/>
          </p:cNvSpPr>
          <p:nvPr>
            <p:ph type="title"/>
          </p:nvPr>
        </p:nvSpPr>
        <p:spPr>
          <a:xfrm rot="-5400000">
            <a:off x="-2298192" y="2741696"/>
            <a:ext cx="6400800" cy="1219200"/>
          </a:xfrm>
          <a:prstGeom prst="rect">
            <a:avLst/>
          </a:prstGeom>
          <a:noFill/>
          <a:ln>
            <a:noFill/>
          </a:ln>
        </p:spPr>
        <p:txBody>
          <a:bodyPr spcFirstLastPara="1" wrap="square" lIns="91425" tIns="45700" rIns="91425" bIns="45700" anchor="b" anchorCtr="0">
            <a:normAutofit/>
          </a:bodyPr>
          <a:lstStyle>
            <a:lvl1pPr lvl="0" algn="l">
              <a:lnSpc>
                <a:spcPct val="100000"/>
              </a:lnSpc>
              <a:spcBef>
                <a:spcPts val="0"/>
              </a:spcBef>
              <a:spcAft>
                <a:spcPts val="0"/>
              </a:spcAft>
              <a:buClr>
                <a:srgbClr val="A9EE6E"/>
              </a:buClr>
              <a:buSzPts val="3000"/>
              <a:buFont typeface="Century Gothic"/>
              <a:buNone/>
              <a:defRPr sz="30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42"/>
          <p:cNvSpPr>
            <a:spLocks noGrp="1"/>
          </p:cNvSpPr>
          <p:nvPr>
            <p:ph type="pic" idx="2"/>
          </p:nvPr>
        </p:nvSpPr>
        <p:spPr>
          <a:xfrm>
            <a:off x="1517649" y="373966"/>
            <a:ext cx="9777984" cy="5486400"/>
          </a:xfrm>
          <a:prstGeom prst="rect">
            <a:avLst/>
          </a:prstGeom>
          <a:solidFill>
            <a:srgbClr val="2D2D2D"/>
          </a:solidFill>
          <a:ln>
            <a:noFill/>
          </a:ln>
        </p:spPr>
        <p:txBody>
          <a:bodyPr spcFirstLastPara="1" wrap="square" lIns="91425" tIns="45700" rIns="91425" bIns="45700" anchor="t" anchorCtr="0">
            <a:normAutofit/>
          </a:bodyPr>
          <a:lstStyle>
            <a:lvl1pPr marR="0" lvl="0" algn="l" rtl="0">
              <a:lnSpc>
                <a:spcPct val="100000"/>
              </a:lnSpc>
              <a:spcBef>
                <a:spcPts val="640"/>
              </a:spcBef>
              <a:spcAft>
                <a:spcPts val="0"/>
              </a:spcAft>
              <a:buClr>
                <a:schemeClr val="accent1"/>
              </a:buClr>
              <a:buSzPts val="2560"/>
              <a:buFont typeface="Noto Sans Symbols"/>
              <a:buNone/>
              <a:defRPr sz="3200" b="0" i="0" u="none" strike="noStrike" cap="none">
                <a:solidFill>
                  <a:schemeClr val="lt1"/>
                </a:solidFill>
                <a:latin typeface="Century Gothic"/>
                <a:ea typeface="Century Gothic"/>
                <a:cs typeface="Century Gothic"/>
                <a:sym typeface="Century Gothic"/>
              </a:defRPr>
            </a:lvl1pPr>
            <a:lvl2pPr marR="0" lvl="1" algn="l" rtl="0">
              <a:lnSpc>
                <a:spcPct val="100000"/>
              </a:lnSpc>
              <a:spcBef>
                <a:spcPts val="520"/>
              </a:spcBef>
              <a:spcAft>
                <a:spcPts val="0"/>
              </a:spcAft>
              <a:buClr>
                <a:schemeClr val="accent1"/>
              </a:buClr>
              <a:buSzPts val="2470"/>
              <a:buFont typeface="Verdana"/>
              <a:buChar char="›"/>
              <a:defRPr sz="2600" b="0" i="0" u="none" strike="noStrike" cap="none">
                <a:solidFill>
                  <a:schemeClr val="lt1"/>
                </a:solidFill>
                <a:latin typeface="Century Gothic"/>
                <a:ea typeface="Century Gothic"/>
                <a:cs typeface="Century Gothic"/>
                <a:sym typeface="Century Gothic"/>
              </a:defRPr>
            </a:lvl2pPr>
            <a:lvl3pPr marR="0" lvl="2" algn="l" rtl="0">
              <a:lnSpc>
                <a:spcPct val="100000"/>
              </a:lnSpc>
              <a:spcBef>
                <a:spcPts val="480"/>
              </a:spcBef>
              <a:spcAft>
                <a:spcPts val="0"/>
              </a:spcAft>
              <a:buClr>
                <a:schemeClr val="accent1"/>
              </a:buClr>
              <a:buSzPts val="2400"/>
              <a:buFont typeface="Noto Sans Symbols"/>
              <a:buChar char="●"/>
              <a:defRPr sz="2400" b="0" i="0" u="none" strike="noStrike" cap="none">
                <a:solidFill>
                  <a:schemeClr val="lt1"/>
                </a:solidFill>
                <a:latin typeface="Century Gothic"/>
                <a:ea typeface="Century Gothic"/>
                <a:cs typeface="Century Gothic"/>
                <a:sym typeface="Century Gothic"/>
              </a:defRPr>
            </a:lvl3pPr>
            <a:lvl4pPr marR="0" lvl="3" algn="l" rtl="0">
              <a:lnSpc>
                <a:spcPct val="100000"/>
              </a:lnSpc>
              <a:spcBef>
                <a:spcPts val="400"/>
              </a:spcBef>
              <a:spcAft>
                <a:spcPts val="0"/>
              </a:spcAft>
              <a:buClr>
                <a:schemeClr val="accent1"/>
              </a:buClr>
              <a:buSzPts val="2000"/>
              <a:buFont typeface="Noto Sans Symbols"/>
              <a:buChar char="●"/>
              <a:defRPr sz="2000" b="0" i="0" u="none" strike="noStrike" cap="none">
                <a:solidFill>
                  <a:schemeClr val="lt1"/>
                </a:solidFill>
                <a:latin typeface="Century Gothic"/>
                <a:ea typeface="Century Gothic"/>
                <a:cs typeface="Century Gothic"/>
                <a:sym typeface="Century Gothic"/>
              </a:defRPr>
            </a:lvl4pPr>
            <a:lvl5pPr marR="0" lvl="4" algn="l" rtl="0">
              <a:lnSpc>
                <a:spcPct val="100000"/>
              </a:lnSpc>
              <a:spcBef>
                <a:spcPts val="380"/>
              </a:spcBef>
              <a:spcAft>
                <a:spcPts val="0"/>
              </a:spcAft>
              <a:buClr>
                <a:srgbClr val="B5DD95"/>
              </a:buClr>
              <a:buSzPts val="1900"/>
              <a:buFont typeface="Noto Sans Symbols"/>
              <a:buChar char="●"/>
              <a:defRPr sz="1900" b="0" i="0" u="none" strike="noStrike" cap="none">
                <a:solidFill>
                  <a:schemeClr val="lt1"/>
                </a:solidFill>
                <a:latin typeface="Century Gothic"/>
                <a:ea typeface="Century Gothic"/>
                <a:cs typeface="Century Gothic"/>
                <a:sym typeface="Century Gothic"/>
              </a:defRPr>
            </a:lvl5pPr>
            <a:lvl6pPr marR="0" lvl="5" algn="l" rtl="0">
              <a:lnSpc>
                <a:spcPct val="100000"/>
              </a:lnSpc>
              <a:spcBef>
                <a:spcPts val="360"/>
              </a:spcBef>
              <a:spcAft>
                <a:spcPts val="0"/>
              </a:spcAft>
              <a:buClr>
                <a:srgbClr val="B5DD95"/>
              </a:buClr>
              <a:buSzPts val="1800"/>
              <a:buFont typeface="Noto Sans Symbols"/>
              <a:buChar char="●"/>
              <a:defRPr sz="1800" b="0" i="0" u="none" strike="noStrike" cap="none">
                <a:solidFill>
                  <a:schemeClr val="lt1"/>
                </a:solidFill>
                <a:latin typeface="Century Gothic"/>
                <a:ea typeface="Century Gothic"/>
                <a:cs typeface="Century Gothic"/>
                <a:sym typeface="Century Gothic"/>
              </a:defRPr>
            </a:lvl6pPr>
            <a:lvl7pPr marR="0" lvl="6" algn="l" rtl="0">
              <a:lnSpc>
                <a:spcPct val="100000"/>
              </a:lnSpc>
              <a:spcBef>
                <a:spcPts val="320"/>
              </a:spcBef>
              <a:spcAft>
                <a:spcPts val="0"/>
              </a:spcAft>
              <a:buClr>
                <a:srgbClr val="B5DD95"/>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7pPr>
            <a:lvl8pPr marR="0" lvl="7" algn="l" rtl="0">
              <a:lnSpc>
                <a:spcPct val="100000"/>
              </a:lnSpc>
              <a:spcBef>
                <a:spcPts val="320"/>
              </a:spcBef>
              <a:spcAft>
                <a:spcPts val="0"/>
              </a:spcAft>
              <a:buClr>
                <a:srgbClr val="B5DD95"/>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8pPr>
            <a:lvl9pPr marR="0" lvl="8" algn="l" rtl="0">
              <a:lnSpc>
                <a:spcPct val="100000"/>
              </a:lnSpc>
              <a:spcBef>
                <a:spcPts val="320"/>
              </a:spcBef>
              <a:spcAft>
                <a:spcPts val="0"/>
              </a:spcAft>
              <a:buClr>
                <a:srgbClr val="B5DD95"/>
              </a:buClr>
              <a:buSzPts val="1600"/>
              <a:buFont typeface="Noto Sans Symbols"/>
              <a:buChar char="●"/>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6" name="Google Shape;76;p42"/>
          <p:cNvSpPr txBox="1">
            <a:spLocks noGrp="1"/>
          </p:cNvSpPr>
          <p:nvPr>
            <p:ph type="body" idx="1"/>
          </p:nvPr>
        </p:nvSpPr>
        <p:spPr>
          <a:xfrm>
            <a:off x="1524000" y="5867400"/>
            <a:ext cx="9777984" cy="685800"/>
          </a:xfrm>
          <a:prstGeom prst="rect">
            <a:avLst/>
          </a:prstGeom>
          <a:solidFill>
            <a:schemeClr val="accent1">
              <a:alpha val="14117"/>
            </a:schemeClr>
          </a:solidFill>
          <a:ln w="9525" cap="flat" cmpd="sng">
            <a:solidFill>
              <a:schemeClr val="accent1"/>
            </a:solidFill>
            <a:prstDash val="solid"/>
            <a:miter lim="800000"/>
            <a:headEnd type="none" w="sm" len="sm"/>
            <a:tailEnd type="none" w="sm" len="sm"/>
          </a:ln>
        </p:spPr>
        <p:txBody>
          <a:bodyPr spcFirstLastPara="1" wrap="square" lIns="91425" tIns="45700" rIns="91425" bIns="45700" anchor="t" anchorCtr="0">
            <a:normAutofit/>
          </a:bodyPr>
          <a:lstStyle>
            <a:lvl1pPr marL="457200" lvl="0" indent="-228600" algn="l">
              <a:lnSpc>
                <a:spcPct val="100000"/>
              </a:lnSpc>
              <a:spcBef>
                <a:spcPts val="0"/>
              </a:spcBef>
              <a:spcAft>
                <a:spcPts val="0"/>
              </a:spcAft>
              <a:buSzPts val="1120"/>
              <a:buNone/>
              <a:defRPr sz="1400"/>
            </a:lvl1pPr>
            <a:lvl2pPr marL="914400" lvl="1" indent="-300990" algn="l">
              <a:lnSpc>
                <a:spcPct val="100000"/>
              </a:lnSpc>
              <a:spcBef>
                <a:spcPts val="240"/>
              </a:spcBef>
              <a:spcAft>
                <a:spcPts val="0"/>
              </a:spcAft>
              <a:buSzPts val="1140"/>
              <a:buChar char="›"/>
              <a:defRPr sz="1200"/>
            </a:lvl2pPr>
            <a:lvl3pPr marL="1371600" lvl="2" indent="-292100" algn="l">
              <a:lnSpc>
                <a:spcPct val="100000"/>
              </a:lnSpc>
              <a:spcBef>
                <a:spcPts val="200"/>
              </a:spcBef>
              <a:spcAft>
                <a:spcPts val="0"/>
              </a:spcAft>
              <a:buSzPts val="1000"/>
              <a:buChar char="●"/>
              <a:defRPr sz="1000"/>
            </a:lvl3pPr>
            <a:lvl4pPr marL="1828800" lvl="3" indent="-285750" algn="l">
              <a:lnSpc>
                <a:spcPct val="100000"/>
              </a:lnSpc>
              <a:spcBef>
                <a:spcPts val="180"/>
              </a:spcBef>
              <a:spcAft>
                <a:spcPts val="0"/>
              </a:spcAft>
              <a:buSzPts val="900"/>
              <a:buChar char="●"/>
              <a:defRPr sz="900"/>
            </a:lvl4pPr>
            <a:lvl5pPr marL="2286000" lvl="4" indent="-285750" algn="l">
              <a:lnSpc>
                <a:spcPct val="100000"/>
              </a:lnSpc>
              <a:spcBef>
                <a:spcPts val="180"/>
              </a:spcBef>
              <a:spcAft>
                <a:spcPts val="0"/>
              </a:spcAft>
              <a:buSzPts val="900"/>
              <a:buChar char="●"/>
              <a:defRPr sz="900"/>
            </a:lvl5pPr>
            <a:lvl6pPr marL="2743200" lvl="5" indent="-342900" algn="l">
              <a:lnSpc>
                <a:spcPct val="100000"/>
              </a:lnSpc>
              <a:spcBef>
                <a:spcPts val="360"/>
              </a:spcBef>
              <a:spcAft>
                <a:spcPts val="0"/>
              </a:spcAft>
              <a:buSzPts val="1800"/>
              <a:buChar char="●"/>
              <a:defRPr/>
            </a:lvl6pPr>
            <a:lvl7pPr marL="3200400" lvl="6" indent="-342900" algn="l">
              <a:lnSpc>
                <a:spcPct val="100000"/>
              </a:lnSpc>
              <a:spcBef>
                <a:spcPts val="360"/>
              </a:spcBef>
              <a:spcAft>
                <a:spcPts val="0"/>
              </a:spcAft>
              <a:buSzPts val="1800"/>
              <a:buChar char="●"/>
              <a:defRPr/>
            </a:lvl7pPr>
            <a:lvl8pPr marL="3657600" lvl="7" indent="-342900" algn="l">
              <a:lnSpc>
                <a:spcPct val="100000"/>
              </a:lnSpc>
              <a:spcBef>
                <a:spcPts val="360"/>
              </a:spcBef>
              <a:spcAft>
                <a:spcPts val="0"/>
              </a:spcAft>
              <a:buSzPts val="1800"/>
              <a:buChar char="●"/>
              <a:defRPr/>
            </a:lvl8pPr>
            <a:lvl9pPr marL="4114800" lvl="8" indent="-342900" algn="l">
              <a:lnSpc>
                <a:spcPct val="100000"/>
              </a:lnSpc>
              <a:spcBef>
                <a:spcPts val="360"/>
              </a:spcBef>
              <a:spcAft>
                <a:spcPts val="0"/>
              </a:spcAft>
              <a:buSzPts val="1800"/>
              <a:buChar char="●"/>
              <a:defRPr/>
            </a:lvl9pPr>
          </a:lstStyle>
          <a:p>
            <a:endParaRPr/>
          </a:p>
        </p:txBody>
      </p:sp>
      <p:sp>
        <p:nvSpPr>
          <p:cNvPr id="77" name="Google Shape;77;p42"/>
          <p:cNvSpPr txBox="1">
            <a:spLocks noGrp="1"/>
          </p:cNvSpPr>
          <p:nvPr>
            <p:ph type="dt" idx="10"/>
          </p:nvPr>
        </p:nvSpPr>
        <p:spPr>
          <a:xfrm>
            <a:off x="8144256" y="6556248"/>
            <a:ext cx="2804160" cy="301752"/>
          </a:xfrm>
          <a:prstGeom prst="rect">
            <a:avLst/>
          </a:prstGeom>
          <a:noFill/>
          <a:ln>
            <a:noFill/>
          </a:ln>
        </p:spPr>
        <p:txBody>
          <a:bodyPr spcFirstLastPara="1" wrap="square" lIns="91425" tIns="45700" rIns="91425" bIns="45700" anchor="b" anchorCtr="0">
            <a:noAutofit/>
          </a:bodyPr>
          <a:lstStyle>
            <a:lvl1pPr lvl="0" algn="l">
              <a:lnSpc>
                <a:spcPct val="100000"/>
              </a:lnSpc>
              <a:spcBef>
                <a:spcPts val="0"/>
              </a:spcBef>
              <a:spcAft>
                <a:spcPts val="0"/>
              </a:spcAft>
              <a:buSzPts val="1400"/>
              <a:buNone/>
              <a:defRPr sz="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8" name="Google Shape;78;p42"/>
          <p:cNvSpPr txBox="1">
            <a:spLocks noGrp="1"/>
          </p:cNvSpPr>
          <p:nvPr>
            <p:ph type="ftr" idx="11"/>
          </p:nvPr>
        </p:nvSpPr>
        <p:spPr>
          <a:xfrm>
            <a:off x="1560576" y="6557169"/>
            <a:ext cx="6597429" cy="301752"/>
          </a:xfrm>
          <a:prstGeom prst="rect">
            <a:avLst/>
          </a:prstGeom>
          <a:noFill/>
          <a:ln>
            <a:noFill/>
          </a:ln>
        </p:spPr>
        <p:txBody>
          <a:bodyPr spcFirstLastPara="1" wrap="square" lIns="91425" tIns="45700" rIns="91425" bIns="45700" anchor="b" anchorCtr="0">
            <a:noAutofit/>
          </a:bodyPr>
          <a:lstStyle>
            <a:lvl1pPr lvl="0" algn="r">
              <a:lnSpc>
                <a:spcPct val="100000"/>
              </a:lnSpc>
              <a:spcBef>
                <a:spcPts val="0"/>
              </a:spcBef>
              <a:spcAft>
                <a:spcPts val="0"/>
              </a:spcAft>
              <a:buSzPts val="1400"/>
              <a:buNone/>
              <a:defRPr sz="9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9" name="Google Shape;79;p42"/>
          <p:cNvSpPr txBox="1">
            <a:spLocks noGrp="1"/>
          </p:cNvSpPr>
          <p:nvPr>
            <p:ph type="sldNum" idx="12"/>
          </p:nvPr>
        </p:nvSpPr>
        <p:spPr>
          <a:xfrm>
            <a:off x="10956256" y="6556248"/>
            <a:ext cx="487680" cy="301752"/>
          </a:xfrm>
          <a:prstGeom prst="rect">
            <a:avLst/>
          </a:prstGeom>
          <a:noFill/>
          <a:ln>
            <a:noFill/>
          </a:ln>
        </p:spPr>
        <p:txBody>
          <a:bodyPr spcFirstLastPara="1" wrap="square" lIns="91425" tIns="45700" rIns="91425" bIns="45700" anchor="b" anchorCtr="0">
            <a:noAutofit/>
          </a:bodyPr>
          <a:lstStyle>
            <a:lvl1pPr marL="0" marR="0" lvl="0" indent="0" algn="ctr">
              <a:lnSpc>
                <a:spcPct val="100000"/>
              </a:lnSpc>
              <a:spcBef>
                <a:spcPts val="0"/>
              </a:spcBef>
              <a:spcAft>
                <a:spcPts val="0"/>
              </a:spcAft>
              <a:buClr>
                <a:srgbClr val="000000"/>
              </a:buClr>
              <a:buSzPts val="900"/>
              <a:buFont typeface="Arial"/>
              <a:buNone/>
              <a:defRPr sz="900" b="0" i="0" u="none" strike="noStrike" cap="none">
                <a:solidFill>
                  <a:srgbClr val="3F3F3F"/>
                </a:solidFill>
                <a:latin typeface="Century Gothic"/>
                <a:ea typeface="Century Gothic"/>
                <a:cs typeface="Century Gothic"/>
                <a:sym typeface="Century Gothic"/>
              </a:defRPr>
            </a:lvl1pPr>
            <a:lvl2pPr marL="0" marR="0" lvl="1" indent="0" algn="ctr">
              <a:lnSpc>
                <a:spcPct val="100000"/>
              </a:lnSpc>
              <a:spcBef>
                <a:spcPts val="0"/>
              </a:spcBef>
              <a:spcAft>
                <a:spcPts val="0"/>
              </a:spcAft>
              <a:buClr>
                <a:srgbClr val="000000"/>
              </a:buClr>
              <a:buSzPts val="900"/>
              <a:buFont typeface="Arial"/>
              <a:buNone/>
              <a:defRPr sz="900" b="0" i="0" u="none" strike="noStrike" cap="none">
                <a:solidFill>
                  <a:srgbClr val="3F3F3F"/>
                </a:solidFill>
                <a:latin typeface="Century Gothic"/>
                <a:ea typeface="Century Gothic"/>
                <a:cs typeface="Century Gothic"/>
                <a:sym typeface="Century Gothic"/>
              </a:defRPr>
            </a:lvl2pPr>
            <a:lvl3pPr marL="0" marR="0" lvl="2" indent="0" algn="ctr">
              <a:lnSpc>
                <a:spcPct val="100000"/>
              </a:lnSpc>
              <a:spcBef>
                <a:spcPts val="0"/>
              </a:spcBef>
              <a:spcAft>
                <a:spcPts val="0"/>
              </a:spcAft>
              <a:buClr>
                <a:srgbClr val="000000"/>
              </a:buClr>
              <a:buSzPts val="900"/>
              <a:buFont typeface="Arial"/>
              <a:buNone/>
              <a:defRPr sz="900" b="0" i="0" u="none" strike="noStrike" cap="none">
                <a:solidFill>
                  <a:srgbClr val="3F3F3F"/>
                </a:solidFill>
                <a:latin typeface="Century Gothic"/>
                <a:ea typeface="Century Gothic"/>
                <a:cs typeface="Century Gothic"/>
                <a:sym typeface="Century Gothic"/>
              </a:defRPr>
            </a:lvl3pPr>
            <a:lvl4pPr marL="0" marR="0" lvl="3" indent="0" algn="ctr">
              <a:lnSpc>
                <a:spcPct val="100000"/>
              </a:lnSpc>
              <a:spcBef>
                <a:spcPts val="0"/>
              </a:spcBef>
              <a:spcAft>
                <a:spcPts val="0"/>
              </a:spcAft>
              <a:buClr>
                <a:srgbClr val="000000"/>
              </a:buClr>
              <a:buSzPts val="900"/>
              <a:buFont typeface="Arial"/>
              <a:buNone/>
              <a:defRPr sz="900" b="0" i="0" u="none" strike="noStrike" cap="none">
                <a:solidFill>
                  <a:srgbClr val="3F3F3F"/>
                </a:solidFill>
                <a:latin typeface="Century Gothic"/>
                <a:ea typeface="Century Gothic"/>
                <a:cs typeface="Century Gothic"/>
                <a:sym typeface="Century Gothic"/>
              </a:defRPr>
            </a:lvl4pPr>
            <a:lvl5pPr marL="0" marR="0" lvl="4" indent="0" algn="ctr">
              <a:lnSpc>
                <a:spcPct val="100000"/>
              </a:lnSpc>
              <a:spcBef>
                <a:spcPts val="0"/>
              </a:spcBef>
              <a:spcAft>
                <a:spcPts val="0"/>
              </a:spcAft>
              <a:buClr>
                <a:srgbClr val="000000"/>
              </a:buClr>
              <a:buSzPts val="900"/>
              <a:buFont typeface="Arial"/>
              <a:buNone/>
              <a:defRPr sz="900" b="0" i="0" u="none" strike="noStrike" cap="none">
                <a:solidFill>
                  <a:srgbClr val="3F3F3F"/>
                </a:solidFill>
                <a:latin typeface="Century Gothic"/>
                <a:ea typeface="Century Gothic"/>
                <a:cs typeface="Century Gothic"/>
                <a:sym typeface="Century Gothic"/>
              </a:defRPr>
            </a:lvl5pPr>
            <a:lvl6pPr marL="0" marR="0" lvl="5" indent="0" algn="ctr">
              <a:lnSpc>
                <a:spcPct val="100000"/>
              </a:lnSpc>
              <a:spcBef>
                <a:spcPts val="0"/>
              </a:spcBef>
              <a:spcAft>
                <a:spcPts val="0"/>
              </a:spcAft>
              <a:buClr>
                <a:srgbClr val="000000"/>
              </a:buClr>
              <a:buSzPts val="900"/>
              <a:buFont typeface="Arial"/>
              <a:buNone/>
              <a:defRPr sz="900" b="0" i="0" u="none" strike="noStrike" cap="none">
                <a:solidFill>
                  <a:srgbClr val="3F3F3F"/>
                </a:solidFill>
                <a:latin typeface="Century Gothic"/>
                <a:ea typeface="Century Gothic"/>
                <a:cs typeface="Century Gothic"/>
                <a:sym typeface="Century Gothic"/>
              </a:defRPr>
            </a:lvl6pPr>
            <a:lvl7pPr marL="0" marR="0" lvl="6" indent="0" algn="ctr">
              <a:lnSpc>
                <a:spcPct val="100000"/>
              </a:lnSpc>
              <a:spcBef>
                <a:spcPts val="0"/>
              </a:spcBef>
              <a:spcAft>
                <a:spcPts val="0"/>
              </a:spcAft>
              <a:buClr>
                <a:srgbClr val="000000"/>
              </a:buClr>
              <a:buSzPts val="900"/>
              <a:buFont typeface="Arial"/>
              <a:buNone/>
              <a:defRPr sz="900" b="0" i="0" u="none" strike="noStrike" cap="none">
                <a:solidFill>
                  <a:srgbClr val="3F3F3F"/>
                </a:solidFill>
                <a:latin typeface="Century Gothic"/>
                <a:ea typeface="Century Gothic"/>
                <a:cs typeface="Century Gothic"/>
                <a:sym typeface="Century Gothic"/>
              </a:defRPr>
            </a:lvl7pPr>
            <a:lvl8pPr marL="0" marR="0" lvl="7" indent="0" algn="ctr">
              <a:lnSpc>
                <a:spcPct val="100000"/>
              </a:lnSpc>
              <a:spcBef>
                <a:spcPts val="0"/>
              </a:spcBef>
              <a:spcAft>
                <a:spcPts val="0"/>
              </a:spcAft>
              <a:buClr>
                <a:srgbClr val="000000"/>
              </a:buClr>
              <a:buSzPts val="900"/>
              <a:buFont typeface="Arial"/>
              <a:buNone/>
              <a:defRPr sz="900" b="0" i="0" u="none" strike="noStrike" cap="none">
                <a:solidFill>
                  <a:srgbClr val="3F3F3F"/>
                </a:solidFill>
                <a:latin typeface="Century Gothic"/>
                <a:ea typeface="Century Gothic"/>
                <a:cs typeface="Century Gothic"/>
                <a:sym typeface="Century Gothic"/>
              </a:defRPr>
            </a:lvl8pPr>
            <a:lvl9pPr marL="0" marR="0" lvl="8" indent="0" algn="ctr">
              <a:lnSpc>
                <a:spcPct val="100000"/>
              </a:lnSpc>
              <a:spcBef>
                <a:spcPts val="0"/>
              </a:spcBef>
              <a:spcAft>
                <a:spcPts val="0"/>
              </a:spcAft>
              <a:buClr>
                <a:srgbClr val="000000"/>
              </a:buClr>
              <a:buSzPts val="900"/>
              <a:buFont typeface="Arial"/>
              <a:buNone/>
              <a:defRPr sz="900" b="0" i="0" u="none" strike="noStrike" cap="none">
                <a:solidFill>
                  <a:srgbClr val="3F3F3F"/>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934236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EB8136-4330-4480-80D9-0F6FD970617C}"/>
              </a:ext>
            </a:extLst>
          </p:cNvPr>
          <p:cNvSpPr>
            <a:spLocks noGrp="1"/>
          </p:cNvSpPr>
          <p:nvPr>
            <p:ph type="ctrTitle"/>
          </p:nvPr>
        </p:nvSpPr>
        <p:spPr>
          <a:xfrm>
            <a:off x="576072" y="1124712"/>
            <a:ext cx="11036808" cy="3172968"/>
          </a:xfrm>
        </p:spPr>
        <p:txBody>
          <a:bodyPr anchor="b">
            <a:normAutofit/>
          </a:bodyPr>
          <a:lstStyle>
            <a:lvl1pPr algn="l">
              <a:defRPr sz="8000"/>
            </a:lvl1pPr>
          </a:lstStyle>
          <a:p>
            <a:r>
              <a:rPr lang="en-US" dirty="0"/>
              <a:t>Click to edit Master title style</a:t>
            </a:r>
          </a:p>
        </p:txBody>
      </p:sp>
      <p:sp>
        <p:nvSpPr>
          <p:cNvPr id="3" name="Subtitle 2">
            <a:extLst>
              <a:ext uri="{FF2B5EF4-FFF2-40B4-BE49-F238E27FC236}">
                <a16:creationId xmlns:a16="http://schemas.microsoft.com/office/drawing/2014/main" id="{566E5739-DD96-45FB-B609-3E3447A52FED}"/>
              </a:ext>
            </a:extLst>
          </p:cNvPr>
          <p:cNvSpPr>
            <a:spLocks noGrp="1"/>
          </p:cNvSpPr>
          <p:nvPr>
            <p:ph type="subTitle" idx="1"/>
          </p:nvPr>
        </p:nvSpPr>
        <p:spPr>
          <a:xfrm>
            <a:off x="576072" y="4727448"/>
            <a:ext cx="11036808" cy="1481328"/>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a:extLst>
              <a:ext uri="{FF2B5EF4-FFF2-40B4-BE49-F238E27FC236}">
                <a16:creationId xmlns:a16="http://schemas.microsoft.com/office/drawing/2014/main" id="{1B9FF558-51F9-42A2-9944-DBE23DA8B224}"/>
              </a:ext>
            </a:extLst>
          </p:cNvPr>
          <p:cNvSpPr>
            <a:spLocks noGrp="1"/>
          </p:cNvSpPr>
          <p:nvPr>
            <p:ph type="dt" sz="half" idx="10"/>
          </p:nvPr>
        </p:nvSpPr>
        <p:spPr>
          <a:xfrm>
            <a:off x="576072" y="6356350"/>
            <a:ext cx="2743200" cy="365125"/>
          </a:xfrm>
        </p:spPr>
        <p:txBody>
          <a:bodyPr/>
          <a:lstStyle/>
          <a:p>
            <a:fld id="{02AC24A9-CCB6-4F8D-B8DB-C2F3692CFA5A}" type="datetimeFigureOut">
              <a:rPr lang="en-US" smtClean="0"/>
              <a:t>4/14/2022</a:t>
            </a:fld>
            <a:endParaRPr lang="en-US" dirty="0"/>
          </a:p>
        </p:txBody>
      </p:sp>
      <p:sp>
        <p:nvSpPr>
          <p:cNvPr id="5" name="Footer Placeholder 4">
            <a:extLst>
              <a:ext uri="{FF2B5EF4-FFF2-40B4-BE49-F238E27FC236}">
                <a16:creationId xmlns:a16="http://schemas.microsoft.com/office/drawing/2014/main" id="{8B8C0E86-A7F7-4BDC-A637-254E5252DED5}"/>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C3D10ADE-E9DA-4E57-BF57-1CCB65219839}"/>
              </a:ext>
            </a:extLst>
          </p:cNvPr>
          <p:cNvSpPr>
            <a:spLocks noGrp="1"/>
          </p:cNvSpPr>
          <p:nvPr>
            <p:ph type="sldNum" sz="quarter" idx="12"/>
          </p:nvPr>
        </p:nvSpPr>
        <p:spPr>
          <a:xfrm>
            <a:off x="8869680" y="6356350"/>
            <a:ext cx="2743200" cy="365125"/>
          </a:xfrm>
        </p:spPr>
        <p:txBody>
          <a:bodyPr/>
          <a:lstStyle/>
          <a:p>
            <a:fld id="{B2DC25EE-239B-4C5F-AAD1-255A7D5F1EE2}" type="slidenum">
              <a:rPr lang="en-US" smtClean="0"/>
              <a:t>‹#›</a:t>
            </a:fld>
            <a:endParaRPr lang="en-US" dirty="0"/>
          </a:p>
        </p:txBody>
      </p:sp>
      <p:sp>
        <p:nvSpPr>
          <p:cNvPr id="8" name="Rectangle 7">
            <a:extLst>
              <a:ext uri="{FF2B5EF4-FFF2-40B4-BE49-F238E27FC236}">
                <a16:creationId xmlns:a16="http://schemas.microsoft.com/office/drawing/2014/main" id="{8D06CE56-3881-4ADA-8CEF-D18B02C242A3}"/>
              </a:ext>
            </a:extLst>
          </p:cNvPr>
          <p:cNvSpPr/>
          <p:nvPr/>
        </p:nvSpPr>
        <p:spPr>
          <a:xfrm rot="5400000">
            <a:off x="857544" y="346791"/>
            <a:ext cx="146304"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79F3C543-62EC-4433-9C93-A2CD8764E9B4}"/>
              </a:ext>
            </a:extLst>
          </p:cNvPr>
          <p:cNvSpPr/>
          <p:nvPr/>
        </p:nvSpPr>
        <p:spPr>
          <a:xfrm flipV="1">
            <a:off x="578652" y="4501201"/>
            <a:ext cx="11034696" cy="18288"/>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559617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103786586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D6FBB9D-1CAA-4D05-AB33-BABDFE17B843}"/>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0" name="Rectangle 9">
            <a:extLst>
              <a:ext uri="{FF2B5EF4-FFF2-40B4-BE49-F238E27FC236}">
                <a16:creationId xmlns:a16="http://schemas.microsoft.com/office/drawing/2014/main" id="{04727B71-B4B6-4823-80A1-68C40B475118}"/>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79A6DB05-9FB5-4B07-8675-74C23D4FD89D}"/>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8D358CF-0758-490A-A084-C46443B9ABE8}"/>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1671183-B3CE-4F45-92FB-98290CA0E2CA}"/>
              </a:ext>
            </a:extLst>
          </p:cNvPr>
          <p:cNvSpPr>
            <a:spLocks noGrp="1"/>
          </p:cNvSpPr>
          <p:nvPr>
            <p:ph idx="1"/>
          </p:nvPr>
        </p:nvSpPr>
        <p:spPr>
          <a:xfrm>
            <a:off x="1115568" y="2478024"/>
            <a:ext cx="10168128"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D7DED67-27EC-4D43-A21C-093C1DB0481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4/14/2022</a:t>
            </a:fld>
            <a:endParaRPr lang="en-US"/>
          </a:p>
        </p:txBody>
      </p:sp>
      <p:sp>
        <p:nvSpPr>
          <p:cNvPr id="5" name="Footer Placeholder 4">
            <a:extLst>
              <a:ext uri="{FF2B5EF4-FFF2-40B4-BE49-F238E27FC236}">
                <a16:creationId xmlns:a16="http://schemas.microsoft.com/office/drawing/2014/main" id="{36747CE3-4890-4BC1-94DB-5D49D02C99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3C5AD3-D79A-4D46-B25B-822FE0252511}"/>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3441041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5AEDC5C-2E87-49C6-AB07-A95E5F39ED8E}"/>
              </a:ext>
            </a:extLst>
          </p:cNvPr>
          <p:cNvSpPr/>
          <p:nvPr/>
        </p:nvSpPr>
        <p:spPr>
          <a:xfrm>
            <a:off x="558210" y="4981421"/>
            <a:ext cx="11134956" cy="822960"/>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0" name="Rectangle 9">
            <a:extLst>
              <a:ext uri="{FF2B5EF4-FFF2-40B4-BE49-F238E27FC236}">
                <a16:creationId xmlns:a16="http://schemas.microsoft.com/office/drawing/2014/main" id="{A57D88DE-E462-4C8A-BF99-609390DFB781}"/>
              </a:ext>
            </a:extLst>
          </p:cNvPr>
          <p:cNvSpPr/>
          <p:nvPr/>
        </p:nvSpPr>
        <p:spPr>
          <a:xfrm>
            <a:off x="498834" y="5118581"/>
            <a:ext cx="146304" cy="5486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B8E44900-E8BF-4B12-8BCB-41076E2B68C7}"/>
              </a:ext>
            </a:extLst>
          </p:cNvPr>
          <p:cNvSpPr>
            <a:spLocks noGrp="1"/>
          </p:cNvSpPr>
          <p:nvPr>
            <p:ph type="title"/>
          </p:nvPr>
        </p:nvSpPr>
        <p:spPr>
          <a:xfrm>
            <a:off x="557784" y="640080"/>
            <a:ext cx="10890504" cy="4114800"/>
          </a:xfrm>
        </p:spPr>
        <p:txBody>
          <a:bodyPr anchor="b">
            <a:normAutofit/>
          </a:bodyPr>
          <a:lstStyle>
            <a:lvl1pPr>
              <a:defRPr sz="6600"/>
            </a:lvl1pPr>
          </a:lstStyle>
          <a:p>
            <a:r>
              <a:rPr lang="en-US" dirty="0"/>
              <a:t>Click to edit Master title style</a:t>
            </a:r>
          </a:p>
        </p:txBody>
      </p:sp>
      <p:sp>
        <p:nvSpPr>
          <p:cNvPr id="3" name="Text Placeholder 2">
            <a:extLst>
              <a:ext uri="{FF2B5EF4-FFF2-40B4-BE49-F238E27FC236}">
                <a16:creationId xmlns:a16="http://schemas.microsoft.com/office/drawing/2014/main" id="{917741F9-B00F-4463-A257-6B66DABD9B4E}"/>
              </a:ext>
            </a:extLst>
          </p:cNvPr>
          <p:cNvSpPr>
            <a:spLocks noGrp="1"/>
          </p:cNvSpPr>
          <p:nvPr>
            <p:ph type="body" idx="1"/>
          </p:nvPr>
        </p:nvSpPr>
        <p:spPr>
          <a:xfrm>
            <a:off x="841248" y="5102352"/>
            <a:ext cx="10607040" cy="585216"/>
          </a:xfrm>
        </p:spPr>
        <p:txBody>
          <a:bodyPr anchor="ct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a:extLst>
              <a:ext uri="{FF2B5EF4-FFF2-40B4-BE49-F238E27FC236}">
                <a16:creationId xmlns:a16="http://schemas.microsoft.com/office/drawing/2014/main" id="{D48BFA7D-4401-4285-802B-1579165F0D6D}"/>
              </a:ext>
            </a:extLst>
          </p:cNvPr>
          <p:cNvSpPr>
            <a:spLocks noGrp="1"/>
          </p:cNvSpPr>
          <p:nvPr>
            <p:ph type="dt" sz="half" idx="10"/>
          </p:nvPr>
        </p:nvSpPr>
        <p:spPr/>
        <p:txBody>
          <a:bodyPr/>
          <a:lstStyle/>
          <a:p>
            <a:fld id="{02AC24A9-CCB6-4F8D-B8DB-C2F3692CFA5A}" type="datetimeFigureOut">
              <a:rPr lang="en-US" smtClean="0"/>
              <a:t>4/14/2022</a:t>
            </a:fld>
            <a:endParaRPr lang="en-US"/>
          </a:p>
        </p:txBody>
      </p:sp>
      <p:sp>
        <p:nvSpPr>
          <p:cNvPr id="5" name="Footer Placeholder 4">
            <a:extLst>
              <a:ext uri="{FF2B5EF4-FFF2-40B4-BE49-F238E27FC236}">
                <a16:creationId xmlns:a16="http://schemas.microsoft.com/office/drawing/2014/main" id="{49A909C5-AA19-4195-8376-9002D5DF4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3AC3F32-46E0-47C8-8565-5969A475FDB0}"/>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209772443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2076262E-36A0-40C6-ADE6-90CD9FB9B9EA}"/>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1" name="Rectangle 10">
            <a:extLst>
              <a:ext uri="{FF2B5EF4-FFF2-40B4-BE49-F238E27FC236}">
                <a16:creationId xmlns:a16="http://schemas.microsoft.com/office/drawing/2014/main" id="{42677A9B-4D1D-4D80-912C-24570140A650}"/>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 name="Rectangle 12">
            <a:extLst>
              <a:ext uri="{FF2B5EF4-FFF2-40B4-BE49-F238E27FC236}">
                <a16:creationId xmlns:a16="http://schemas.microsoft.com/office/drawing/2014/main" id="{03DC8C98-510F-48C9-82B2-9E4F760A68DF}"/>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17A078AE-0BC3-48F9-87EC-2DB0CCE7E2AE}"/>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292A20DF-0829-4336-B59F-FF9D7AA9D8B6}"/>
              </a:ext>
            </a:extLst>
          </p:cNvPr>
          <p:cNvSpPr>
            <a:spLocks noGrp="1"/>
          </p:cNvSpPr>
          <p:nvPr>
            <p:ph sz="half" idx="1"/>
          </p:nvPr>
        </p:nvSpPr>
        <p:spPr>
          <a:xfrm>
            <a:off x="1115568"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7935D01C-CF67-4DF6-B96C-FFC9D5BF847B}"/>
              </a:ext>
            </a:extLst>
          </p:cNvPr>
          <p:cNvSpPr>
            <a:spLocks noGrp="1"/>
          </p:cNvSpPr>
          <p:nvPr>
            <p:ph sz="half" idx="2"/>
          </p:nvPr>
        </p:nvSpPr>
        <p:spPr>
          <a:xfrm>
            <a:off x="6345936" y="2478024"/>
            <a:ext cx="4937760" cy="369417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a:extLst>
              <a:ext uri="{FF2B5EF4-FFF2-40B4-BE49-F238E27FC236}">
                <a16:creationId xmlns:a16="http://schemas.microsoft.com/office/drawing/2014/main" id="{29BBD797-6031-4F82-8726-EAB757027FF5}"/>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4/14/2022</a:t>
            </a:fld>
            <a:endParaRPr lang="en-US"/>
          </a:p>
        </p:txBody>
      </p:sp>
      <p:sp>
        <p:nvSpPr>
          <p:cNvPr id="6" name="Footer Placeholder 5">
            <a:extLst>
              <a:ext uri="{FF2B5EF4-FFF2-40B4-BE49-F238E27FC236}">
                <a16:creationId xmlns:a16="http://schemas.microsoft.com/office/drawing/2014/main" id="{76B3F71C-B897-4909-A75E-8716AD49C15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78BC14-5BB1-405F-A6F3-C07230F085C8}"/>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76583891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6B671BDE-E45C-41A1-9B98-4A607D703855}"/>
              </a:ext>
            </a:extLst>
          </p:cNvPr>
          <p:cNvSpPr/>
          <p:nvPr/>
        </p:nvSpPr>
        <p:spPr>
          <a:xfrm>
            <a:off x="558209" y="0"/>
            <a:ext cx="11167447" cy="2018806"/>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3" name="Rectangle 12">
            <a:extLst>
              <a:ext uri="{FF2B5EF4-FFF2-40B4-BE49-F238E27FC236}">
                <a16:creationId xmlns:a16="http://schemas.microsoft.com/office/drawing/2014/main" id="{299500CE-917A-4D03-A7DF-71D8EBBC1537}"/>
              </a:ext>
            </a:extLst>
          </p:cNvPr>
          <p:cNvSpPr/>
          <p:nvPr/>
        </p:nvSpPr>
        <p:spPr>
          <a:xfrm>
            <a:off x="566928" y="0"/>
            <a:ext cx="11155680" cy="2011680"/>
          </a:xfrm>
          <a:prstGeom prst="rect">
            <a:avLst/>
          </a:pr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C3D0D377-28B0-417D-886B-9483AF064975}"/>
              </a:ext>
            </a:extLst>
          </p:cNvPr>
          <p:cNvSpPr/>
          <p:nvPr/>
        </p:nvSpPr>
        <p:spPr>
          <a:xfrm>
            <a:off x="498834" y="787352"/>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F8F91F8-0767-40B5-A3AA-72931FC192EA}"/>
              </a:ext>
            </a:extLst>
          </p:cNvPr>
          <p:cNvSpPr>
            <a:spLocks noGrp="1"/>
          </p:cNvSpPr>
          <p:nvPr>
            <p:ph type="title"/>
          </p:nvPr>
        </p:nvSpPr>
        <p:spPr>
          <a:xfrm>
            <a:off x="1115568" y="548640"/>
            <a:ext cx="10168128" cy="1179576"/>
          </a:xfrm>
        </p:spPr>
        <p:txBody>
          <a:bodyPr>
            <a:normAutofit/>
          </a:bodyPr>
          <a:lstStyle>
            <a:lvl1pPr>
              <a:defRPr sz="4000"/>
            </a:lvl1pPr>
          </a:lstStyle>
          <a:p>
            <a:r>
              <a:rPr lang="en-US" dirty="0"/>
              <a:t>Click to edit Master title style</a:t>
            </a:r>
          </a:p>
        </p:txBody>
      </p:sp>
      <p:sp>
        <p:nvSpPr>
          <p:cNvPr id="3" name="Text Placeholder 2">
            <a:extLst>
              <a:ext uri="{FF2B5EF4-FFF2-40B4-BE49-F238E27FC236}">
                <a16:creationId xmlns:a16="http://schemas.microsoft.com/office/drawing/2014/main" id="{AAAE0554-8BEE-4BF6-9519-51B8475D35E1}"/>
              </a:ext>
            </a:extLst>
          </p:cNvPr>
          <p:cNvSpPr>
            <a:spLocks noGrp="1"/>
          </p:cNvSpPr>
          <p:nvPr>
            <p:ph type="body" idx="1"/>
          </p:nvPr>
        </p:nvSpPr>
        <p:spPr>
          <a:xfrm>
            <a:off x="1115568"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FD4A358D-C930-48E0-B372-06A826B74C47}"/>
              </a:ext>
            </a:extLst>
          </p:cNvPr>
          <p:cNvSpPr>
            <a:spLocks noGrp="1"/>
          </p:cNvSpPr>
          <p:nvPr>
            <p:ph sz="half" idx="2"/>
          </p:nvPr>
        </p:nvSpPr>
        <p:spPr>
          <a:xfrm>
            <a:off x="1115568" y="3203688"/>
            <a:ext cx="4937760" cy="2968512"/>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3B6615E-4966-4150-83B6-C47591B36383}"/>
              </a:ext>
            </a:extLst>
          </p:cNvPr>
          <p:cNvSpPr>
            <a:spLocks noGrp="1"/>
          </p:cNvSpPr>
          <p:nvPr>
            <p:ph type="body" sz="quarter" idx="3"/>
          </p:nvPr>
        </p:nvSpPr>
        <p:spPr>
          <a:xfrm>
            <a:off x="6345936" y="2372650"/>
            <a:ext cx="4937760" cy="823912"/>
          </a:xfrm>
        </p:spPr>
        <p:txBody>
          <a:bodyPr anchor="b"/>
          <a:lstStyle>
            <a:lvl1pPr marL="0" indent="0">
              <a:buNone/>
              <a:defRPr sz="2400" b="1" cap="none"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D409F6B-C17B-4B4F-9F35-5068BDC4E2FD}"/>
              </a:ext>
            </a:extLst>
          </p:cNvPr>
          <p:cNvSpPr>
            <a:spLocks noGrp="1"/>
          </p:cNvSpPr>
          <p:nvPr>
            <p:ph sz="quarter" idx="4"/>
          </p:nvPr>
        </p:nvSpPr>
        <p:spPr>
          <a:xfrm>
            <a:off x="6345936" y="3203687"/>
            <a:ext cx="4937760" cy="2968511"/>
          </a:xfrm>
        </p:spPr>
        <p:txBody>
          <a:bodyPr/>
          <a:lstStyle>
            <a:lvl1pPr>
              <a:defRPr sz="2400"/>
            </a:lvl1pPr>
            <a:lvl2pPr>
              <a:defRPr sz="2000"/>
            </a:lvl2pPr>
            <a:lvl3pPr>
              <a:defRPr sz="1800"/>
            </a:lvl3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a:extLst>
              <a:ext uri="{FF2B5EF4-FFF2-40B4-BE49-F238E27FC236}">
                <a16:creationId xmlns:a16="http://schemas.microsoft.com/office/drawing/2014/main" id="{C8BC356D-052B-4A9B-8B2F-6665FD325AB3}"/>
              </a:ext>
            </a:extLst>
          </p:cNvPr>
          <p:cNvSpPr>
            <a:spLocks noGrp="1"/>
          </p:cNvSpPr>
          <p:nvPr>
            <p:ph type="dt" sz="half" idx="10"/>
          </p:nvPr>
        </p:nvSpPr>
        <p:spPr>
          <a:xfrm>
            <a:off x="1115568" y="6356350"/>
            <a:ext cx="2743200" cy="365125"/>
          </a:xfrm>
        </p:spPr>
        <p:txBody>
          <a:bodyPr/>
          <a:lstStyle/>
          <a:p>
            <a:fld id="{02AC24A9-CCB6-4F8D-B8DB-C2F3692CFA5A}" type="datetimeFigureOut">
              <a:rPr lang="en-US" smtClean="0"/>
              <a:t>4/14/2022</a:t>
            </a:fld>
            <a:endParaRPr lang="en-US"/>
          </a:p>
        </p:txBody>
      </p:sp>
      <p:sp>
        <p:nvSpPr>
          <p:cNvPr id="8" name="Footer Placeholder 7">
            <a:extLst>
              <a:ext uri="{FF2B5EF4-FFF2-40B4-BE49-F238E27FC236}">
                <a16:creationId xmlns:a16="http://schemas.microsoft.com/office/drawing/2014/main" id="{69C5E5FA-26A9-467C-93E3-8476142D1D4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279E50C-1E40-4B48-871B-E392428D20A3}"/>
              </a:ext>
            </a:extLst>
          </p:cNvPr>
          <p:cNvSpPr>
            <a:spLocks noGrp="1"/>
          </p:cNvSpPr>
          <p:nvPr>
            <p:ph type="sldNum" sz="quarter" idx="12"/>
          </p:nvPr>
        </p:nvSpPr>
        <p:spPr>
          <a:xfrm>
            <a:off x="8540496" y="6356350"/>
            <a:ext cx="2743200" cy="365125"/>
          </a:xfrm>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21627832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useBgFill="1">
        <p:nvSpPr>
          <p:cNvPr id="7" name="Rectangle 6">
            <a:extLst>
              <a:ext uri="{FF2B5EF4-FFF2-40B4-BE49-F238E27FC236}">
                <a16:creationId xmlns:a16="http://schemas.microsoft.com/office/drawing/2014/main" id="{8C0689C4-0DB3-408B-A956-40326B4AE4C4}"/>
              </a:ext>
            </a:extLst>
          </p:cNvPr>
          <p:cNvSpPr/>
          <p:nvPr/>
        </p:nvSpPr>
        <p:spPr>
          <a:xfrm>
            <a:off x="665853" y="1533525"/>
            <a:ext cx="10917063" cy="3790950"/>
          </a:xfrm>
          <a:prstGeom prst="rect">
            <a:avLst/>
          </a:prstGeom>
          <a:ln w="12700">
            <a:solidFill>
              <a:schemeClr val="tx2">
                <a:lumMod val="10000"/>
                <a:lumOff val="90000"/>
              </a:schemeClr>
            </a:solidFill>
          </a:ln>
          <a:effectLst>
            <a:outerShdw blurRad="50800" dist="38100" dir="2700000" algn="tl" rotWithShape="0">
              <a:schemeClr val="bg2">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8">
            <a:extLst>
              <a:ext uri="{FF2B5EF4-FFF2-40B4-BE49-F238E27FC236}">
                <a16:creationId xmlns:a16="http://schemas.microsoft.com/office/drawing/2014/main" id="{56E1D10E-1C30-41BF-8C3B-C460C9B5597B}"/>
              </a:ext>
            </a:extLst>
          </p:cNvPr>
          <p:cNvSpPr/>
          <p:nvPr/>
        </p:nvSpPr>
        <p:spPr>
          <a:xfrm>
            <a:off x="609084" y="2971798"/>
            <a:ext cx="128016" cy="914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779454F2-0EE5-4888-AF4C-82F825E6226E}"/>
              </a:ext>
            </a:extLst>
          </p:cNvPr>
          <p:cNvSpPr>
            <a:spLocks noGrp="1"/>
          </p:cNvSpPr>
          <p:nvPr>
            <p:ph type="title"/>
          </p:nvPr>
        </p:nvSpPr>
        <p:spPr>
          <a:xfrm>
            <a:off x="1078992" y="1938528"/>
            <a:ext cx="10177272" cy="2990088"/>
          </a:xfrm>
        </p:spPr>
        <p:txBody>
          <a:bodyPr>
            <a:normAutofit/>
          </a:bodyPr>
          <a:lstStyle>
            <a:lvl1pPr>
              <a:defRPr sz="5400"/>
            </a:lvl1pPr>
          </a:lstStyle>
          <a:p>
            <a:r>
              <a:rPr lang="en-US" dirty="0"/>
              <a:t>Click to edit Master title style</a:t>
            </a:r>
          </a:p>
        </p:txBody>
      </p:sp>
      <p:sp>
        <p:nvSpPr>
          <p:cNvPr id="3" name="Date Placeholder 2">
            <a:extLst>
              <a:ext uri="{FF2B5EF4-FFF2-40B4-BE49-F238E27FC236}">
                <a16:creationId xmlns:a16="http://schemas.microsoft.com/office/drawing/2014/main" id="{67C91241-A315-4643-91E5-CF2C25CC903A}"/>
              </a:ext>
            </a:extLst>
          </p:cNvPr>
          <p:cNvSpPr>
            <a:spLocks noGrp="1"/>
          </p:cNvSpPr>
          <p:nvPr>
            <p:ph type="dt" sz="half" idx="10"/>
          </p:nvPr>
        </p:nvSpPr>
        <p:spPr/>
        <p:txBody>
          <a:bodyPr/>
          <a:lstStyle/>
          <a:p>
            <a:fld id="{02AC24A9-CCB6-4F8D-B8DB-C2F3692CFA5A}" type="datetimeFigureOut">
              <a:rPr lang="en-US" smtClean="0"/>
              <a:t>4/14/2022</a:t>
            </a:fld>
            <a:endParaRPr lang="en-US"/>
          </a:p>
        </p:txBody>
      </p:sp>
      <p:sp>
        <p:nvSpPr>
          <p:cNvPr id="4" name="Footer Placeholder 3">
            <a:extLst>
              <a:ext uri="{FF2B5EF4-FFF2-40B4-BE49-F238E27FC236}">
                <a16:creationId xmlns:a16="http://schemas.microsoft.com/office/drawing/2014/main" id="{22706D86-5479-487D-94C8-76093D84F37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7739411-CED6-43D4-868D-A65C4161A72B}"/>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06632937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AC447E0-1D4D-4EF2-B81B-4B2400EE3EDB}"/>
              </a:ext>
            </a:extLst>
          </p:cNvPr>
          <p:cNvSpPr>
            <a:spLocks noGrp="1"/>
          </p:cNvSpPr>
          <p:nvPr>
            <p:ph type="dt" sz="half" idx="10"/>
          </p:nvPr>
        </p:nvSpPr>
        <p:spPr/>
        <p:txBody>
          <a:bodyPr/>
          <a:lstStyle/>
          <a:p>
            <a:fld id="{02AC24A9-CCB6-4F8D-B8DB-C2F3692CFA5A}" type="datetimeFigureOut">
              <a:rPr lang="en-US" smtClean="0"/>
              <a:t>4/14/2022</a:t>
            </a:fld>
            <a:endParaRPr lang="en-US"/>
          </a:p>
        </p:txBody>
      </p:sp>
      <p:sp>
        <p:nvSpPr>
          <p:cNvPr id="3" name="Footer Placeholder 2">
            <a:extLst>
              <a:ext uri="{FF2B5EF4-FFF2-40B4-BE49-F238E27FC236}">
                <a16:creationId xmlns:a16="http://schemas.microsoft.com/office/drawing/2014/main" id="{C9984CA0-2A78-4600-9F3D-19B09E790FE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8440955-B18E-49D3-AE7B-B331200E34C5}"/>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7751096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FA417FE-CD1A-486F-A4AC-E4000A2FB18E}"/>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1318F0F5-812B-472C-9408-B80F2553F5E0}"/>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47F7751B-CD8F-4F5B-A903-1DCE5D1E8306}"/>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Content Placeholder 2">
            <a:extLst>
              <a:ext uri="{FF2B5EF4-FFF2-40B4-BE49-F238E27FC236}">
                <a16:creationId xmlns:a16="http://schemas.microsoft.com/office/drawing/2014/main" id="{EFA55C8A-A0BB-441D-976F-EB56D4382DB6}"/>
              </a:ext>
            </a:extLst>
          </p:cNvPr>
          <p:cNvSpPr>
            <a:spLocks noGrp="1"/>
          </p:cNvSpPr>
          <p:nvPr>
            <p:ph idx="1"/>
          </p:nvPr>
        </p:nvSpPr>
        <p:spPr>
          <a:xfrm>
            <a:off x="4965192" y="1709928"/>
            <a:ext cx="6729984" cy="4096512"/>
          </a:xfrm>
        </p:spPr>
        <p:txBody>
          <a:bodyPr/>
          <a:lstStyle>
            <a:lvl1pPr>
              <a:defRPr sz="2800"/>
            </a:lvl1pPr>
            <a:lvl2pPr>
              <a:defRPr sz="2400"/>
            </a:lvl2pPr>
            <a:lvl3pPr>
              <a:defRPr sz="20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7DE6A51-A2E5-4BFA-B571-9FDFE1BBFB44}"/>
              </a:ext>
            </a:extLst>
          </p:cNvPr>
          <p:cNvSpPr>
            <a:spLocks noGrp="1"/>
          </p:cNvSpPr>
          <p:nvPr>
            <p:ph type="body" sz="half" idx="2"/>
          </p:nvPr>
        </p:nvSpPr>
        <p:spPr>
          <a:xfrm>
            <a:off x="868680" y="3429000"/>
            <a:ext cx="3099816" cy="2066544"/>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3D92778A-DD4C-4651-9C53-8B0C44CD8805}"/>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4/14/2022</a:t>
            </a:fld>
            <a:endParaRPr lang="en-US" dirty="0"/>
          </a:p>
        </p:txBody>
      </p:sp>
      <p:sp>
        <p:nvSpPr>
          <p:cNvPr id="6" name="Footer Placeholder 5">
            <a:extLst>
              <a:ext uri="{FF2B5EF4-FFF2-40B4-BE49-F238E27FC236}">
                <a16:creationId xmlns:a16="http://schemas.microsoft.com/office/drawing/2014/main" id="{9D6C7F66-2DFA-4146-BE1A-CE2890FE45E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285D185-B1B6-4D62-81BE-BE82C80ACA6C}"/>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633515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68B77B5-211C-456E-B79F-306CC3619347}"/>
              </a:ext>
            </a:extLst>
          </p:cNvPr>
          <p:cNvSpPr/>
          <p:nvPr/>
        </p:nvSpPr>
        <p:spPr>
          <a:xfrm>
            <a:off x="558210" y="1162033"/>
            <a:ext cx="3740740" cy="4643344"/>
          </a:xfrm>
          <a:prstGeom prst="rect">
            <a:avLst/>
          </a:prstGeom>
          <a:ln w="12700">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Rectangle 10">
            <a:extLst>
              <a:ext uri="{FF2B5EF4-FFF2-40B4-BE49-F238E27FC236}">
                <a16:creationId xmlns:a16="http://schemas.microsoft.com/office/drawing/2014/main" id="{3B63C338-194D-4F23-ABEC-60A7EA96F302}"/>
              </a:ext>
            </a:extLst>
          </p:cNvPr>
          <p:cNvSpPr/>
          <p:nvPr/>
        </p:nvSpPr>
        <p:spPr>
          <a:xfrm>
            <a:off x="498834" y="1618375"/>
            <a:ext cx="146304" cy="8229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0C04DCC-0E3E-4F05-9FAC-9FA6CA4B2BAE}"/>
              </a:ext>
            </a:extLst>
          </p:cNvPr>
          <p:cNvSpPr>
            <a:spLocks noGrp="1"/>
          </p:cNvSpPr>
          <p:nvPr>
            <p:ph type="title"/>
          </p:nvPr>
        </p:nvSpPr>
        <p:spPr>
          <a:xfrm>
            <a:off x="868680" y="1709928"/>
            <a:ext cx="3099816" cy="1709928"/>
          </a:xfrm>
        </p:spPr>
        <p:txBody>
          <a:bodyPr tIns="45720" anchor="t">
            <a:normAutofit/>
          </a:bodyPr>
          <a:lstStyle>
            <a:lvl1pPr>
              <a:lnSpc>
                <a:spcPct val="100000"/>
              </a:lnSpc>
              <a:defRPr sz="3400"/>
            </a:lvl1pPr>
          </a:lstStyle>
          <a:p>
            <a:r>
              <a:rPr lang="en-US" dirty="0"/>
              <a:t>Click to edit Master title style</a:t>
            </a:r>
          </a:p>
        </p:txBody>
      </p:sp>
      <p:sp>
        <p:nvSpPr>
          <p:cNvPr id="3" name="Picture Placeholder 2">
            <a:extLst>
              <a:ext uri="{FF2B5EF4-FFF2-40B4-BE49-F238E27FC236}">
                <a16:creationId xmlns:a16="http://schemas.microsoft.com/office/drawing/2014/main" id="{EBA29649-B19F-499E-8E9A-3577EAC8F031}"/>
              </a:ext>
            </a:extLst>
          </p:cNvPr>
          <p:cNvSpPr>
            <a:spLocks noGrp="1"/>
          </p:cNvSpPr>
          <p:nvPr>
            <p:ph type="pic" idx="1"/>
          </p:nvPr>
        </p:nvSpPr>
        <p:spPr>
          <a:xfrm>
            <a:off x="4965192" y="1161288"/>
            <a:ext cx="6729984" cy="4645152"/>
          </a:xfrm>
        </p:spPr>
        <p:txBody>
          <a:bodyPr>
            <a:normAutofit/>
          </a:bodyPr>
          <a:lstStyle>
            <a:lvl1pPr marL="0" indent="0">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a:extLst>
              <a:ext uri="{FF2B5EF4-FFF2-40B4-BE49-F238E27FC236}">
                <a16:creationId xmlns:a16="http://schemas.microsoft.com/office/drawing/2014/main" id="{1BC9EF2E-A8CD-41A1-B11A-0D8842797A98}"/>
              </a:ext>
            </a:extLst>
          </p:cNvPr>
          <p:cNvSpPr>
            <a:spLocks noGrp="1"/>
          </p:cNvSpPr>
          <p:nvPr>
            <p:ph type="body" sz="half" idx="2"/>
          </p:nvPr>
        </p:nvSpPr>
        <p:spPr>
          <a:xfrm>
            <a:off x="868680" y="3438144"/>
            <a:ext cx="3099816" cy="2057400"/>
          </a:xfrm>
        </p:spPr>
        <p:txBody>
          <a:bodyP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a:extLst>
              <a:ext uri="{FF2B5EF4-FFF2-40B4-BE49-F238E27FC236}">
                <a16:creationId xmlns:a16="http://schemas.microsoft.com/office/drawing/2014/main" id="{B44257B5-0DE0-401F-9171-E8687A97DBA7}"/>
              </a:ext>
            </a:extLst>
          </p:cNvPr>
          <p:cNvSpPr>
            <a:spLocks noGrp="1"/>
          </p:cNvSpPr>
          <p:nvPr>
            <p:ph type="dt" sz="half" idx="10"/>
          </p:nvPr>
        </p:nvSpPr>
        <p:spPr>
          <a:xfrm>
            <a:off x="868680" y="6356350"/>
            <a:ext cx="2743200" cy="365125"/>
          </a:xfrm>
        </p:spPr>
        <p:txBody>
          <a:bodyPr/>
          <a:lstStyle/>
          <a:p>
            <a:fld id="{02AC24A9-CCB6-4F8D-B8DB-C2F3692CFA5A}" type="datetimeFigureOut">
              <a:rPr lang="en-US" smtClean="0"/>
              <a:t>4/14/2022</a:t>
            </a:fld>
            <a:endParaRPr lang="en-US"/>
          </a:p>
        </p:txBody>
      </p:sp>
      <p:sp>
        <p:nvSpPr>
          <p:cNvPr id="6" name="Footer Placeholder 5">
            <a:extLst>
              <a:ext uri="{FF2B5EF4-FFF2-40B4-BE49-F238E27FC236}">
                <a16:creationId xmlns:a16="http://schemas.microsoft.com/office/drawing/2014/main" id="{788CD9AD-D667-4FD4-AA34-428AA0BCD0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8770FB6-F273-4BA6-8B97-9835AC537871}"/>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337331892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32C18-E430-4EC7-BD7C-99D86D012231}"/>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8FC5012F-7119-4D94-9717-3862E1C9384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9ED9A4A-D287-4207-9037-70DB007A1707}"/>
              </a:ext>
            </a:extLst>
          </p:cNvPr>
          <p:cNvSpPr>
            <a:spLocks noGrp="1"/>
          </p:cNvSpPr>
          <p:nvPr>
            <p:ph type="dt" sz="half" idx="10"/>
          </p:nvPr>
        </p:nvSpPr>
        <p:spPr/>
        <p:txBody>
          <a:bodyPr/>
          <a:lstStyle/>
          <a:p>
            <a:fld id="{02AC24A9-CCB6-4F8D-B8DB-C2F3692CFA5A}" type="datetimeFigureOut">
              <a:rPr lang="en-US" smtClean="0"/>
              <a:t>4/14/2022</a:t>
            </a:fld>
            <a:endParaRPr lang="en-US"/>
          </a:p>
        </p:txBody>
      </p:sp>
      <p:sp>
        <p:nvSpPr>
          <p:cNvPr id="5" name="Footer Placeholder 4">
            <a:extLst>
              <a:ext uri="{FF2B5EF4-FFF2-40B4-BE49-F238E27FC236}">
                <a16:creationId xmlns:a16="http://schemas.microsoft.com/office/drawing/2014/main" id="{61ECFCAC-80DB-43BB-B3F1-AC22BACEE36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679730-3487-4D94-A0DC-C21684963AB3}"/>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189273075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43C89D-929E-4CD1-BCCC-72A14C0335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ED450EA-A577-4B76-A12F-650BEB20FD8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1D2603B-9ACE-4FA9-805B-9B91EB63DF7D}"/>
              </a:ext>
            </a:extLst>
          </p:cNvPr>
          <p:cNvSpPr>
            <a:spLocks noGrp="1"/>
          </p:cNvSpPr>
          <p:nvPr>
            <p:ph type="dt" sz="half" idx="10"/>
          </p:nvPr>
        </p:nvSpPr>
        <p:spPr/>
        <p:txBody>
          <a:bodyPr/>
          <a:lstStyle/>
          <a:p>
            <a:fld id="{02AC24A9-CCB6-4F8D-B8DB-C2F3692CFA5A}" type="datetimeFigureOut">
              <a:rPr lang="en-US" smtClean="0"/>
              <a:t>4/14/2022</a:t>
            </a:fld>
            <a:endParaRPr lang="en-US"/>
          </a:p>
        </p:txBody>
      </p:sp>
      <p:sp>
        <p:nvSpPr>
          <p:cNvPr id="5" name="Footer Placeholder 4">
            <a:extLst>
              <a:ext uri="{FF2B5EF4-FFF2-40B4-BE49-F238E27FC236}">
                <a16:creationId xmlns:a16="http://schemas.microsoft.com/office/drawing/2014/main" id="{7ECE18AC-D6A9-4A61-885D-68E2B684A43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197AE4-AA47-4E14-8FFE-171FAE47F49E}"/>
              </a:ext>
            </a:extLst>
          </p:cNvPr>
          <p:cNvSpPr>
            <a:spLocks noGrp="1"/>
          </p:cNvSpPr>
          <p:nvPr>
            <p:ph type="sldNum" sz="quarter" idx="12"/>
          </p:nvPr>
        </p:nvSpPr>
        <p:spPr/>
        <p:txBody>
          <a:bodyPr/>
          <a:lstStyle/>
          <a:p>
            <a:fld id="{B2DC25EE-239B-4C5F-AAD1-255A7D5F1EE2}" type="slidenum">
              <a:rPr lang="en-US" smtClean="0"/>
              <a:t>‹#›</a:t>
            </a:fld>
            <a:endParaRPr lang="en-US"/>
          </a:p>
        </p:txBody>
      </p:sp>
    </p:spTree>
    <p:extLst>
      <p:ext uri="{BB962C8B-B14F-4D97-AF65-F5344CB8AC3E}">
        <p14:creationId xmlns:p14="http://schemas.microsoft.com/office/powerpoint/2010/main" val="456762655"/>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4150676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09462728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2880872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6437653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94999233"/>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615517562"/>
      </p:ext>
    </p:extLst>
  </p:cSld>
  <p:clrMapOvr>
    <a:masterClrMapping/>
  </p:clrMapOvr>
  <p:hf sldNum="0"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2480940167"/>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theme" Target="../theme/theme2.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0" Type="http://schemas.openxmlformats.org/officeDocument/2006/relationships/slideLayout" Target="../slideLayouts/slideLayout28.xml"/><Relationship Id="rId4" Type="http://schemas.openxmlformats.org/officeDocument/2006/relationships/slideLayout" Target="../slideLayouts/slideLayout22.xml"/><Relationship Id="rId9"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marL="0" lvl="0" indent="0" algn="ctr" rtl="0">
              <a:spcBef>
                <a:spcPts val="0"/>
              </a:spcBef>
              <a:spcAft>
                <a:spcPts val="0"/>
              </a:spcAft>
              <a:buNone/>
            </a:pPr>
            <a:fld id="{00000000-1234-1234-1234-123412341234}" type="slidenum">
              <a:rPr lang="en-US" smtClean="0"/>
              <a:t>‹#›</a:t>
            </a:fld>
            <a:endParaRPr lang="en-US"/>
          </a:p>
        </p:txBody>
      </p:sp>
    </p:spTree>
    <p:extLst>
      <p:ext uri="{BB962C8B-B14F-4D97-AF65-F5344CB8AC3E}">
        <p14:creationId xmlns:p14="http://schemas.microsoft.com/office/powerpoint/2010/main" val="3570223463"/>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hf sldNum="0" hdr="0" ftr="0" dt="0"/>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B325BDE-35A4-4AAD-960B-C1415864ADD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BE459C78-0CC4-4552-93DD-49B4194D00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06744A3C-9C54-46A6-B3EF-5B36362423E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AC24A9-CCB6-4F8D-B8DB-C2F3692CFA5A}" type="datetimeFigureOut">
              <a:rPr lang="en-US" smtClean="0"/>
              <a:t>4/14/2022</a:t>
            </a:fld>
            <a:endParaRPr lang="en-US"/>
          </a:p>
        </p:txBody>
      </p:sp>
      <p:sp>
        <p:nvSpPr>
          <p:cNvPr id="5" name="Footer Placeholder 4">
            <a:extLst>
              <a:ext uri="{FF2B5EF4-FFF2-40B4-BE49-F238E27FC236}">
                <a16:creationId xmlns:a16="http://schemas.microsoft.com/office/drawing/2014/main" id="{07D5A696-7B4B-4181-A961-7D66556D50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038CB5-8F4A-401D-A3A9-B27DC15B7A8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DC25EE-239B-4C5F-AAD1-255A7D5F1EE2}" type="slidenum">
              <a:rPr lang="en-US" smtClean="0"/>
              <a:t>‹#›</a:t>
            </a:fld>
            <a:endParaRPr lang="en-US"/>
          </a:p>
        </p:txBody>
      </p:sp>
    </p:spTree>
    <p:extLst>
      <p:ext uri="{BB962C8B-B14F-4D97-AF65-F5344CB8AC3E}">
        <p14:creationId xmlns:p14="http://schemas.microsoft.com/office/powerpoint/2010/main" val="2214398286"/>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684" r:id="rId5"/>
    <p:sldLayoutId id="2147483685" r:id="rId6"/>
    <p:sldLayoutId id="2147483686" r:id="rId7"/>
    <p:sldLayoutId id="2147483687" r:id="rId8"/>
    <p:sldLayoutId id="2147483688" r:id="rId9"/>
    <p:sldLayoutId id="2147483689" r:id="rId10"/>
    <p:sldLayoutId id="2147483690" r:id="rId11"/>
  </p:sldLayoutIdLst>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xStyles>
    <p:titleStyle>
      <a:lvl1pPr algn="l" defTabSz="914400" rtl="0" eaLnBrk="1" latinLnBrk="0" hangingPunct="1">
        <a:lnSpc>
          <a:spcPct val="9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 Id="rId5" Type="http://schemas.openxmlformats.org/officeDocument/2006/relationships/image" Target="../media/image13.jpe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1.xml"/><Relationship Id="rId1" Type="http://schemas.openxmlformats.org/officeDocument/2006/relationships/slideLayout" Target="../slideLayouts/slideLayout18.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6.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6.xml"/><Relationship Id="rId5" Type="http://schemas.openxmlformats.org/officeDocument/2006/relationships/image" Target="../media/image22.jpeg"/><Relationship Id="rId4" Type="http://schemas.openxmlformats.org/officeDocument/2006/relationships/image" Target="../media/image21.jpeg"/></Relationships>
</file>

<file path=ppt/slides/_rels/slide15.xml.rels><?xml version="1.0" encoding="UTF-8" standalone="yes"?>
<Relationships xmlns="http://schemas.openxmlformats.org/package/2006/relationships"><Relationship Id="rId3" Type="http://schemas.openxmlformats.org/officeDocument/2006/relationships/hyperlink" Target="https://www.cylife.org/" TargetMode="External"/><Relationship Id="rId2" Type="http://schemas.openxmlformats.org/officeDocument/2006/relationships/notesSlide" Target="../notesSlides/notesSlide15.xml"/><Relationship Id="rId1" Type="http://schemas.openxmlformats.org/officeDocument/2006/relationships/slideLayout" Target="../slideLayouts/slideLayout6.xml"/><Relationship Id="rId5" Type="http://schemas.openxmlformats.org/officeDocument/2006/relationships/image" Target="../media/image23.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0.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1"/>
        <p:cNvGrpSpPr/>
        <p:nvPr/>
      </p:nvGrpSpPr>
      <p:grpSpPr>
        <a:xfrm>
          <a:off x="0" y="0"/>
          <a:ext cx="0" cy="0"/>
          <a:chOff x="0" y="0"/>
          <a:chExt cx="0" cy="0"/>
        </a:xfrm>
      </p:grpSpPr>
      <p:sp>
        <p:nvSpPr>
          <p:cNvPr id="172" name="Google Shape;172;p1"/>
          <p:cNvSpPr txBox="1">
            <a:spLocks noGrp="1"/>
          </p:cNvSpPr>
          <p:nvPr>
            <p:ph type="ctrTitle"/>
          </p:nvPr>
        </p:nvSpPr>
        <p:spPr>
          <a:xfrm>
            <a:off x="-412955" y="1029786"/>
            <a:ext cx="12526296" cy="1470025"/>
          </a:xfrm>
          <a:prstGeom prst="rect">
            <a:avLst/>
          </a:prstGeom>
          <a:noFill/>
          <a:ln>
            <a:noFill/>
          </a:ln>
        </p:spPr>
        <p:txBody>
          <a:bodyPr spcFirstLastPara="1" wrap="square" lIns="91425" tIns="45700" rIns="91425" bIns="45700" anchor="b" anchorCtr="0">
            <a:noAutofit/>
          </a:bodyPr>
          <a:lstStyle/>
          <a:p>
            <a:pPr marL="484632" lvl="0" indent="0" algn="ctr" rtl="0">
              <a:lnSpc>
                <a:spcPct val="100000"/>
              </a:lnSpc>
              <a:spcBef>
                <a:spcPts val="0"/>
              </a:spcBef>
              <a:spcAft>
                <a:spcPts val="0"/>
              </a:spcAft>
              <a:buClr>
                <a:srgbClr val="A9EE6E"/>
              </a:buClr>
              <a:buSzPts val="7200"/>
              <a:buFont typeface="Calibri"/>
              <a:buNone/>
            </a:pPr>
            <a:br>
              <a:rPr lang="en-US" sz="7200" b="1" dirty="0">
                <a:latin typeface="Calibri"/>
                <a:ea typeface="Calibri"/>
                <a:cs typeface="Calibri"/>
                <a:sym typeface="Calibri"/>
              </a:rPr>
            </a:br>
            <a:br>
              <a:rPr lang="en-US" sz="7200" b="1" dirty="0">
                <a:latin typeface="Calibri"/>
                <a:ea typeface="Calibri"/>
                <a:cs typeface="Calibri"/>
                <a:sym typeface="Calibri"/>
              </a:rPr>
            </a:br>
            <a:r>
              <a:rPr lang="en-US" sz="5400" b="1" dirty="0">
                <a:latin typeface="Calibri"/>
                <a:ea typeface="Calibri"/>
                <a:cs typeface="Calibri"/>
                <a:sym typeface="Calibri"/>
              </a:rPr>
              <a:t>Creating collaborative startups</a:t>
            </a:r>
            <a:br>
              <a:rPr lang="en-US" sz="5400" b="1" dirty="0">
                <a:latin typeface="Calibri"/>
                <a:ea typeface="Calibri"/>
                <a:cs typeface="Calibri"/>
                <a:sym typeface="Calibri"/>
              </a:rPr>
            </a:br>
            <a:r>
              <a:rPr lang="en-US" sz="5400" b="1" dirty="0">
                <a:latin typeface="Calibri"/>
                <a:ea typeface="Calibri"/>
                <a:cs typeface="Calibri"/>
                <a:sym typeface="Calibri"/>
              </a:rPr>
              <a:t>Related to Sustainable Tourism</a:t>
            </a:r>
            <a:endParaRPr sz="5400" b="1" dirty="0"/>
          </a:p>
        </p:txBody>
      </p:sp>
      <p:sp>
        <p:nvSpPr>
          <p:cNvPr id="173" name="Google Shape;173;p1"/>
          <p:cNvSpPr/>
          <p:nvPr/>
        </p:nvSpPr>
        <p:spPr>
          <a:xfrm>
            <a:off x="3476566" y="2894201"/>
            <a:ext cx="4309807" cy="2062063"/>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3200"/>
              <a:buFont typeface="Arial"/>
              <a:buNone/>
            </a:pPr>
            <a:r>
              <a:rPr lang="en-US" sz="3200" b="1" i="0" u="none" strike="noStrike" cap="none" dirty="0">
                <a:latin typeface="Century Gothic"/>
                <a:ea typeface="Century Gothic"/>
                <a:cs typeface="Century Gothic"/>
                <a:sym typeface="Century Gothic"/>
              </a:rPr>
              <a:t>Presented by:</a:t>
            </a:r>
            <a:endParaRPr sz="1400" b="0" i="0" u="none" strike="noStrike" cap="none" dirty="0">
              <a:latin typeface="Arial"/>
              <a:ea typeface="Arial"/>
              <a:cs typeface="Arial"/>
              <a:sym typeface="Arial"/>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latin typeface="Century Gothic"/>
                <a:ea typeface="Century Gothic"/>
                <a:cs typeface="Century Gothic"/>
                <a:sym typeface="Century Gothic"/>
              </a:rPr>
              <a:t>Nina </a:t>
            </a:r>
            <a:r>
              <a:rPr lang="en-US" sz="3200" b="0" i="0" u="none" strike="noStrike" cap="none" dirty="0" err="1">
                <a:latin typeface="Century Gothic"/>
                <a:ea typeface="Century Gothic"/>
                <a:cs typeface="Century Gothic"/>
                <a:sym typeface="Century Gothic"/>
              </a:rPr>
              <a:t>Papaioannou</a:t>
            </a:r>
            <a:endParaRPr lang="en-US" sz="3200" b="0" i="0" u="none" strike="noStrike" cap="none" dirty="0">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200"/>
              <a:buFont typeface="Arial"/>
              <a:buNone/>
            </a:pPr>
            <a:r>
              <a:rPr lang="en-US" sz="3200" dirty="0">
                <a:latin typeface="Century Gothic"/>
                <a:ea typeface="Century Gothic"/>
                <a:cs typeface="Century Gothic"/>
                <a:sym typeface="Century Gothic"/>
              </a:rPr>
              <a:t>Stelios </a:t>
            </a:r>
            <a:r>
              <a:rPr lang="en-US" sz="3200" dirty="0" err="1">
                <a:latin typeface="Century Gothic"/>
                <a:ea typeface="Century Gothic"/>
                <a:cs typeface="Century Gothic"/>
                <a:sym typeface="Century Gothic"/>
              </a:rPr>
              <a:t>Papaioannou</a:t>
            </a:r>
            <a:endParaRPr lang="en-US" sz="3200" dirty="0">
              <a:latin typeface="Century Gothic"/>
              <a:ea typeface="Century Gothic"/>
              <a:cs typeface="Century Gothic"/>
              <a:sym typeface="Century Gothic"/>
            </a:endParaRPr>
          </a:p>
          <a:p>
            <a:pPr marL="0" marR="0" lvl="0" indent="0" algn="ctr" rtl="0">
              <a:lnSpc>
                <a:spcPct val="100000"/>
              </a:lnSpc>
              <a:spcBef>
                <a:spcPts val="0"/>
              </a:spcBef>
              <a:spcAft>
                <a:spcPts val="0"/>
              </a:spcAft>
              <a:buClr>
                <a:srgbClr val="000000"/>
              </a:buClr>
              <a:buSzPts val="3200"/>
              <a:buFont typeface="Arial"/>
              <a:buNone/>
            </a:pPr>
            <a:r>
              <a:rPr lang="en-US" sz="3200" b="0" i="0" u="none" strike="noStrike" cap="none" dirty="0">
                <a:latin typeface="Century Gothic"/>
                <a:ea typeface="Century Gothic"/>
                <a:cs typeface="Century Gothic"/>
                <a:sym typeface="Century Gothic"/>
              </a:rPr>
              <a:t>Christina </a:t>
            </a:r>
            <a:r>
              <a:rPr lang="en-US" sz="3200" b="0" i="0" u="none" strike="noStrike" cap="none" dirty="0" err="1">
                <a:latin typeface="Century Gothic"/>
                <a:ea typeface="Century Gothic"/>
                <a:cs typeface="Century Gothic"/>
                <a:sym typeface="Century Gothic"/>
              </a:rPr>
              <a:t>Charilaou</a:t>
            </a:r>
            <a:endParaRPr sz="3200" b="0" i="0" u="none" strike="noStrike" cap="none" dirty="0">
              <a:latin typeface="Century Gothic"/>
              <a:ea typeface="Century Gothic"/>
              <a:cs typeface="Century Gothic"/>
              <a:sym typeface="Century Gothic"/>
            </a:endParaRPr>
          </a:p>
        </p:txBody>
      </p:sp>
      <p:pic>
        <p:nvPicPr>
          <p:cNvPr id="174" name="Google Shape;174;p1"/>
          <p:cNvPicPr preferRelativeResize="0"/>
          <p:nvPr/>
        </p:nvPicPr>
        <p:blipFill rotWithShape="1">
          <a:blip r:embed="rId3">
            <a:alphaModFix/>
          </a:blip>
          <a:srcRect/>
          <a:stretch/>
        </p:blipFill>
        <p:spPr>
          <a:xfrm>
            <a:off x="2965439" y="5350654"/>
            <a:ext cx="1694128" cy="1507347"/>
          </a:xfrm>
          <a:prstGeom prst="rect">
            <a:avLst/>
          </a:prstGeom>
          <a:noFill/>
          <a:ln>
            <a:noFill/>
          </a:ln>
        </p:spPr>
      </p:pic>
      <p:pic>
        <p:nvPicPr>
          <p:cNvPr id="6" name="Picture 5">
            <a:extLst>
              <a:ext uri="{FF2B5EF4-FFF2-40B4-BE49-F238E27FC236}">
                <a16:creationId xmlns:a16="http://schemas.microsoft.com/office/drawing/2014/main" id="{517C1537-04B7-47CC-8178-F4D07FD44D7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964173" y="5239407"/>
            <a:ext cx="1694128" cy="1618593"/>
          </a:xfrm>
          <a:prstGeom prst="rect">
            <a:avLst/>
          </a:prstGeom>
        </p:spPr>
      </p:pic>
      <p:pic>
        <p:nvPicPr>
          <p:cNvPr id="7" name="Picture 6" descr="Co-financer | ASPIRE">
            <a:extLst>
              <a:ext uri="{FF2B5EF4-FFF2-40B4-BE49-F238E27FC236}">
                <a16:creationId xmlns:a16="http://schemas.microsoft.com/office/drawing/2014/main" id="{23F8A498-A60D-4F97-B0AE-8BDAAB07735C}"/>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64995" y="5350654"/>
            <a:ext cx="3199178" cy="1507346"/>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9B3637-F767-4C13-8544-6EE8AA2FE59F}"/>
              </a:ext>
            </a:extLst>
          </p:cNvPr>
          <p:cNvSpPr txBox="1"/>
          <p:nvPr/>
        </p:nvSpPr>
        <p:spPr>
          <a:xfrm>
            <a:off x="2381864" y="326243"/>
            <a:ext cx="6100916" cy="615874"/>
          </a:xfrm>
          <a:prstGeom prst="rect">
            <a:avLst/>
          </a:prstGeom>
          <a:noFill/>
        </p:spPr>
        <p:txBody>
          <a:bodyPr wrap="square">
            <a:spAutoFit/>
          </a:bodyPr>
          <a:lstStyle/>
          <a:p>
            <a:r>
              <a:rPr lang="en-US" sz="3402" dirty="0">
                <a:latin typeface="Arial Black"/>
                <a:sym typeface="Arial Black"/>
              </a:rPr>
              <a:t>Business Model Canvas</a:t>
            </a:r>
            <a:endParaRPr lang="en-US" dirty="0"/>
          </a:p>
        </p:txBody>
      </p:sp>
      <p:pic>
        <p:nvPicPr>
          <p:cNvPr id="4" name="Picture 3" descr="Logo, company name&#10;&#10;Description automatically generated">
            <a:extLst>
              <a:ext uri="{FF2B5EF4-FFF2-40B4-BE49-F238E27FC236}">
                <a16:creationId xmlns:a16="http://schemas.microsoft.com/office/drawing/2014/main" id="{849A639F-70CC-4CB4-AA3B-837B093CF92E}"/>
              </a:ext>
            </a:extLst>
          </p:cNvPr>
          <p:cNvPicPr>
            <a:picLocks noChangeAspect="1"/>
          </p:cNvPicPr>
          <p:nvPr/>
        </p:nvPicPr>
        <p:blipFill>
          <a:blip r:embed="rId3"/>
          <a:stretch>
            <a:fillRect/>
          </a:stretch>
        </p:blipFill>
        <p:spPr>
          <a:xfrm>
            <a:off x="9803463" y="88490"/>
            <a:ext cx="1940409" cy="1583252"/>
          </a:xfrm>
          <a:prstGeom prst="rect">
            <a:avLst/>
          </a:prstGeom>
        </p:spPr>
      </p:pic>
      <p:sp>
        <p:nvSpPr>
          <p:cNvPr id="2" name="TextBox 1"/>
          <p:cNvSpPr txBox="1"/>
          <p:nvPr/>
        </p:nvSpPr>
        <p:spPr>
          <a:xfrm>
            <a:off x="975311" y="2252659"/>
            <a:ext cx="3909248" cy="1631216"/>
          </a:xfrm>
          <a:prstGeom prst="rect">
            <a:avLst/>
          </a:prstGeom>
          <a:noFill/>
        </p:spPr>
        <p:txBody>
          <a:bodyPr wrap="square" rtlCol="0">
            <a:spAutoFit/>
          </a:bodyPr>
          <a:lstStyle/>
          <a:p>
            <a:r>
              <a:rPr lang="es-EC" sz="2000" b="1" dirty="0">
                <a:latin typeface="Century Gothic"/>
              </a:rPr>
              <a:t>KEY PARTNERS</a:t>
            </a:r>
            <a:r>
              <a:rPr lang="el-GR" sz="2000" b="1" dirty="0">
                <a:latin typeface="Century Gothic"/>
              </a:rPr>
              <a:t>:</a:t>
            </a:r>
          </a:p>
          <a:p>
            <a:endParaRPr lang="el-GR" sz="2000" dirty="0">
              <a:latin typeface="Century Gothic"/>
            </a:endParaRPr>
          </a:p>
          <a:p>
            <a:r>
              <a:rPr lang="en-GB" sz="2000" dirty="0">
                <a:latin typeface="Century Gothic"/>
              </a:rPr>
              <a:t>-Shareholders</a:t>
            </a:r>
            <a:br>
              <a:rPr lang="en-GB" sz="2000" dirty="0">
                <a:latin typeface="Century Gothic"/>
              </a:rPr>
            </a:br>
            <a:r>
              <a:rPr lang="en-GB" sz="2000" dirty="0">
                <a:latin typeface="Century Gothic"/>
              </a:rPr>
              <a:t>-Local population</a:t>
            </a:r>
            <a:br>
              <a:rPr lang="en-GB" sz="2000" dirty="0">
                <a:latin typeface="Century Gothic"/>
              </a:rPr>
            </a:br>
            <a:r>
              <a:rPr lang="en-GB" sz="2000" dirty="0">
                <a:latin typeface="Century Gothic"/>
              </a:rPr>
              <a:t>-Local sustainable businesses</a:t>
            </a:r>
          </a:p>
        </p:txBody>
      </p:sp>
      <p:sp>
        <p:nvSpPr>
          <p:cNvPr id="7" name="TextBox 6"/>
          <p:cNvSpPr txBox="1"/>
          <p:nvPr/>
        </p:nvSpPr>
        <p:spPr>
          <a:xfrm>
            <a:off x="975311" y="4352283"/>
            <a:ext cx="4781039" cy="1938992"/>
          </a:xfrm>
          <a:prstGeom prst="rect">
            <a:avLst/>
          </a:prstGeom>
          <a:noFill/>
        </p:spPr>
        <p:txBody>
          <a:bodyPr wrap="square" rtlCol="0">
            <a:spAutoFit/>
          </a:bodyPr>
          <a:lstStyle/>
          <a:p>
            <a:r>
              <a:rPr lang="el-GR" sz="2000" b="1" dirty="0">
                <a:latin typeface="Century Gothic"/>
              </a:rPr>
              <a:t>ΚΕΥ </a:t>
            </a:r>
            <a:r>
              <a:rPr lang="en-GB" sz="2000" b="1" dirty="0">
                <a:latin typeface="Century Gothic"/>
              </a:rPr>
              <a:t>RESOURCES</a:t>
            </a:r>
            <a:r>
              <a:rPr lang="el-GR" sz="2000" b="1" dirty="0">
                <a:latin typeface="Century Gothic"/>
              </a:rPr>
              <a:t>:</a:t>
            </a:r>
            <a:endParaRPr lang="en-GB" sz="2000" b="1" dirty="0">
              <a:latin typeface="Century Gothic"/>
            </a:endParaRPr>
          </a:p>
          <a:p>
            <a:endParaRPr lang="en-GB" sz="2000" b="1" dirty="0">
              <a:latin typeface="Century Gothic"/>
            </a:endParaRPr>
          </a:p>
          <a:p>
            <a:r>
              <a:rPr lang="en-GB" sz="2000" dirty="0">
                <a:latin typeface="Century Gothic"/>
              </a:rPr>
              <a:t>-Associates </a:t>
            </a:r>
            <a:br>
              <a:rPr lang="en-GB" sz="2000" dirty="0">
                <a:latin typeface="Century Gothic"/>
              </a:rPr>
            </a:br>
            <a:r>
              <a:rPr lang="en-GB" sz="2000" dirty="0">
                <a:latin typeface="Century Gothic"/>
              </a:rPr>
              <a:t>-Customers (Tourists, advertisers, etc.)</a:t>
            </a:r>
            <a:br>
              <a:rPr lang="en-GB" sz="2000" dirty="0">
                <a:latin typeface="Century Gothic"/>
              </a:rPr>
            </a:br>
            <a:r>
              <a:rPr lang="en-GB" sz="2000" dirty="0">
                <a:latin typeface="Century Gothic"/>
              </a:rPr>
              <a:t>-Web page</a:t>
            </a:r>
            <a:br>
              <a:rPr lang="en-GB" sz="2000" dirty="0">
                <a:latin typeface="Century Gothic"/>
              </a:rPr>
            </a:br>
            <a:r>
              <a:rPr lang="en-GB" sz="2000" dirty="0">
                <a:latin typeface="Century Gothic"/>
              </a:rPr>
              <a:t>-The members of the company</a:t>
            </a:r>
          </a:p>
        </p:txBody>
      </p:sp>
      <p:pic>
        <p:nvPicPr>
          <p:cNvPr id="1028" name="Picture 4" descr="How to Make a Business Model Canvas for Mobile App Idea - Clockwise Software">
            <a:extLst>
              <a:ext uri="{FF2B5EF4-FFF2-40B4-BE49-F238E27FC236}">
                <a16:creationId xmlns:a16="http://schemas.microsoft.com/office/drawing/2014/main" id="{D63B484D-2BED-4F73-9928-7E528826542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94942" y="1899669"/>
            <a:ext cx="3617042" cy="198420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Key Resources Flat Vector Illustration Stock Vector - Illustration of  balance, graphic: 178754256">
            <a:extLst>
              <a:ext uri="{FF2B5EF4-FFF2-40B4-BE49-F238E27FC236}">
                <a16:creationId xmlns:a16="http://schemas.microsoft.com/office/drawing/2014/main" id="{D90BCFD1-4D22-4518-9001-9FB575035B3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94005" y="4111802"/>
            <a:ext cx="3617041" cy="24199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3153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3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0CF3E81-30BA-4524-8F19-904743F96AB6}"/>
              </a:ext>
            </a:extLst>
          </p:cNvPr>
          <p:cNvSpPr txBox="1"/>
          <p:nvPr/>
        </p:nvSpPr>
        <p:spPr>
          <a:xfrm>
            <a:off x="5693663" y="997634"/>
            <a:ext cx="6498337" cy="5232202"/>
          </a:xfrm>
          <a:prstGeom prst="rect">
            <a:avLst/>
          </a:prstGeom>
          <a:noFill/>
        </p:spPr>
        <p:txBody>
          <a:bodyPr wrap="square">
            <a:spAutoFit/>
          </a:bodyPr>
          <a:lstStyle/>
          <a:p>
            <a:r>
              <a:rPr lang="en-GB" sz="2000" b="1" dirty="0">
                <a:latin typeface="Century Gothic"/>
              </a:rPr>
              <a:t>KEY ACTIVITIES</a:t>
            </a:r>
            <a:r>
              <a:rPr lang="el-GR" sz="2000" b="1" dirty="0">
                <a:latin typeface="Century Gothic"/>
              </a:rPr>
              <a:t>:</a:t>
            </a:r>
          </a:p>
          <a:p>
            <a:endParaRPr lang="el-GR" sz="2000" dirty="0">
              <a:latin typeface="Century Gothic"/>
            </a:endParaRPr>
          </a:p>
          <a:p>
            <a:r>
              <a:rPr lang="en-GB" sz="2000" dirty="0">
                <a:latin typeface="Century Gothic"/>
              </a:rPr>
              <a:t>-Promotion of traditional products and services through restaurants with traditional dishes, local wineries, agrotourism accommodation and retail stores</a:t>
            </a:r>
            <a:br>
              <a:rPr lang="en-GB" sz="2000" dirty="0">
                <a:latin typeface="Century Gothic"/>
              </a:rPr>
            </a:br>
            <a:r>
              <a:rPr lang="en-GB" sz="2000" dirty="0">
                <a:latin typeface="Century Gothic"/>
              </a:rPr>
              <a:t>-Promotion of traditional businesses, tourist destinations and theme parks for activities, exercise and contact with nature </a:t>
            </a:r>
          </a:p>
          <a:p>
            <a:r>
              <a:rPr lang="en-GB" sz="2000" dirty="0">
                <a:latin typeface="Century Gothic"/>
              </a:rPr>
              <a:t>-Promotion of Cypriot tradition and culture through the local population</a:t>
            </a:r>
            <a:br>
              <a:rPr lang="en-GB" sz="2000" dirty="0">
                <a:latin typeface="Century Gothic"/>
              </a:rPr>
            </a:br>
            <a:r>
              <a:rPr lang="en-GB" sz="2000" dirty="0">
                <a:latin typeface="Century Gothic"/>
              </a:rPr>
              <a:t>-Customer service </a:t>
            </a:r>
            <a:br>
              <a:rPr lang="en-GB" sz="2000" dirty="0">
                <a:latin typeface="Century Gothic"/>
              </a:rPr>
            </a:br>
            <a:r>
              <a:rPr lang="en-GB" sz="2000" dirty="0">
                <a:latin typeface="Century Gothic"/>
              </a:rPr>
              <a:t>-Company advertising online</a:t>
            </a:r>
            <a:br>
              <a:rPr lang="en-GB" sz="2000" dirty="0">
                <a:latin typeface="Century Gothic"/>
              </a:rPr>
            </a:br>
            <a:r>
              <a:rPr lang="en-GB" sz="2000" dirty="0">
                <a:latin typeface="Century Gothic"/>
              </a:rPr>
              <a:t>-Communication with customers through telephone calls and/or messages </a:t>
            </a:r>
            <a:br>
              <a:rPr lang="en-GB" sz="2000" dirty="0">
                <a:latin typeface="Century Gothic"/>
              </a:rPr>
            </a:br>
            <a:r>
              <a:rPr lang="en-GB" sz="2000" dirty="0">
                <a:latin typeface="Century Gothic"/>
              </a:rPr>
              <a:t>-Staff training </a:t>
            </a:r>
            <a:br>
              <a:rPr lang="en-GB" sz="1400" dirty="0">
                <a:latin typeface="Century Gothic"/>
              </a:rPr>
            </a:br>
            <a:endParaRPr lang="en-GB" sz="1400" dirty="0">
              <a:latin typeface="Century Gothic"/>
            </a:endParaRPr>
          </a:p>
        </p:txBody>
      </p:sp>
      <p:pic>
        <p:nvPicPr>
          <p:cNvPr id="7" name="Picture 2" descr="Captured photo">
            <a:extLst>
              <a:ext uri="{FF2B5EF4-FFF2-40B4-BE49-F238E27FC236}">
                <a16:creationId xmlns:a16="http://schemas.microsoft.com/office/drawing/2014/main" id="{A6D6B790-213D-47DF-B099-23BA6E7EC569}"/>
              </a:ext>
            </a:extLst>
          </p:cNvPr>
          <p:cNvPicPr>
            <a:picLocks noChangeAspect="1"/>
          </p:cNvPicPr>
          <p:nvPr/>
        </p:nvPicPr>
        <p:blipFill>
          <a:blip r:embed="rId3"/>
          <a:srcRect/>
          <a:stretch>
            <a:fillRect/>
          </a:stretch>
        </p:blipFill>
        <p:spPr>
          <a:xfrm>
            <a:off x="338546" y="519835"/>
            <a:ext cx="3721390" cy="2621152"/>
          </a:xfrm>
          <a:prstGeom prst="rect">
            <a:avLst/>
          </a:prstGeom>
          <a:noFill/>
          <a:ln cap="flat">
            <a:noFill/>
          </a:ln>
        </p:spPr>
      </p:pic>
      <p:pic>
        <p:nvPicPr>
          <p:cNvPr id="8" name="Picture 7">
            <a:extLst>
              <a:ext uri="{FF2B5EF4-FFF2-40B4-BE49-F238E27FC236}">
                <a16:creationId xmlns:a16="http://schemas.microsoft.com/office/drawing/2014/main" id="{98DCB47A-4D17-4219-8DA0-9DAE78B1A0BE}"/>
              </a:ext>
            </a:extLst>
          </p:cNvPr>
          <p:cNvPicPr>
            <a:picLocks noChangeAspect="1"/>
          </p:cNvPicPr>
          <p:nvPr/>
        </p:nvPicPr>
        <p:blipFill>
          <a:blip r:embed="rId4"/>
          <a:stretch>
            <a:fillRect/>
          </a:stretch>
        </p:blipFill>
        <p:spPr>
          <a:xfrm>
            <a:off x="1219201" y="3556001"/>
            <a:ext cx="4305300" cy="3079652"/>
          </a:xfrm>
          <a:prstGeom prst="rect">
            <a:avLst/>
          </a:prstGeom>
        </p:spPr>
      </p:pic>
    </p:spTree>
    <p:extLst>
      <p:ext uri="{BB962C8B-B14F-4D97-AF65-F5344CB8AC3E}">
        <p14:creationId xmlns:p14="http://schemas.microsoft.com/office/powerpoint/2010/main" val="13013702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6153" y="119576"/>
            <a:ext cx="10972800" cy="929294"/>
          </a:xfrm>
        </p:spPr>
        <p:txBody>
          <a:bodyPr>
            <a:normAutofit/>
          </a:bodyPr>
          <a:lstStyle/>
          <a:p>
            <a:pPr algn="ctr"/>
            <a:r>
              <a:rPr lang="en-US" sz="3402" dirty="0">
                <a:latin typeface="Arial Black"/>
                <a:ea typeface="Arial"/>
                <a:cs typeface="Arial"/>
                <a:sym typeface="Arial Black"/>
              </a:rPr>
              <a:t>Business Model Canvas</a:t>
            </a:r>
            <a:endParaRPr lang="en-GB" sz="3402" dirty="0">
              <a:latin typeface="Arial Black"/>
              <a:ea typeface="Arial"/>
              <a:cs typeface="Arial"/>
              <a:sym typeface="Arial"/>
            </a:endParaRPr>
          </a:p>
        </p:txBody>
      </p:sp>
      <p:pic>
        <p:nvPicPr>
          <p:cNvPr id="4" name="Picture 3" descr="Logo, company name&#10;&#10;Description automatically generated">
            <a:extLst>
              <a:ext uri="{FF2B5EF4-FFF2-40B4-BE49-F238E27FC236}">
                <a16:creationId xmlns:a16="http://schemas.microsoft.com/office/drawing/2014/main" id="{849A639F-70CC-4CB4-AA3B-837B093CF92E}"/>
              </a:ext>
            </a:extLst>
          </p:cNvPr>
          <p:cNvPicPr>
            <a:picLocks noChangeAspect="1"/>
          </p:cNvPicPr>
          <p:nvPr/>
        </p:nvPicPr>
        <p:blipFill>
          <a:blip r:embed="rId3"/>
          <a:stretch>
            <a:fillRect/>
          </a:stretch>
        </p:blipFill>
        <p:spPr>
          <a:xfrm>
            <a:off x="10251591" y="38847"/>
            <a:ext cx="1940409" cy="1671742"/>
          </a:xfrm>
          <a:prstGeom prst="rect">
            <a:avLst/>
          </a:prstGeom>
        </p:spPr>
      </p:pic>
      <p:sp>
        <p:nvSpPr>
          <p:cNvPr id="6" name="TextBox 5">
            <a:extLst>
              <a:ext uri="{FF2B5EF4-FFF2-40B4-BE49-F238E27FC236}">
                <a16:creationId xmlns:a16="http://schemas.microsoft.com/office/drawing/2014/main" id="{EA8780EB-D8E3-4860-8CF3-D493D163716F}"/>
              </a:ext>
            </a:extLst>
          </p:cNvPr>
          <p:cNvSpPr txBox="1"/>
          <p:nvPr/>
        </p:nvSpPr>
        <p:spPr>
          <a:xfrm>
            <a:off x="287483" y="4507773"/>
            <a:ext cx="8869218" cy="2246769"/>
          </a:xfrm>
          <a:prstGeom prst="rect">
            <a:avLst/>
          </a:prstGeom>
          <a:noFill/>
        </p:spPr>
        <p:txBody>
          <a:bodyPr wrap="square">
            <a:spAutoFit/>
          </a:bodyPr>
          <a:lstStyle/>
          <a:p>
            <a:r>
              <a:rPr lang="en-GB" sz="2000" b="1" dirty="0">
                <a:latin typeface="Century Gothic"/>
              </a:rPr>
              <a:t>CUSTOMER SEGMENTS</a:t>
            </a:r>
            <a:r>
              <a:rPr lang="el-GR" sz="2000" b="1" dirty="0">
                <a:latin typeface="Century Gothic"/>
              </a:rPr>
              <a:t>:</a:t>
            </a:r>
            <a:endParaRPr lang="en-GB" sz="2000" b="1" dirty="0">
              <a:latin typeface="Century Gothic"/>
            </a:endParaRPr>
          </a:p>
          <a:p>
            <a:endParaRPr lang="en-GB" sz="2000" dirty="0">
              <a:latin typeface="Century Gothic"/>
            </a:endParaRPr>
          </a:p>
          <a:p>
            <a:r>
              <a:rPr lang="en-GB" sz="2000" dirty="0">
                <a:latin typeface="Century Gothic"/>
              </a:rPr>
              <a:t>-Foreign tourists wishing to live the Cypriot traditional way of life </a:t>
            </a:r>
            <a:br>
              <a:rPr lang="en-GB" sz="2000" dirty="0">
                <a:latin typeface="Century Gothic"/>
              </a:rPr>
            </a:br>
            <a:r>
              <a:rPr lang="en-GB" sz="2000" dirty="0">
                <a:latin typeface="Century Gothic"/>
              </a:rPr>
              <a:t>-Cypriots who want to experience agrotourism</a:t>
            </a:r>
            <a:br>
              <a:rPr lang="en-GB" sz="2000" dirty="0">
                <a:latin typeface="Century Gothic"/>
              </a:rPr>
            </a:br>
            <a:r>
              <a:rPr lang="en-GB" sz="2000" dirty="0">
                <a:latin typeface="Century Gothic"/>
              </a:rPr>
              <a:t>-Local traditional businesses that wish to promote their products</a:t>
            </a:r>
            <a:br>
              <a:rPr lang="en-GB" sz="2000" dirty="0">
                <a:latin typeface="Century Gothic"/>
              </a:rPr>
            </a:br>
            <a:r>
              <a:rPr lang="en-GB" sz="2000" dirty="0">
                <a:latin typeface="Century Gothic"/>
              </a:rPr>
              <a:t>-Local population which will promotes Cypriot traditions and the Cypriot way of life</a:t>
            </a:r>
          </a:p>
        </p:txBody>
      </p:sp>
      <p:sp>
        <p:nvSpPr>
          <p:cNvPr id="8" name="TextBox 7">
            <a:extLst>
              <a:ext uri="{FF2B5EF4-FFF2-40B4-BE49-F238E27FC236}">
                <a16:creationId xmlns:a16="http://schemas.microsoft.com/office/drawing/2014/main" id="{47BA3397-0622-4ACF-BE71-842DF41CA057}"/>
              </a:ext>
            </a:extLst>
          </p:cNvPr>
          <p:cNvSpPr txBox="1"/>
          <p:nvPr/>
        </p:nvSpPr>
        <p:spPr>
          <a:xfrm>
            <a:off x="287483" y="1048870"/>
            <a:ext cx="7284917" cy="1323439"/>
          </a:xfrm>
          <a:prstGeom prst="rect">
            <a:avLst/>
          </a:prstGeom>
          <a:noFill/>
        </p:spPr>
        <p:txBody>
          <a:bodyPr wrap="square">
            <a:spAutoFit/>
          </a:bodyPr>
          <a:lstStyle/>
          <a:p>
            <a:r>
              <a:rPr lang="en-GB" sz="2000" b="1" dirty="0">
                <a:latin typeface="Century Gothic"/>
              </a:rPr>
              <a:t>COST STRUCURE</a:t>
            </a:r>
            <a:r>
              <a:rPr lang="el-GR" sz="2000" b="1" dirty="0">
                <a:latin typeface="Century Gothic"/>
              </a:rPr>
              <a:t>:</a:t>
            </a:r>
          </a:p>
          <a:p>
            <a:endParaRPr lang="el-GR" sz="2000" b="1" dirty="0">
              <a:latin typeface="Century Gothic"/>
            </a:endParaRPr>
          </a:p>
          <a:p>
            <a:r>
              <a:rPr lang="en-GB" sz="2000" dirty="0">
                <a:latin typeface="Century Gothic"/>
              </a:rPr>
              <a:t>-Wages for employees </a:t>
            </a:r>
            <a:br>
              <a:rPr lang="en-GB" sz="2000" dirty="0">
                <a:latin typeface="Century Gothic"/>
              </a:rPr>
            </a:br>
            <a:r>
              <a:rPr lang="en-GB" sz="2000" dirty="0">
                <a:latin typeface="Century Gothic"/>
              </a:rPr>
              <a:t>-Marketing costs (website, email, maintenance, etc.)</a:t>
            </a:r>
            <a:endParaRPr lang="en-US" sz="2000" dirty="0"/>
          </a:p>
        </p:txBody>
      </p:sp>
      <p:sp>
        <p:nvSpPr>
          <p:cNvPr id="10" name="TextBox 9">
            <a:extLst>
              <a:ext uri="{FF2B5EF4-FFF2-40B4-BE49-F238E27FC236}">
                <a16:creationId xmlns:a16="http://schemas.microsoft.com/office/drawing/2014/main" id="{9D6B9A7A-41AF-4337-A19E-A867E0CD4C27}"/>
              </a:ext>
            </a:extLst>
          </p:cNvPr>
          <p:cNvSpPr txBox="1"/>
          <p:nvPr/>
        </p:nvSpPr>
        <p:spPr>
          <a:xfrm>
            <a:off x="287483" y="2513993"/>
            <a:ext cx="7446816" cy="1938992"/>
          </a:xfrm>
          <a:prstGeom prst="rect">
            <a:avLst/>
          </a:prstGeom>
          <a:noFill/>
        </p:spPr>
        <p:txBody>
          <a:bodyPr wrap="square">
            <a:spAutoFit/>
          </a:bodyPr>
          <a:lstStyle/>
          <a:p>
            <a:r>
              <a:rPr lang="en-US" sz="2000" b="1" dirty="0">
                <a:latin typeface="Century Gothic"/>
              </a:rPr>
              <a:t>REVENUE STREAMS:</a:t>
            </a:r>
          </a:p>
          <a:p>
            <a:endParaRPr lang="en-US" sz="2000" dirty="0">
              <a:latin typeface="Century Gothic"/>
            </a:endParaRPr>
          </a:p>
          <a:p>
            <a:r>
              <a:rPr lang="en-US" sz="2000" dirty="0">
                <a:latin typeface="Century Gothic"/>
              </a:rPr>
              <a:t>-Revenue from </a:t>
            </a:r>
            <a:r>
              <a:rPr lang="en-GB" sz="2000" dirty="0">
                <a:latin typeface="Century Gothic"/>
              </a:rPr>
              <a:t>businesses</a:t>
            </a:r>
            <a:r>
              <a:rPr lang="en-US" sz="2000" dirty="0">
                <a:latin typeface="Century Gothic"/>
              </a:rPr>
              <a:t> advertising their products or services</a:t>
            </a:r>
            <a:br>
              <a:rPr lang="en-US" sz="2000" dirty="0">
                <a:latin typeface="Century Gothic"/>
              </a:rPr>
            </a:br>
            <a:r>
              <a:rPr lang="en-US" sz="2000" dirty="0">
                <a:latin typeface="Century Gothic"/>
              </a:rPr>
              <a:t>-Possible state sponsorships</a:t>
            </a:r>
            <a:br>
              <a:rPr lang="en-US" sz="2000" dirty="0">
                <a:latin typeface="Century Gothic"/>
              </a:rPr>
            </a:br>
            <a:endParaRPr lang="en-US" sz="2000" dirty="0">
              <a:latin typeface="Century Gothic"/>
            </a:endParaRPr>
          </a:p>
        </p:txBody>
      </p:sp>
      <p:pic>
        <p:nvPicPr>
          <p:cNvPr id="2052" name="Picture 4" descr="Business, business model canvas, cost structure, finance, management,  marketing, cost icon - Download on Iconfinder">
            <a:extLst>
              <a:ext uri="{FF2B5EF4-FFF2-40B4-BE49-F238E27FC236}">
                <a16:creationId xmlns:a16="http://schemas.microsoft.com/office/drawing/2014/main" id="{C5201072-1ADE-4D7A-81FA-26CB01469B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0126" y="1291376"/>
            <a:ext cx="1503363" cy="150336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Revenue streams Icon - Download in Colored Outline Style">
            <a:extLst>
              <a:ext uri="{FF2B5EF4-FFF2-40B4-BE49-F238E27FC236}">
                <a16:creationId xmlns:a16="http://schemas.microsoft.com/office/drawing/2014/main" id="{633835DA-6D04-4A0E-897E-562B49C55E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910126" y="3004795"/>
            <a:ext cx="1503364" cy="150336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Unsupervised Learning- A Road to Customer Segmentation | by Anuj Loomba |  Medium">
            <a:extLst>
              <a:ext uri="{FF2B5EF4-FFF2-40B4-BE49-F238E27FC236}">
                <a16:creationId xmlns:a16="http://schemas.microsoft.com/office/drawing/2014/main" id="{E859FAFF-9E21-4136-826D-6D8DD4331E5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10126" y="4879475"/>
            <a:ext cx="1503364" cy="15033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8904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5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05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0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99B3637-F767-4C13-8544-6EE8AA2FE59F}"/>
              </a:ext>
            </a:extLst>
          </p:cNvPr>
          <p:cNvSpPr txBox="1"/>
          <p:nvPr/>
        </p:nvSpPr>
        <p:spPr>
          <a:xfrm>
            <a:off x="3450787" y="420717"/>
            <a:ext cx="3770894" cy="615874"/>
          </a:xfrm>
          <a:prstGeom prst="rect">
            <a:avLst/>
          </a:prstGeom>
          <a:noFill/>
        </p:spPr>
        <p:txBody>
          <a:bodyPr wrap="square">
            <a:spAutoFit/>
          </a:bodyPr>
          <a:lstStyle/>
          <a:p>
            <a:r>
              <a:rPr kumimoji="0" lang="en-US" sz="3402" b="0" i="0" u="none" strike="noStrike" kern="0" cap="none" spc="0" normalizeH="0" baseline="0" noProof="0" dirty="0">
                <a:ln>
                  <a:noFill/>
                </a:ln>
                <a:effectLst/>
                <a:uLnTx/>
                <a:uFillTx/>
                <a:latin typeface="Arial Black"/>
                <a:ea typeface="Arial Black"/>
                <a:cs typeface="Arial Black"/>
                <a:sym typeface="Arial Black"/>
              </a:rPr>
              <a:t>Swot Analysis</a:t>
            </a:r>
            <a:endParaRPr lang="en-US" dirty="0"/>
          </a:p>
        </p:txBody>
      </p:sp>
      <p:pic>
        <p:nvPicPr>
          <p:cNvPr id="4" name="Picture 3" descr="Logo, company name&#10;&#10;Description automatically generated">
            <a:extLst>
              <a:ext uri="{FF2B5EF4-FFF2-40B4-BE49-F238E27FC236}">
                <a16:creationId xmlns:a16="http://schemas.microsoft.com/office/drawing/2014/main" id="{DD1F8E6C-3B9A-46CF-938E-845DBF9D8C9A}"/>
              </a:ext>
            </a:extLst>
          </p:cNvPr>
          <p:cNvPicPr>
            <a:picLocks noChangeAspect="1"/>
          </p:cNvPicPr>
          <p:nvPr/>
        </p:nvPicPr>
        <p:blipFill>
          <a:blip r:embed="rId3"/>
          <a:stretch>
            <a:fillRect/>
          </a:stretch>
        </p:blipFill>
        <p:spPr>
          <a:xfrm>
            <a:off x="9803463" y="88490"/>
            <a:ext cx="1940409" cy="1583252"/>
          </a:xfrm>
          <a:prstGeom prst="rect">
            <a:avLst/>
          </a:prstGeom>
        </p:spPr>
      </p:pic>
      <p:sp>
        <p:nvSpPr>
          <p:cNvPr id="2" name="TextBox 1"/>
          <p:cNvSpPr txBox="1"/>
          <p:nvPr/>
        </p:nvSpPr>
        <p:spPr>
          <a:xfrm>
            <a:off x="130096" y="1120413"/>
            <a:ext cx="9064704" cy="4093428"/>
          </a:xfrm>
          <a:prstGeom prst="rect">
            <a:avLst/>
          </a:prstGeom>
          <a:noFill/>
        </p:spPr>
        <p:txBody>
          <a:bodyPr wrap="square" rtlCol="0">
            <a:spAutoFit/>
          </a:bodyPr>
          <a:lstStyle/>
          <a:p>
            <a:r>
              <a:rPr lang="en-GB" sz="2000" b="1" dirty="0">
                <a:latin typeface="Century Gothic"/>
              </a:rPr>
              <a:t>STRENGTHS</a:t>
            </a:r>
          </a:p>
          <a:p>
            <a:endParaRPr lang="en-GB" sz="2000" b="1" dirty="0">
              <a:latin typeface="Century Gothic"/>
            </a:endParaRPr>
          </a:p>
          <a:p>
            <a:r>
              <a:rPr lang="en-GB" sz="2000" dirty="0">
                <a:latin typeface="Century Gothic"/>
              </a:rPr>
              <a:t>-Our business can take advantage of its </a:t>
            </a:r>
            <a:r>
              <a:rPr lang="en-GB" sz="2000" b="1" dirty="0">
                <a:latin typeface="Century Gothic"/>
              </a:rPr>
              <a:t>innovative</a:t>
            </a:r>
            <a:r>
              <a:rPr lang="en-GB" sz="2000" dirty="0">
                <a:latin typeface="Century Gothic"/>
              </a:rPr>
              <a:t> service and </a:t>
            </a:r>
            <a:r>
              <a:rPr lang="en-GB" sz="2000" b="1" dirty="0">
                <a:latin typeface="Century Gothic"/>
              </a:rPr>
              <a:t>uniqueness</a:t>
            </a:r>
            <a:r>
              <a:rPr lang="en-GB" sz="2000" dirty="0">
                <a:latin typeface="Century Gothic"/>
              </a:rPr>
              <a:t> in its field.</a:t>
            </a:r>
            <a:br>
              <a:rPr lang="en-GB" sz="2000" dirty="0">
                <a:latin typeface="Century Gothic"/>
              </a:rPr>
            </a:br>
            <a:r>
              <a:rPr lang="en-GB" sz="2000" dirty="0">
                <a:latin typeface="Century Gothic"/>
              </a:rPr>
              <a:t>-It works with </a:t>
            </a:r>
            <a:r>
              <a:rPr lang="en-GB" sz="2000" b="1" dirty="0">
                <a:latin typeface="Century Gothic"/>
              </a:rPr>
              <a:t>entrepreneurs</a:t>
            </a:r>
            <a:r>
              <a:rPr lang="en-GB" sz="2000" dirty="0">
                <a:latin typeface="Century Gothic"/>
              </a:rPr>
              <a:t> who are engaged in </a:t>
            </a:r>
            <a:r>
              <a:rPr lang="en-GB" sz="2000" b="1" dirty="0">
                <a:latin typeface="Century Gothic"/>
              </a:rPr>
              <a:t>sustainable tourism</a:t>
            </a:r>
            <a:r>
              <a:rPr lang="en-GB" sz="2000" dirty="0">
                <a:latin typeface="Century Gothic"/>
              </a:rPr>
              <a:t>.</a:t>
            </a:r>
            <a:br>
              <a:rPr lang="en-GB" sz="2000" dirty="0">
                <a:latin typeface="Century Gothic"/>
              </a:rPr>
            </a:br>
            <a:r>
              <a:rPr lang="en-GB" sz="2000" dirty="0">
                <a:latin typeface="Century Gothic"/>
              </a:rPr>
              <a:t>-It is and easy to make services available by </a:t>
            </a:r>
            <a:r>
              <a:rPr lang="en-GB" sz="2000" b="1" dirty="0">
                <a:latin typeface="Century Gothic"/>
              </a:rPr>
              <a:t>advertising online </a:t>
            </a:r>
            <a:r>
              <a:rPr lang="en-GB" sz="2000" dirty="0">
                <a:latin typeface="Century Gothic"/>
              </a:rPr>
              <a:t>and through </a:t>
            </a:r>
            <a:r>
              <a:rPr lang="en-GB" sz="2000" b="1" dirty="0">
                <a:latin typeface="Century Gothic"/>
              </a:rPr>
              <a:t>social networks</a:t>
            </a:r>
            <a:r>
              <a:rPr lang="en-GB" sz="2000" dirty="0">
                <a:latin typeface="Century Gothic"/>
              </a:rPr>
              <a:t>.</a:t>
            </a:r>
            <a:br>
              <a:rPr lang="en-GB" sz="2000" dirty="0">
                <a:latin typeface="Century Gothic"/>
              </a:rPr>
            </a:br>
            <a:r>
              <a:rPr lang="en-GB" sz="2000" dirty="0">
                <a:latin typeface="Century Gothic"/>
              </a:rPr>
              <a:t>-Attractive prices.</a:t>
            </a:r>
            <a:br>
              <a:rPr lang="en-GB" sz="2000" dirty="0">
                <a:latin typeface="Century Gothic"/>
              </a:rPr>
            </a:br>
            <a:r>
              <a:rPr lang="en-GB" sz="2000" dirty="0">
                <a:latin typeface="Century Gothic"/>
              </a:rPr>
              <a:t>-The company’s founders are locals who are familiar with traditional </a:t>
            </a:r>
            <a:r>
              <a:rPr lang="en-GB" sz="2000" b="1" dirty="0">
                <a:latin typeface="Century Gothic"/>
              </a:rPr>
              <a:t>Cy</a:t>
            </a:r>
            <a:r>
              <a:rPr lang="en-GB" sz="2000" dirty="0">
                <a:latin typeface="Century Gothic"/>
              </a:rPr>
              <a:t>priot </a:t>
            </a:r>
            <a:r>
              <a:rPr lang="en-GB" sz="2000" b="1" dirty="0">
                <a:latin typeface="Century Gothic"/>
              </a:rPr>
              <a:t>life</a:t>
            </a:r>
            <a:r>
              <a:rPr lang="en-GB" sz="2000" dirty="0">
                <a:latin typeface="Century Gothic"/>
              </a:rPr>
              <a:t>.</a:t>
            </a:r>
            <a:br>
              <a:rPr lang="en-GB" sz="2000" dirty="0">
                <a:latin typeface="Century Gothic"/>
              </a:rPr>
            </a:br>
            <a:r>
              <a:rPr lang="en-GB" sz="2000" dirty="0">
                <a:latin typeface="Century Gothic"/>
              </a:rPr>
              <a:t>-Through our </a:t>
            </a:r>
            <a:r>
              <a:rPr lang="en-GB" sz="2000" b="1" dirty="0">
                <a:latin typeface="Century Gothic"/>
              </a:rPr>
              <a:t>one-stop</a:t>
            </a:r>
            <a:r>
              <a:rPr lang="en-GB" sz="2000" dirty="0">
                <a:latin typeface="Century Gothic"/>
              </a:rPr>
              <a:t> website people can access all sustainable tourism establishments.</a:t>
            </a:r>
            <a:br>
              <a:rPr lang="en-GB" sz="2000" b="1" dirty="0">
                <a:latin typeface="Century Gothic"/>
              </a:rPr>
            </a:br>
            <a:endParaRPr lang="en-GB" sz="2000" b="1" dirty="0">
              <a:latin typeface="Century Gothic"/>
            </a:endParaRPr>
          </a:p>
        </p:txBody>
      </p:sp>
      <p:sp>
        <p:nvSpPr>
          <p:cNvPr id="5" name="TextBox 4"/>
          <p:cNvSpPr txBox="1"/>
          <p:nvPr/>
        </p:nvSpPr>
        <p:spPr>
          <a:xfrm>
            <a:off x="130096" y="5075867"/>
            <a:ext cx="8810703" cy="1631216"/>
          </a:xfrm>
          <a:prstGeom prst="rect">
            <a:avLst/>
          </a:prstGeom>
          <a:noFill/>
        </p:spPr>
        <p:txBody>
          <a:bodyPr wrap="square" rtlCol="0">
            <a:spAutoFit/>
          </a:bodyPr>
          <a:lstStyle/>
          <a:p>
            <a:r>
              <a:rPr lang="en-GB" sz="2000" b="1" dirty="0">
                <a:latin typeface="Century Gothic"/>
              </a:rPr>
              <a:t>WEAKNESSES</a:t>
            </a:r>
          </a:p>
          <a:p>
            <a:br>
              <a:rPr lang="en-GB" sz="2000" dirty="0">
                <a:latin typeface="Century Gothic"/>
              </a:rPr>
            </a:br>
            <a:r>
              <a:rPr lang="en-GB" sz="2000" dirty="0">
                <a:latin typeface="Century Gothic"/>
              </a:rPr>
              <a:t>-Marketing is </a:t>
            </a:r>
            <a:r>
              <a:rPr lang="en-GB" sz="2000" b="1" dirty="0">
                <a:latin typeface="Century Gothic"/>
              </a:rPr>
              <a:t>time</a:t>
            </a:r>
            <a:r>
              <a:rPr lang="en-GB" sz="2000" dirty="0">
                <a:latin typeface="Century Gothic"/>
              </a:rPr>
              <a:t> consuming, for the company, as it is something </a:t>
            </a:r>
            <a:r>
              <a:rPr lang="en-GB" sz="2000" b="1" dirty="0">
                <a:latin typeface="Century Gothic"/>
              </a:rPr>
              <a:t>new</a:t>
            </a:r>
            <a:r>
              <a:rPr lang="en-GB" sz="2000" dirty="0">
                <a:latin typeface="Century Gothic"/>
              </a:rPr>
              <a:t> to the market. </a:t>
            </a:r>
            <a:br>
              <a:rPr lang="en-GB" sz="2000" dirty="0">
                <a:latin typeface="Century Gothic"/>
              </a:rPr>
            </a:br>
            <a:r>
              <a:rPr lang="en-GB" sz="2000" dirty="0">
                <a:latin typeface="Century Gothic"/>
              </a:rPr>
              <a:t>-Our student employees are </a:t>
            </a:r>
            <a:r>
              <a:rPr lang="en-GB" sz="2000" b="1" dirty="0">
                <a:latin typeface="Century Gothic"/>
              </a:rPr>
              <a:t>in</a:t>
            </a:r>
            <a:r>
              <a:rPr lang="en-GB" sz="2000" dirty="0">
                <a:latin typeface="Century Gothic"/>
              </a:rPr>
              <a:t>experienced in running a company.</a:t>
            </a:r>
          </a:p>
        </p:txBody>
      </p:sp>
      <p:pic>
        <p:nvPicPr>
          <p:cNvPr id="3078" name="Picture 6" descr="2. SWOT analysis | ETIANALYSE">
            <a:extLst>
              <a:ext uri="{FF2B5EF4-FFF2-40B4-BE49-F238E27FC236}">
                <a16:creationId xmlns:a16="http://schemas.microsoft.com/office/drawing/2014/main" id="{A620CD77-E8A4-4348-985C-23EAE57268C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39759" y="1912196"/>
            <a:ext cx="2203450" cy="220345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Working with strength and weakness - Vegaskid's net">
            <a:extLst>
              <a:ext uri="{FF2B5EF4-FFF2-40B4-BE49-F238E27FC236}">
                <a16:creationId xmlns:a16="http://schemas.microsoft.com/office/drawing/2014/main" id="{55423799-2699-4653-87AC-F9B7BF8FBB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39759" y="4356100"/>
            <a:ext cx="2203451" cy="2203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3335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07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08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849A639F-70CC-4CB4-AA3B-837B093CF92E}"/>
              </a:ext>
            </a:extLst>
          </p:cNvPr>
          <p:cNvPicPr>
            <a:picLocks noChangeAspect="1"/>
          </p:cNvPicPr>
          <p:nvPr/>
        </p:nvPicPr>
        <p:blipFill>
          <a:blip r:embed="rId3"/>
          <a:stretch>
            <a:fillRect/>
          </a:stretch>
        </p:blipFill>
        <p:spPr>
          <a:xfrm>
            <a:off x="9641991" y="267494"/>
            <a:ext cx="1940409" cy="1583252"/>
          </a:xfrm>
          <a:prstGeom prst="rect">
            <a:avLst/>
          </a:prstGeom>
        </p:spPr>
      </p:pic>
      <p:sp>
        <p:nvSpPr>
          <p:cNvPr id="5" name="TextBox 4">
            <a:extLst>
              <a:ext uri="{FF2B5EF4-FFF2-40B4-BE49-F238E27FC236}">
                <a16:creationId xmlns:a16="http://schemas.microsoft.com/office/drawing/2014/main" id="{8C618FDC-9C63-4AB9-9F25-AD54C7FAA3C8}"/>
              </a:ext>
            </a:extLst>
          </p:cNvPr>
          <p:cNvSpPr txBox="1"/>
          <p:nvPr/>
        </p:nvSpPr>
        <p:spPr>
          <a:xfrm>
            <a:off x="3450787" y="420717"/>
            <a:ext cx="3770894" cy="615874"/>
          </a:xfrm>
          <a:prstGeom prst="rect">
            <a:avLst/>
          </a:prstGeom>
          <a:noFill/>
        </p:spPr>
        <p:txBody>
          <a:bodyPr wrap="square">
            <a:spAutoFit/>
          </a:bodyPr>
          <a:lstStyle/>
          <a:p>
            <a:r>
              <a:rPr kumimoji="0" lang="en-US" sz="3402" b="0" i="0" u="none" strike="noStrike" kern="0" cap="none" spc="0" normalizeH="0" baseline="0" noProof="0" dirty="0">
                <a:ln>
                  <a:noFill/>
                </a:ln>
                <a:effectLst/>
                <a:uLnTx/>
                <a:uFillTx/>
                <a:latin typeface="Arial Black"/>
                <a:ea typeface="Arial Black"/>
                <a:cs typeface="Arial Black"/>
                <a:sym typeface="Arial Black"/>
              </a:rPr>
              <a:t>Swot Analysis</a:t>
            </a:r>
            <a:endParaRPr lang="en-US" dirty="0"/>
          </a:p>
        </p:txBody>
      </p:sp>
      <p:sp>
        <p:nvSpPr>
          <p:cNvPr id="9" name="TextBox 8">
            <a:extLst>
              <a:ext uri="{FF2B5EF4-FFF2-40B4-BE49-F238E27FC236}">
                <a16:creationId xmlns:a16="http://schemas.microsoft.com/office/drawing/2014/main" id="{FBEADD90-B35D-4EFA-8913-3F99C40705FE}"/>
              </a:ext>
            </a:extLst>
          </p:cNvPr>
          <p:cNvSpPr txBox="1"/>
          <p:nvPr/>
        </p:nvSpPr>
        <p:spPr>
          <a:xfrm>
            <a:off x="401056" y="1469312"/>
            <a:ext cx="7282444" cy="2554545"/>
          </a:xfrm>
          <a:prstGeom prst="rect">
            <a:avLst/>
          </a:prstGeom>
          <a:noFill/>
        </p:spPr>
        <p:txBody>
          <a:bodyPr wrap="square">
            <a:spAutoFit/>
          </a:bodyPr>
          <a:lstStyle/>
          <a:p>
            <a:r>
              <a:rPr lang="en-GB" sz="2000" b="1" dirty="0">
                <a:latin typeface="Century Gothic"/>
              </a:rPr>
              <a:t>OPPORTUNITIES</a:t>
            </a:r>
            <a:r>
              <a:rPr lang="el-GR" sz="2000" b="1" dirty="0">
                <a:latin typeface="Century Gothic"/>
              </a:rPr>
              <a:t>:</a:t>
            </a:r>
          </a:p>
          <a:p>
            <a:endParaRPr lang="el-GR" sz="2000" dirty="0">
              <a:latin typeface="Century Gothic"/>
            </a:endParaRPr>
          </a:p>
          <a:p>
            <a:r>
              <a:rPr lang="en-GB" sz="2000" dirty="0">
                <a:latin typeface="Century Gothic"/>
              </a:rPr>
              <a:t>-For local sustainable companies in our area to promote and increase their profitability.</a:t>
            </a:r>
            <a:br>
              <a:rPr lang="en-GB" sz="2000" dirty="0">
                <a:latin typeface="Century Gothic"/>
              </a:rPr>
            </a:br>
            <a:r>
              <a:rPr lang="en-GB" sz="2000" dirty="0">
                <a:latin typeface="Century Gothic"/>
              </a:rPr>
              <a:t>-With pandemic restrictions, </a:t>
            </a:r>
            <a:r>
              <a:rPr lang="en-US" sz="2000" dirty="0">
                <a:latin typeface="Century Gothic"/>
              </a:rPr>
              <a:t>locals choose to discover Cyprus.</a:t>
            </a:r>
            <a:br>
              <a:rPr lang="en-GB" sz="2000" dirty="0">
                <a:latin typeface="Century Gothic"/>
              </a:rPr>
            </a:br>
            <a:r>
              <a:rPr lang="en-GB" sz="2000" dirty="0">
                <a:latin typeface="Century Gothic"/>
              </a:rPr>
              <a:t>-Participating entrepreneurs can claim EU grants in support of the rural population and young entrepreneurs</a:t>
            </a:r>
            <a:endParaRPr lang="en-US" sz="2000" dirty="0"/>
          </a:p>
        </p:txBody>
      </p:sp>
      <p:sp>
        <p:nvSpPr>
          <p:cNvPr id="11" name="TextBox 10">
            <a:extLst>
              <a:ext uri="{FF2B5EF4-FFF2-40B4-BE49-F238E27FC236}">
                <a16:creationId xmlns:a16="http://schemas.microsoft.com/office/drawing/2014/main" id="{B791CA1D-5FB4-48DB-AA80-92055D40EA42}"/>
              </a:ext>
            </a:extLst>
          </p:cNvPr>
          <p:cNvSpPr txBox="1"/>
          <p:nvPr/>
        </p:nvSpPr>
        <p:spPr>
          <a:xfrm>
            <a:off x="401056" y="4456578"/>
            <a:ext cx="7015744" cy="1938992"/>
          </a:xfrm>
          <a:prstGeom prst="rect">
            <a:avLst/>
          </a:prstGeom>
          <a:noFill/>
        </p:spPr>
        <p:txBody>
          <a:bodyPr wrap="square">
            <a:spAutoFit/>
          </a:bodyPr>
          <a:lstStyle/>
          <a:p>
            <a:r>
              <a:rPr lang="en-GB" sz="2000" b="1" dirty="0">
                <a:latin typeface="Century Gothic"/>
              </a:rPr>
              <a:t>THREATS</a:t>
            </a:r>
            <a:r>
              <a:rPr lang="el-GR" sz="2000" b="1" dirty="0">
                <a:latin typeface="Century Gothic"/>
              </a:rPr>
              <a:t>:</a:t>
            </a:r>
          </a:p>
          <a:p>
            <a:endParaRPr lang="el-GR" sz="2000" dirty="0">
              <a:latin typeface="Century Gothic"/>
            </a:endParaRPr>
          </a:p>
          <a:p>
            <a:r>
              <a:rPr lang="en-GB" sz="2000" dirty="0">
                <a:latin typeface="Century Gothic"/>
              </a:rPr>
              <a:t>-Other companies to follow our footsteps</a:t>
            </a:r>
            <a:br>
              <a:rPr lang="en-GB" sz="2000" dirty="0">
                <a:latin typeface="Century Gothic"/>
              </a:rPr>
            </a:br>
            <a:r>
              <a:rPr lang="en-GB" sz="2000" dirty="0">
                <a:latin typeface="Century Gothic"/>
              </a:rPr>
              <a:t>-If COVID pandemic restrictions again lead to a reduction in tourism</a:t>
            </a:r>
            <a:br>
              <a:rPr lang="en-GB" sz="2000" dirty="0">
                <a:latin typeface="Century Gothic"/>
              </a:rPr>
            </a:br>
            <a:endParaRPr lang="en-GB" sz="2000" dirty="0">
              <a:latin typeface="Century Gothic"/>
            </a:endParaRPr>
          </a:p>
        </p:txBody>
      </p:sp>
      <p:pic>
        <p:nvPicPr>
          <p:cNvPr id="4098" name="Picture 2" descr="How to Spot Business Opportunities in a Down Economy | legalzoom.com">
            <a:extLst>
              <a:ext uri="{FF2B5EF4-FFF2-40B4-BE49-F238E27FC236}">
                <a16:creationId xmlns:a16="http://schemas.microsoft.com/office/drawing/2014/main" id="{E0859C3E-6B1C-4A1E-8CA5-E7FCE0EC25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3400" y="2080756"/>
            <a:ext cx="2159000" cy="180544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Threat Clipart - Clipart Suggest">
            <a:extLst>
              <a:ext uri="{FF2B5EF4-FFF2-40B4-BE49-F238E27FC236}">
                <a16:creationId xmlns:a16="http://schemas.microsoft.com/office/drawing/2014/main" id="{B29687FD-728B-4478-B7A5-B3A3F299664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23399" y="4116208"/>
            <a:ext cx="2158999" cy="2158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6473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09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67475" y="0"/>
            <a:ext cx="4976368" cy="566480"/>
          </a:xfrm>
        </p:spPr>
        <p:txBody>
          <a:bodyPr>
            <a:normAutofit/>
          </a:bodyPr>
          <a:lstStyle/>
          <a:p>
            <a:r>
              <a:rPr lang="en-US" sz="3402" dirty="0">
                <a:solidFill>
                  <a:srgbClr val="FFFF00"/>
                </a:solidFill>
                <a:latin typeface="Arial Black"/>
                <a:ea typeface="Arial Black"/>
                <a:cs typeface="Arial Black"/>
                <a:sym typeface="Arial Black"/>
                <a:hlinkClick r:id="rId3">
                  <a:extLst>
                    <a:ext uri="{A12FA001-AC4F-418D-AE19-62706E023703}">
                      <ahyp:hlinkClr xmlns:ahyp="http://schemas.microsoft.com/office/drawing/2018/hyperlinkcolor" val="tx"/>
                    </a:ext>
                  </a:extLst>
                </a:hlinkClick>
              </a:rPr>
              <a:t>Our website</a:t>
            </a:r>
            <a:endParaRPr lang="en-US" sz="3402" dirty="0">
              <a:solidFill>
                <a:srgbClr val="FFFF00"/>
              </a:solidFill>
              <a:latin typeface="Arial Black"/>
              <a:ea typeface="Arial Black"/>
              <a:cs typeface="Arial Black"/>
              <a:sym typeface="Arial"/>
            </a:endParaRPr>
          </a:p>
        </p:txBody>
      </p:sp>
      <p:pic>
        <p:nvPicPr>
          <p:cNvPr id="4" name="Picture 3" descr="Logo, company name&#10;&#10;Description automatically generated">
            <a:extLst>
              <a:ext uri="{FF2B5EF4-FFF2-40B4-BE49-F238E27FC236}">
                <a16:creationId xmlns:a16="http://schemas.microsoft.com/office/drawing/2014/main" id="{849A639F-70CC-4CB4-AA3B-837B093CF92E}"/>
              </a:ext>
            </a:extLst>
          </p:cNvPr>
          <p:cNvPicPr>
            <a:picLocks noChangeAspect="1"/>
          </p:cNvPicPr>
          <p:nvPr/>
        </p:nvPicPr>
        <p:blipFill>
          <a:blip r:embed="rId4"/>
          <a:stretch>
            <a:fillRect/>
          </a:stretch>
        </p:blipFill>
        <p:spPr>
          <a:xfrm>
            <a:off x="9641991" y="267494"/>
            <a:ext cx="1940409" cy="1583252"/>
          </a:xfrm>
          <a:prstGeom prst="rect">
            <a:avLst/>
          </a:prstGeom>
        </p:spPr>
      </p:pic>
      <p:pic>
        <p:nvPicPr>
          <p:cNvPr id="3" name="Picture 2">
            <a:extLst>
              <a:ext uri="{FF2B5EF4-FFF2-40B4-BE49-F238E27FC236}">
                <a16:creationId xmlns:a16="http://schemas.microsoft.com/office/drawing/2014/main" id="{DE7399C8-051C-4CE3-8568-D00683048BD1}"/>
              </a:ext>
            </a:extLst>
          </p:cNvPr>
          <p:cNvPicPr>
            <a:picLocks noChangeAspect="1"/>
          </p:cNvPicPr>
          <p:nvPr/>
        </p:nvPicPr>
        <p:blipFill>
          <a:blip r:embed="rId5"/>
          <a:stretch>
            <a:fillRect/>
          </a:stretch>
        </p:blipFill>
        <p:spPr>
          <a:xfrm>
            <a:off x="3624865" y="527028"/>
            <a:ext cx="4261588" cy="6330972"/>
          </a:xfrm>
          <a:prstGeom prst="rect">
            <a:avLst/>
          </a:prstGeom>
        </p:spPr>
      </p:pic>
    </p:spTree>
    <p:extLst>
      <p:ext uri="{BB962C8B-B14F-4D97-AF65-F5344CB8AC3E}">
        <p14:creationId xmlns:p14="http://schemas.microsoft.com/office/powerpoint/2010/main" val="1252266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company name&#10;&#10;Description automatically generated">
            <a:extLst>
              <a:ext uri="{FF2B5EF4-FFF2-40B4-BE49-F238E27FC236}">
                <a16:creationId xmlns:a16="http://schemas.microsoft.com/office/drawing/2014/main" id="{849A639F-70CC-4CB4-AA3B-837B093CF92E}"/>
              </a:ext>
            </a:extLst>
          </p:cNvPr>
          <p:cNvPicPr>
            <a:picLocks noChangeAspect="1"/>
          </p:cNvPicPr>
          <p:nvPr/>
        </p:nvPicPr>
        <p:blipFill>
          <a:blip r:embed="rId3"/>
          <a:stretch>
            <a:fillRect/>
          </a:stretch>
        </p:blipFill>
        <p:spPr>
          <a:xfrm>
            <a:off x="3030934" y="292893"/>
            <a:ext cx="5400055" cy="4406107"/>
          </a:xfrm>
          <a:prstGeom prst="rect">
            <a:avLst/>
          </a:prstGeom>
        </p:spPr>
      </p:pic>
      <p:sp>
        <p:nvSpPr>
          <p:cNvPr id="5" name="Google Shape;456;p29">
            <a:extLst>
              <a:ext uri="{FF2B5EF4-FFF2-40B4-BE49-F238E27FC236}">
                <a16:creationId xmlns:a16="http://schemas.microsoft.com/office/drawing/2014/main" id="{572F15E3-97E0-4221-B4B1-9D403B8B61EA}"/>
              </a:ext>
            </a:extLst>
          </p:cNvPr>
          <p:cNvSpPr txBox="1">
            <a:spLocks/>
          </p:cNvSpPr>
          <p:nvPr/>
        </p:nvSpPr>
        <p:spPr>
          <a:xfrm>
            <a:off x="2493411" y="5016500"/>
            <a:ext cx="6411000" cy="977900"/>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A9EE6E"/>
              </a:buClr>
              <a:buSzPts val="4200"/>
              <a:buFont typeface="Century Gothic"/>
              <a:buNone/>
              <a:defRPr sz="4200" b="0" i="0" u="none" strike="noStrike" cap="none">
                <a:solidFill>
                  <a:srgbClr val="A9EE6E"/>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484632" algn="ctr">
              <a:buSzPts val="3780"/>
              <a:buFont typeface="Arial Black"/>
              <a:buNone/>
            </a:pPr>
            <a:r>
              <a:rPr lang="en-US" sz="3200" dirty="0">
                <a:solidFill>
                  <a:srgbClr val="00B050"/>
                </a:solidFill>
                <a:latin typeface="Arial Black"/>
                <a:ea typeface="Arial Black"/>
                <a:cs typeface="Arial Black"/>
                <a:sym typeface="Arial Black"/>
              </a:rPr>
              <a:t>Thank you for your attention</a:t>
            </a:r>
          </a:p>
        </p:txBody>
      </p:sp>
    </p:spTree>
    <p:extLst>
      <p:ext uri="{BB962C8B-B14F-4D97-AF65-F5344CB8AC3E}">
        <p14:creationId xmlns:p14="http://schemas.microsoft.com/office/powerpoint/2010/main" val="60271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86C820-C5EE-428E-9861-89BE43A10588}"/>
              </a:ext>
            </a:extLst>
          </p:cNvPr>
          <p:cNvSpPr>
            <a:spLocks noGrp="1"/>
          </p:cNvSpPr>
          <p:nvPr>
            <p:ph type="title"/>
          </p:nvPr>
        </p:nvSpPr>
        <p:spPr>
          <a:xfrm>
            <a:off x="737417" y="875070"/>
            <a:ext cx="3873911" cy="476823"/>
          </a:xfrm>
        </p:spPr>
        <p:txBody>
          <a:bodyPr>
            <a:noAutofit/>
          </a:bodyPr>
          <a:lstStyle/>
          <a:p>
            <a:r>
              <a:rPr lang="en-US" sz="4800" b="1" dirty="0">
                <a:latin typeface="Calibri"/>
                <a:cs typeface="Calibri"/>
                <a:sym typeface="Arial"/>
              </a:rPr>
              <a:t>The idea </a:t>
            </a:r>
          </a:p>
        </p:txBody>
      </p:sp>
      <p:sp>
        <p:nvSpPr>
          <p:cNvPr id="4" name="TextBox 3">
            <a:extLst>
              <a:ext uri="{FF2B5EF4-FFF2-40B4-BE49-F238E27FC236}">
                <a16:creationId xmlns:a16="http://schemas.microsoft.com/office/drawing/2014/main" id="{D5B8E571-3DB3-4FAC-B727-47FD42DF11AB}"/>
              </a:ext>
            </a:extLst>
          </p:cNvPr>
          <p:cNvSpPr txBox="1"/>
          <p:nvPr/>
        </p:nvSpPr>
        <p:spPr>
          <a:xfrm>
            <a:off x="555523" y="2083296"/>
            <a:ext cx="6061178" cy="4154984"/>
          </a:xfrm>
          <a:prstGeom prst="rect">
            <a:avLst/>
          </a:prstGeom>
          <a:noFill/>
        </p:spPr>
        <p:txBody>
          <a:bodyPr wrap="square">
            <a:spAutoFit/>
          </a:bodyPr>
          <a:lstStyle/>
          <a:p>
            <a:pPr algn="just">
              <a:buSzPts val="3200"/>
            </a:pPr>
            <a:r>
              <a:rPr lang="en-US" sz="2400" dirty="0">
                <a:latin typeface="Century Gothic"/>
                <a:sym typeface="Century Gothic"/>
              </a:rPr>
              <a:t>After brain storming ideas on sustainable tourism, we searched the internet for a one-stop web-page where tourists could find information related to sustainable tourism in Cyprus having decided to create a student company for this.</a:t>
            </a:r>
          </a:p>
          <a:p>
            <a:pPr algn="just">
              <a:buSzPts val="3200"/>
            </a:pPr>
            <a:endParaRPr lang="en-US" sz="2400" dirty="0">
              <a:latin typeface="Century Gothic"/>
              <a:sym typeface="Century Gothic"/>
            </a:endParaRPr>
          </a:p>
          <a:p>
            <a:pPr algn="just">
              <a:buSzPts val="3200"/>
            </a:pPr>
            <a:r>
              <a:rPr lang="en-US" sz="2400" dirty="0">
                <a:latin typeface="Century Gothic"/>
                <a:sym typeface="Century Gothic"/>
              </a:rPr>
              <a:t>One site with all the information needed to meet all tourists’ personal needs and desires.</a:t>
            </a:r>
          </a:p>
        </p:txBody>
      </p:sp>
      <p:pic>
        <p:nvPicPr>
          <p:cNvPr id="6" name="Picture 5" descr="A picture containing outdoor, building, wooden, wood&#10;&#10;Description automatically generated">
            <a:extLst>
              <a:ext uri="{FF2B5EF4-FFF2-40B4-BE49-F238E27FC236}">
                <a16:creationId xmlns:a16="http://schemas.microsoft.com/office/drawing/2014/main" id="{D273CCE6-0011-4543-B8CA-A149BB356C2F}"/>
              </a:ext>
            </a:extLst>
          </p:cNvPr>
          <p:cNvPicPr>
            <a:picLocks noChangeAspect="1"/>
          </p:cNvPicPr>
          <p:nvPr/>
        </p:nvPicPr>
        <p:blipFill>
          <a:blip r:embed="rId3"/>
          <a:stretch>
            <a:fillRect/>
          </a:stretch>
        </p:blipFill>
        <p:spPr>
          <a:xfrm>
            <a:off x="7048500" y="0"/>
            <a:ext cx="5143500" cy="6858000"/>
          </a:xfrm>
          <a:prstGeom prst="rect">
            <a:avLst/>
          </a:prstGeom>
        </p:spPr>
      </p:pic>
    </p:spTree>
    <p:extLst>
      <p:ext uri="{BB962C8B-B14F-4D97-AF65-F5344CB8AC3E}">
        <p14:creationId xmlns:p14="http://schemas.microsoft.com/office/powerpoint/2010/main" val="2186267037"/>
      </p:ext>
    </p:extLst>
  </p:cSld>
  <p:clrMapOvr>
    <a:masterClrMapping/>
  </p:clrMapOvr>
  <mc:AlternateContent xmlns:mc="http://schemas.openxmlformats.org/markup-compatibility/2006" xmlns:p14="http://schemas.microsoft.com/office/powerpoint/2010/main">
    <mc:Choice Requires="p14">
      <p:transition spd="slow" p14:dur="2000" advTm="1209"/>
    </mc:Choice>
    <mc:Fallback xmlns="">
      <p:transition spd="slow" advTm="1209"/>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7114019D-197F-4879-95FF-2BF1A4017B2C}"/>
              </a:ext>
            </a:extLst>
          </p:cNvPr>
          <p:cNvPicPr>
            <a:picLocks noChangeAspect="1"/>
          </p:cNvPicPr>
          <p:nvPr/>
        </p:nvPicPr>
        <p:blipFill>
          <a:blip r:embed="rId3"/>
          <a:stretch>
            <a:fillRect/>
          </a:stretch>
        </p:blipFill>
        <p:spPr>
          <a:xfrm>
            <a:off x="8137259" y="1314042"/>
            <a:ext cx="3900808" cy="3182814"/>
          </a:xfrm>
          <a:prstGeom prst="rect">
            <a:avLst/>
          </a:prstGeom>
        </p:spPr>
      </p:pic>
      <p:sp>
        <p:nvSpPr>
          <p:cNvPr id="4" name="Google Shape;456;p29">
            <a:extLst>
              <a:ext uri="{FF2B5EF4-FFF2-40B4-BE49-F238E27FC236}">
                <a16:creationId xmlns:a16="http://schemas.microsoft.com/office/drawing/2014/main" id="{8681AF14-ABF1-4CAD-B1CC-B1069FEE8A57}"/>
              </a:ext>
            </a:extLst>
          </p:cNvPr>
          <p:cNvSpPr txBox="1">
            <a:spLocks/>
          </p:cNvSpPr>
          <p:nvPr/>
        </p:nvSpPr>
        <p:spPr>
          <a:xfrm>
            <a:off x="395519" y="3069548"/>
            <a:ext cx="5565060" cy="796412"/>
          </a:xfrm>
          <a:prstGeom prst="rect">
            <a:avLst/>
          </a:prstGeom>
          <a:noFill/>
          <a:ln>
            <a:noFill/>
          </a:ln>
        </p:spPr>
        <p:txBody>
          <a:bodyPr spcFirstLastPara="1" wrap="square" lIns="91425" tIns="45700" rIns="91425" bIns="45700" anchor="ctr" anchorCtr="0">
            <a:normAutofit fontScale="975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A9EE6E"/>
              </a:buClr>
              <a:buSzPts val="4200"/>
              <a:buFont typeface="Century Gothic"/>
              <a:buNone/>
              <a:defRPr sz="4200" b="0" i="0" u="none" strike="noStrike" cap="none">
                <a:solidFill>
                  <a:srgbClr val="A9EE6E"/>
                </a:solidFill>
                <a:latin typeface="Century Gothic"/>
                <a:ea typeface="Century Gothic"/>
                <a:cs typeface="Century Gothic"/>
                <a:sym typeface="Century Gothic"/>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484632">
              <a:buSzPts val="3780"/>
              <a:buFont typeface="Arial Black"/>
              <a:buNone/>
            </a:pPr>
            <a:r>
              <a:rPr lang="en-US" sz="2000" dirty="0">
                <a:solidFill>
                  <a:schemeClr val="tx1"/>
                </a:solidFill>
                <a:cs typeface="Arial"/>
                <a:sym typeface="Arial Black"/>
              </a:rPr>
              <a:t>The Company Logo</a:t>
            </a:r>
          </a:p>
        </p:txBody>
      </p:sp>
      <p:sp>
        <p:nvSpPr>
          <p:cNvPr id="7" name="TextBox 6">
            <a:extLst>
              <a:ext uri="{FF2B5EF4-FFF2-40B4-BE49-F238E27FC236}">
                <a16:creationId xmlns:a16="http://schemas.microsoft.com/office/drawing/2014/main" id="{FD29F8E7-DF70-407E-B437-F7AFCFCEF33C}"/>
              </a:ext>
            </a:extLst>
          </p:cNvPr>
          <p:cNvSpPr txBox="1"/>
          <p:nvPr/>
        </p:nvSpPr>
        <p:spPr>
          <a:xfrm>
            <a:off x="915650" y="54623"/>
            <a:ext cx="11122417" cy="1569660"/>
          </a:xfrm>
          <a:prstGeom prst="rect">
            <a:avLst/>
          </a:prstGeom>
          <a:noFill/>
        </p:spPr>
        <p:txBody>
          <a:bodyPr wrap="square">
            <a:spAutoFit/>
          </a:bodyPr>
          <a:lstStyle/>
          <a:p>
            <a:r>
              <a:rPr kumimoji="0" lang="en-US" sz="4800" b="1" i="0" u="none" strike="noStrike" kern="0" cap="none" spc="0" normalizeH="0" baseline="0" noProof="0" dirty="0">
                <a:ln>
                  <a:noFill/>
                </a:ln>
                <a:effectLst/>
                <a:uLnTx/>
                <a:uFillTx/>
                <a:latin typeface="Calibri"/>
                <a:cs typeface="Calibri"/>
                <a:sym typeface="Arial Black"/>
              </a:rPr>
              <a:t>ARTICLES OF ASSOCIATION</a:t>
            </a:r>
            <a:br>
              <a:rPr kumimoji="0" lang="en-US" sz="4800" b="1" i="0" u="none" strike="noStrike" kern="0" cap="none" spc="0" normalizeH="0" baseline="0" noProof="0" dirty="0">
                <a:ln>
                  <a:noFill/>
                </a:ln>
                <a:effectLst/>
                <a:uLnTx/>
                <a:uFillTx/>
                <a:latin typeface="Calibri"/>
                <a:cs typeface="Calibri"/>
                <a:sym typeface="Arial Black"/>
              </a:rPr>
            </a:br>
            <a:r>
              <a:rPr kumimoji="0" lang="en-US" sz="2700" b="1" i="0" u="none" strike="noStrike" kern="0" cap="none" spc="0" normalizeH="0" baseline="0" noProof="0" dirty="0">
                <a:ln>
                  <a:noFill/>
                </a:ln>
                <a:effectLst/>
                <a:uLnTx/>
                <a:uFillTx/>
                <a:latin typeface="Calibri"/>
                <a:cs typeface="Calibri"/>
                <a:sym typeface="Arial Black"/>
              </a:rPr>
              <a:t>CHAPTER </a:t>
            </a:r>
            <a:r>
              <a:rPr kumimoji="0" lang="el-GR" sz="2700" b="1" i="0" u="none" strike="noStrike" kern="0" cap="none" spc="0" normalizeH="0" baseline="0" noProof="0" dirty="0">
                <a:ln>
                  <a:noFill/>
                </a:ln>
                <a:effectLst/>
                <a:uLnTx/>
                <a:uFillTx/>
                <a:latin typeface="Calibri"/>
                <a:cs typeface="Calibri"/>
                <a:sym typeface="Arial Black"/>
              </a:rPr>
              <a:t>Α</a:t>
            </a:r>
            <a:r>
              <a:rPr kumimoji="0" lang="en-US" sz="2700" b="1" i="0" u="none" strike="noStrike" kern="0" cap="none" spc="0" normalizeH="0" baseline="0" noProof="0" dirty="0">
                <a:ln>
                  <a:noFill/>
                </a:ln>
                <a:effectLst/>
                <a:uLnTx/>
                <a:uFillTx/>
                <a:latin typeface="Calibri"/>
                <a:cs typeface="Calibri"/>
                <a:sym typeface="Arial Black"/>
              </a:rPr>
              <a:t>: </a:t>
            </a:r>
            <a:r>
              <a:rPr kumimoji="0" lang="en-US" sz="3100" b="1" i="0" u="none" strike="noStrike" kern="0" cap="none" spc="0" normalizeH="0" baseline="0" noProof="0" dirty="0">
                <a:ln>
                  <a:noFill/>
                </a:ln>
                <a:effectLst/>
                <a:uLnTx/>
                <a:uFillTx/>
                <a:latin typeface="Calibri"/>
                <a:cs typeface="Calibri"/>
                <a:sym typeface="Arial Black"/>
              </a:rPr>
              <a:t>NAME-PURPOSE-HEADQUARTERS-DURATION</a:t>
            </a:r>
            <a:r>
              <a:rPr kumimoji="0" lang="en-US" sz="4800" b="1" i="0" u="none" strike="noStrike" kern="0" cap="none" spc="0" normalizeH="0" baseline="0" noProof="0" dirty="0">
                <a:ln>
                  <a:noFill/>
                </a:ln>
                <a:effectLst/>
                <a:uLnTx/>
                <a:uFillTx/>
                <a:latin typeface="Calibri"/>
                <a:cs typeface="Calibri"/>
                <a:sym typeface="Arial Black"/>
              </a:rPr>
              <a:t> </a:t>
            </a:r>
            <a:endParaRPr lang="en-US" dirty="0"/>
          </a:p>
        </p:txBody>
      </p:sp>
      <p:sp>
        <p:nvSpPr>
          <p:cNvPr id="9" name="TextBox 8">
            <a:extLst>
              <a:ext uri="{FF2B5EF4-FFF2-40B4-BE49-F238E27FC236}">
                <a16:creationId xmlns:a16="http://schemas.microsoft.com/office/drawing/2014/main" id="{7AAE75ED-5DC7-4997-AC2D-DBD8D396E72E}"/>
              </a:ext>
            </a:extLst>
          </p:cNvPr>
          <p:cNvSpPr txBox="1"/>
          <p:nvPr/>
        </p:nvSpPr>
        <p:spPr>
          <a:xfrm>
            <a:off x="844530" y="1981996"/>
            <a:ext cx="7693760" cy="1051378"/>
          </a:xfrm>
          <a:prstGeom prst="rect">
            <a:avLst/>
          </a:prstGeom>
          <a:noFill/>
        </p:spPr>
        <p:txBody>
          <a:bodyPr wrap="square">
            <a:spAutoFit/>
          </a:bodyPr>
          <a:lstStyle/>
          <a:p>
            <a:r>
              <a:rPr lang="en-GB" sz="2400" b="1" dirty="0">
                <a:latin typeface="Century Gothic"/>
              </a:rPr>
              <a:t>ARTICLE 1</a:t>
            </a:r>
          </a:p>
          <a:p>
            <a:endParaRPr lang="en-US" sz="2400" b="1" dirty="0">
              <a:latin typeface="Century Gothic"/>
            </a:endParaRPr>
          </a:p>
          <a:p>
            <a:pPr marL="270510" indent="-270510">
              <a:lnSpc>
                <a:spcPts val="1690"/>
              </a:lnSpc>
              <a:spcAft>
                <a:spcPts val="1000"/>
              </a:spcAft>
            </a:pPr>
            <a:r>
              <a:rPr lang="en-GB" sz="2000" dirty="0">
                <a:latin typeface="Century Gothic"/>
              </a:rPr>
              <a:t>The company name is set as</a:t>
            </a:r>
            <a:r>
              <a:rPr lang="en-US" sz="2000" dirty="0">
                <a:latin typeface="Century Gothic"/>
              </a:rPr>
              <a:t> </a:t>
            </a:r>
            <a:r>
              <a:rPr lang="en-GB" sz="2000" dirty="0">
                <a:latin typeface="Century Gothic"/>
              </a:rPr>
              <a:t> «</a:t>
            </a:r>
            <a:r>
              <a:rPr lang="en-US" sz="2000" dirty="0" err="1">
                <a:latin typeface="Century Gothic"/>
              </a:rPr>
              <a:t>CYlife</a:t>
            </a:r>
            <a:r>
              <a:rPr lang="en-GB" sz="2000" dirty="0">
                <a:latin typeface="Century Gothic"/>
              </a:rPr>
              <a:t>» student company.</a:t>
            </a:r>
            <a:endParaRPr lang="en-US" sz="2000" dirty="0">
              <a:latin typeface="Century Gothic"/>
            </a:endParaRPr>
          </a:p>
        </p:txBody>
      </p:sp>
      <p:sp>
        <p:nvSpPr>
          <p:cNvPr id="6" name="TextBox 5">
            <a:extLst>
              <a:ext uri="{FF2B5EF4-FFF2-40B4-BE49-F238E27FC236}">
                <a16:creationId xmlns:a16="http://schemas.microsoft.com/office/drawing/2014/main" id="{AB2F2A42-87A4-42BF-84DF-630FFC4A3ECE}"/>
              </a:ext>
            </a:extLst>
          </p:cNvPr>
          <p:cNvSpPr txBox="1"/>
          <p:nvPr/>
        </p:nvSpPr>
        <p:spPr>
          <a:xfrm>
            <a:off x="844530" y="4186614"/>
            <a:ext cx="11448660" cy="1692771"/>
          </a:xfrm>
          <a:prstGeom prst="rect">
            <a:avLst/>
          </a:prstGeom>
          <a:noFill/>
        </p:spPr>
        <p:txBody>
          <a:bodyPr wrap="square">
            <a:spAutoFit/>
          </a:bodyPr>
          <a:lstStyle/>
          <a:p>
            <a:r>
              <a:rPr lang="en-US" sz="2400" b="1" dirty="0">
                <a:latin typeface="Century Gothic"/>
              </a:rPr>
              <a:t>ARTICLE 2</a:t>
            </a:r>
          </a:p>
          <a:p>
            <a:r>
              <a:rPr lang="en-US" sz="2000" dirty="0">
                <a:latin typeface="Century Gothic"/>
              </a:rPr>
              <a:t>The purpose of the company is to promote the sustainable tourism of Cyprus through a website that will provide services to people who want to live the lifestyle of local people but also to bring them closer to anything that is related to activities falling within the category of sustainable tourism.</a:t>
            </a:r>
          </a:p>
        </p:txBody>
      </p:sp>
    </p:spTree>
    <p:extLst>
      <p:ext uri="{BB962C8B-B14F-4D97-AF65-F5344CB8AC3E}">
        <p14:creationId xmlns:p14="http://schemas.microsoft.com/office/powerpoint/2010/main" val="2742567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pic>
        <p:nvPicPr>
          <p:cNvPr id="3" name="Picture 2" descr="Logo, company name&#10;&#10;Description automatically generated">
            <a:extLst>
              <a:ext uri="{FF2B5EF4-FFF2-40B4-BE49-F238E27FC236}">
                <a16:creationId xmlns:a16="http://schemas.microsoft.com/office/drawing/2014/main" id="{7114019D-197F-4879-95FF-2BF1A4017B2C}"/>
              </a:ext>
            </a:extLst>
          </p:cNvPr>
          <p:cNvPicPr>
            <a:picLocks noChangeAspect="1"/>
          </p:cNvPicPr>
          <p:nvPr/>
        </p:nvPicPr>
        <p:blipFill>
          <a:blip r:embed="rId3"/>
          <a:stretch>
            <a:fillRect/>
          </a:stretch>
        </p:blipFill>
        <p:spPr>
          <a:xfrm>
            <a:off x="9803463" y="88490"/>
            <a:ext cx="1940409" cy="1583252"/>
          </a:xfrm>
          <a:prstGeom prst="rect">
            <a:avLst/>
          </a:prstGeom>
        </p:spPr>
      </p:pic>
      <p:sp>
        <p:nvSpPr>
          <p:cNvPr id="12" name="TextBox 11">
            <a:extLst>
              <a:ext uri="{FF2B5EF4-FFF2-40B4-BE49-F238E27FC236}">
                <a16:creationId xmlns:a16="http://schemas.microsoft.com/office/drawing/2014/main" id="{C5F89295-3D7B-46A7-95D3-100EC80FB626}"/>
              </a:ext>
            </a:extLst>
          </p:cNvPr>
          <p:cNvSpPr txBox="1"/>
          <p:nvPr/>
        </p:nvSpPr>
        <p:spPr>
          <a:xfrm>
            <a:off x="448128" y="2301648"/>
            <a:ext cx="7489372" cy="1692771"/>
          </a:xfrm>
          <a:prstGeom prst="rect">
            <a:avLst/>
          </a:prstGeom>
          <a:noFill/>
        </p:spPr>
        <p:txBody>
          <a:bodyPr wrap="square">
            <a:spAutoFit/>
          </a:bodyPr>
          <a:lstStyle/>
          <a:p>
            <a:r>
              <a:rPr lang="en-US" sz="2400" b="1" dirty="0">
                <a:latin typeface="Century Gothic"/>
              </a:rPr>
              <a:t>ARTICLE 4</a:t>
            </a:r>
          </a:p>
          <a:p>
            <a:r>
              <a:rPr lang="en-US" sz="2000" dirty="0">
                <a:latin typeface="Century Gothic"/>
              </a:rPr>
              <a:t>The Duration of the company is set at (5) months. The General Meeting of the Company shareholders may decide to amend this article, and to extend or shorten the duration of the Company.</a:t>
            </a:r>
          </a:p>
        </p:txBody>
      </p:sp>
      <p:sp>
        <p:nvSpPr>
          <p:cNvPr id="9" name="Google Shape;456;p29">
            <a:extLst>
              <a:ext uri="{FF2B5EF4-FFF2-40B4-BE49-F238E27FC236}">
                <a16:creationId xmlns:a16="http://schemas.microsoft.com/office/drawing/2014/main" id="{B6B3BF66-8C7D-40A7-B442-06302EB33DCD}"/>
              </a:ext>
            </a:extLst>
          </p:cNvPr>
          <p:cNvSpPr txBox="1">
            <a:spLocks noGrp="1"/>
          </p:cNvSpPr>
          <p:nvPr>
            <p:ph type="title"/>
          </p:nvPr>
        </p:nvSpPr>
        <p:spPr>
          <a:xfrm>
            <a:off x="-249578" y="273155"/>
            <a:ext cx="10248900" cy="1398587"/>
          </a:xfrm>
          <a:prstGeom prst="rect">
            <a:avLst/>
          </a:prstGeom>
          <a:noFill/>
          <a:ln>
            <a:noFill/>
          </a:ln>
        </p:spPr>
        <p:txBody>
          <a:bodyPr spcFirstLastPara="1" wrap="square" lIns="91425" tIns="45700" rIns="91425" bIns="45700" anchor="ctr" anchorCtr="0">
            <a:normAutofit fontScale="90000"/>
          </a:bodyPr>
          <a:lstStyle/>
          <a:p>
            <a:pPr marL="484632" lvl="0" indent="0" rtl="0">
              <a:lnSpc>
                <a:spcPct val="100000"/>
              </a:lnSpc>
              <a:spcBef>
                <a:spcPts val="0"/>
              </a:spcBef>
              <a:spcAft>
                <a:spcPts val="0"/>
              </a:spcAft>
              <a:buClr>
                <a:srgbClr val="A9EE6E"/>
              </a:buClr>
              <a:buSzPts val="3780"/>
              <a:buFont typeface="Arial Black"/>
              <a:buNone/>
            </a:pPr>
            <a:r>
              <a:rPr lang="en-US" sz="5300" b="1" dirty="0">
                <a:latin typeface="Calibri"/>
                <a:ea typeface="Arial"/>
                <a:cs typeface="Calibri"/>
                <a:sym typeface="Arial Black"/>
              </a:rPr>
              <a:t>ARTICLES OF ASSOCIATION</a:t>
            </a:r>
            <a:br>
              <a:rPr lang="en-US" sz="4800" b="1" dirty="0">
                <a:latin typeface="Calibri"/>
                <a:cs typeface="Calibri"/>
                <a:sym typeface="Arial Black"/>
              </a:rPr>
            </a:br>
            <a:r>
              <a:rPr lang="en-US" sz="3000" b="1" dirty="0">
                <a:latin typeface="Calibri"/>
                <a:ea typeface="Arial"/>
                <a:cs typeface="Calibri"/>
                <a:sym typeface="Arial Black"/>
              </a:rPr>
              <a:t>CHAPTER </a:t>
            </a:r>
            <a:r>
              <a:rPr lang="el-GR" sz="3000" b="1" dirty="0">
                <a:latin typeface="Calibri"/>
                <a:ea typeface="Arial"/>
                <a:cs typeface="Calibri"/>
                <a:sym typeface="Arial Black"/>
              </a:rPr>
              <a:t>Α</a:t>
            </a:r>
            <a:r>
              <a:rPr lang="en-US" sz="3000" b="1" dirty="0">
                <a:latin typeface="Calibri"/>
                <a:ea typeface="Arial"/>
                <a:cs typeface="Calibri"/>
                <a:sym typeface="Arial Black"/>
              </a:rPr>
              <a:t>: NAME-PURPOSE-HEADQUARTERS-DURATION-VISION </a:t>
            </a:r>
            <a:br>
              <a:rPr lang="en-US" sz="4800" b="1" dirty="0">
                <a:latin typeface="Calibri"/>
                <a:cs typeface="Calibri"/>
                <a:sym typeface="Arial Black"/>
              </a:rPr>
            </a:br>
            <a:endParaRPr sz="4800" b="1" dirty="0">
              <a:latin typeface="Calibri"/>
              <a:cs typeface="Calibri"/>
              <a:sym typeface="Arial Black"/>
            </a:endParaRPr>
          </a:p>
        </p:txBody>
      </p:sp>
      <p:sp>
        <p:nvSpPr>
          <p:cNvPr id="11" name="TextBox 10">
            <a:extLst>
              <a:ext uri="{FF2B5EF4-FFF2-40B4-BE49-F238E27FC236}">
                <a16:creationId xmlns:a16="http://schemas.microsoft.com/office/drawing/2014/main" id="{2199E495-4D1D-412C-B2F8-A243B5204CA2}"/>
              </a:ext>
            </a:extLst>
          </p:cNvPr>
          <p:cNvSpPr txBox="1"/>
          <p:nvPr/>
        </p:nvSpPr>
        <p:spPr>
          <a:xfrm>
            <a:off x="448129" y="4316549"/>
            <a:ext cx="7489371" cy="1692771"/>
          </a:xfrm>
          <a:prstGeom prst="rect">
            <a:avLst/>
          </a:prstGeom>
          <a:noFill/>
        </p:spPr>
        <p:txBody>
          <a:bodyPr wrap="square">
            <a:spAutoFit/>
          </a:bodyPr>
          <a:lstStyle/>
          <a:p>
            <a:r>
              <a:rPr lang="en-US" sz="2400" b="1" dirty="0">
                <a:latin typeface="Century Gothic"/>
              </a:rPr>
              <a:t>ARTICLE 6</a:t>
            </a:r>
          </a:p>
          <a:p>
            <a:r>
              <a:rPr lang="en-US" sz="2000" dirty="0">
                <a:latin typeface="Century Gothic"/>
              </a:rPr>
              <a:t>The vision was the promotion of and access to authentic sustainable tourism in Cyprus offering local and foreign visitors unique experiences at competitive prices, thus strengthening local economy.</a:t>
            </a:r>
          </a:p>
        </p:txBody>
      </p:sp>
      <p:pic>
        <p:nvPicPr>
          <p:cNvPr id="4" name="Picture 3" descr="A picture containing building, brick, outdoor, ground&#10;&#10;Description automatically generated">
            <a:extLst>
              <a:ext uri="{FF2B5EF4-FFF2-40B4-BE49-F238E27FC236}">
                <a16:creationId xmlns:a16="http://schemas.microsoft.com/office/drawing/2014/main" id="{1A671FE1-315D-4A25-B980-BF31C55C82E2}"/>
              </a:ext>
            </a:extLst>
          </p:cNvPr>
          <p:cNvPicPr>
            <a:picLocks noChangeAspect="1"/>
          </p:cNvPicPr>
          <p:nvPr/>
        </p:nvPicPr>
        <p:blipFill>
          <a:blip r:embed="rId4"/>
          <a:stretch>
            <a:fillRect/>
          </a:stretch>
        </p:blipFill>
        <p:spPr>
          <a:xfrm>
            <a:off x="8774736" y="2301648"/>
            <a:ext cx="3417264" cy="4556352"/>
          </a:xfrm>
          <a:prstGeom prst="rect">
            <a:avLst/>
          </a:prstGeom>
        </p:spPr>
      </p:pic>
    </p:spTree>
    <p:extLst>
      <p:ext uri="{BB962C8B-B14F-4D97-AF65-F5344CB8AC3E}">
        <p14:creationId xmlns:p14="http://schemas.microsoft.com/office/powerpoint/2010/main" val="1097031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455"/>
        <p:cNvGrpSpPr/>
        <p:nvPr/>
      </p:nvGrpSpPr>
      <p:grpSpPr>
        <a:xfrm>
          <a:off x="0" y="0"/>
          <a:ext cx="0" cy="0"/>
          <a:chOff x="0" y="0"/>
          <a:chExt cx="0" cy="0"/>
        </a:xfrm>
      </p:grpSpPr>
      <p:sp>
        <p:nvSpPr>
          <p:cNvPr id="456" name="Google Shape;456;p29"/>
          <p:cNvSpPr txBox="1">
            <a:spLocks noGrp="1"/>
          </p:cNvSpPr>
          <p:nvPr>
            <p:ph type="title"/>
          </p:nvPr>
        </p:nvSpPr>
        <p:spPr>
          <a:xfrm>
            <a:off x="-1" y="393419"/>
            <a:ext cx="9971165" cy="1583253"/>
          </a:xfrm>
          <a:prstGeom prst="rect">
            <a:avLst/>
          </a:prstGeom>
          <a:noFill/>
          <a:ln>
            <a:noFill/>
          </a:ln>
        </p:spPr>
        <p:txBody>
          <a:bodyPr spcFirstLastPara="1" wrap="square" lIns="91425" tIns="45700" rIns="91425" bIns="45700" anchor="ctr" anchorCtr="0">
            <a:normAutofit fontScale="90000"/>
          </a:bodyPr>
          <a:lstStyle/>
          <a:p>
            <a:pPr marL="484632" lvl="0" indent="0" rtl="0">
              <a:lnSpc>
                <a:spcPct val="100000"/>
              </a:lnSpc>
              <a:spcBef>
                <a:spcPts val="0"/>
              </a:spcBef>
              <a:spcAft>
                <a:spcPts val="0"/>
              </a:spcAft>
              <a:buClr>
                <a:srgbClr val="A9EE6E"/>
              </a:buClr>
              <a:buSzPts val="3780"/>
              <a:buFont typeface="Arial Black"/>
              <a:buNone/>
            </a:pPr>
            <a:r>
              <a:rPr lang="en-US" sz="5300" b="1" dirty="0">
                <a:latin typeface="Calibri"/>
                <a:ea typeface="Arial"/>
                <a:cs typeface="Calibri"/>
                <a:sym typeface="Arial Black"/>
              </a:rPr>
              <a:t>ARTICLES OF ASSOCIATION</a:t>
            </a:r>
            <a:br>
              <a:rPr lang="en-US" sz="5300" b="1" dirty="0">
                <a:latin typeface="Calibri"/>
                <a:ea typeface="Arial"/>
                <a:cs typeface="Calibri"/>
                <a:sym typeface="Arial Black"/>
              </a:rPr>
            </a:br>
            <a:r>
              <a:rPr lang="en-US" sz="3000" b="1" dirty="0">
                <a:latin typeface="Calibri"/>
                <a:ea typeface="Arial"/>
                <a:cs typeface="Calibri"/>
                <a:sym typeface="Arial Black"/>
              </a:rPr>
              <a:t>CHAPTER B: SHARE CAPITAL - SHAREHOLDERS - SHARE CAPITAL INCREASE- SHARE RIGHTS AND OBLIGATIONS</a:t>
            </a:r>
            <a:br>
              <a:rPr lang="en-US" sz="4800" b="1" dirty="0">
                <a:latin typeface="Calibri"/>
                <a:cs typeface="Calibri"/>
                <a:sym typeface="Arial Black"/>
              </a:rPr>
            </a:br>
            <a:endParaRPr sz="4800" b="1" dirty="0">
              <a:latin typeface="Calibri"/>
              <a:cs typeface="Calibri"/>
              <a:sym typeface="Arial Black"/>
            </a:endParaRPr>
          </a:p>
        </p:txBody>
      </p:sp>
      <p:pic>
        <p:nvPicPr>
          <p:cNvPr id="3" name="Picture 2" descr="Logo, company name&#10;&#10;Description automatically generated">
            <a:extLst>
              <a:ext uri="{FF2B5EF4-FFF2-40B4-BE49-F238E27FC236}">
                <a16:creationId xmlns:a16="http://schemas.microsoft.com/office/drawing/2014/main" id="{7114019D-197F-4879-95FF-2BF1A4017B2C}"/>
              </a:ext>
            </a:extLst>
          </p:cNvPr>
          <p:cNvPicPr>
            <a:picLocks noChangeAspect="1"/>
          </p:cNvPicPr>
          <p:nvPr/>
        </p:nvPicPr>
        <p:blipFill>
          <a:blip r:embed="rId3"/>
          <a:stretch>
            <a:fillRect/>
          </a:stretch>
        </p:blipFill>
        <p:spPr>
          <a:xfrm>
            <a:off x="9971164" y="15210"/>
            <a:ext cx="1940409" cy="1583252"/>
          </a:xfrm>
          <a:prstGeom prst="rect">
            <a:avLst/>
          </a:prstGeom>
        </p:spPr>
      </p:pic>
      <p:sp>
        <p:nvSpPr>
          <p:cNvPr id="8" name="TextBox 7">
            <a:extLst>
              <a:ext uri="{FF2B5EF4-FFF2-40B4-BE49-F238E27FC236}">
                <a16:creationId xmlns:a16="http://schemas.microsoft.com/office/drawing/2014/main" id="{E2B47C58-3E65-4F12-9E5F-D732708A97CC}"/>
              </a:ext>
            </a:extLst>
          </p:cNvPr>
          <p:cNvSpPr txBox="1"/>
          <p:nvPr/>
        </p:nvSpPr>
        <p:spPr>
          <a:xfrm>
            <a:off x="462913" y="2853943"/>
            <a:ext cx="7474587"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1" i="0" u="none" strike="noStrike" kern="0" cap="none" spc="0" normalizeH="0" baseline="0" noProof="0" dirty="0">
                <a:ln>
                  <a:noFill/>
                </a:ln>
                <a:effectLst/>
                <a:uLnTx/>
                <a:uFillTx/>
                <a:latin typeface="Century Gothic"/>
                <a:cs typeface="Arial"/>
                <a:sym typeface="Arial"/>
              </a:rPr>
              <a:t>ARTICLE 7</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000" dirty="0">
                <a:latin typeface="Century Gothic"/>
              </a:rPr>
              <a:t>The Share Capital of the company was initially set at the amount of 360 euros divided into 3</a:t>
            </a:r>
            <a:r>
              <a:rPr lang="en-GB" sz="2000" dirty="0">
                <a:latin typeface="Century Gothic"/>
              </a:rPr>
              <a:t>6</a:t>
            </a:r>
            <a:r>
              <a:rPr lang="en-US" sz="2000" dirty="0">
                <a:latin typeface="Century Gothic"/>
              </a:rPr>
              <a:t> shares with a nominal value of each 10 euros.</a:t>
            </a:r>
          </a:p>
        </p:txBody>
      </p:sp>
      <p:sp>
        <p:nvSpPr>
          <p:cNvPr id="2" name="Rectangle 1"/>
          <p:cNvSpPr/>
          <p:nvPr/>
        </p:nvSpPr>
        <p:spPr>
          <a:xfrm>
            <a:off x="497155" y="4808433"/>
            <a:ext cx="7440345" cy="876971"/>
          </a:xfrm>
          <a:prstGeom prst="rect">
            <a:avLst/>
          </a:prstGeom>
        </p:spPr>
        <p:txBody>
          <a:bodyPr wrap="square">
            <a:spAutoFit/>
          </a:bodyPr>
          <a:lstStyle/>
          <a:p>
            <a:pPr>
              <a:lnSpc>
                <a:spcPts val="1690"/>
              </a:lnSpc>
              <a:spcAft>
                <a:spcPts val="1000"/>
              </a:spcAft>
            </a:pPr>
            <a:r>
              <a:rPr lang="en-GB" sz="2400" b="1" dirty="0">
                <a:latin typeface="Century Gothic"/>
              </a:rPr>
              <a:t>ARTICLE </a:t>
            </a:r>
            <a:r>
              <a:rPr lang="en-US" sz="2400" b="1" dirty="0">
                <a:latin typeface="Century Gothic"/>
              </a:rPr>
              <a:t>8</a:t>
            </a:r>
            <a:endParaRPr lang="en-GB" sz="2400" b="1" dirty="0">
              <a:latin typeface="Century Gothic"/>
            </a:endParaRPr>
          </a:p>
          <a:p>
            <a:pPr>
              <a:lnSpc>
                <a:spcPts val="1690"/>
              </a:lnSpc>
              <a:spcAft>
                <a:spcPts val="1000"/>
              </a:spcAft>
            </a:pPr>
            <a:r>
              <a:rPr lang="en-GB" sz="2000" dirty="0">
                <a:latin typeface="Century Gothic"/>
              </a:rPr>
              <a:t>One shareholder cannot raise more than one share of the amount of € 10.</a:t>
            </a:r>
          </a:p>
        </p:txBody>
      </p:sp>
      <p:pic>
        <p:nvPicPr>
          <p:cNvPr id="4" name="Picture 3">
            <a:extLst>
              <a:ext uri="{FF2B5EF4-FFF2-40B4-BE49-F238E27FC236}">
                <a16:creationId xmlns:a16="http://schemas.microsoft.com/office/drawing/2014/main" id="{64263D76-596D-44B7-A596-4373CDCE59E3}"/>
              </a:ext>
            </a:extLst>
          </p:cNvPr>
          <p:cNvPicPr>
            <a:picLocks noChangeAspect="1"/>
          </p:cNvPicPr>
          <p:nvPr/>
        </p:nvPicPr>
        <p:blipFill>
          <a:blip r:embed="rId4"/>
          <a:stretch>
            <a:fillRect/>
          </a:stretch>
        </p:blipFill>
        <p:spPr>
          <a:xfrm>
            <a:off x="8331200" y="1771620"/>
            <a:ext cx="3860800" cy="5086380"/>
          </a:xfrm>
          <a:prstGeom prst="rect">
            <a:avLst/>
          </a:prstGeom>
        </p:spPr>
      </p:pic>
    </p:spTree>
    <p:extLst>
      <p:ext uri="{BB962C8B-B14F-4D97-AF65-F5344CB8AC3E}">
        <p14:creationId xmlns:p14="http://schemas.microsoft.com/office/powerpoint/2010/main" val="1955525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14930503"/>
              </p:ext>
            </p:extLst>
          </p:nvPr>
        </p:nvGraphicFramePr>
        <p:xfrm>
          <a:off x="2940627" y="31173"/>
          <a:ext cx="7038109" cy="7605025"/>
        </p:xfrm>
        <a:graphic>
          <a:graphicData uri="http://schemas.openxmlformats.org/drawingml/2006/table">
            <a:tbl>
              <a:tblPr>
                <a:tableStyleId>{5C22544A-7EE6-4342-B048-85BDC9FD1C3A}</a:tableStyleId>
              </a:tblPr>
              <a:tblGrid>
                <a:gridCol w="1148420">
                  <a:extLst>
                    <a:ext uri="{9D8B030D-6E8A-4147-A177-3AD203B41FA5}">
                      <a16:colId xmlns:a16="http://schemas.microsoft.com/office/drawing/2014/main" val="20000"/>
                    </a:ext>
                  </a:extLst>
                </a:gridCol>
                <a:gridCol w="2028248">
                  <a:extLst>
                    <a:ext uri="{9D8B030D-6E8A-4147-A177-3AD203B41FA5}">
                      <a16:colId xmlns:a16="http://schemas.microsoft.com/office/drawing/2014/main" val="20001"/>
                    </a:ext>
                  </a:extLst>
                </a:gridCol>
                <a:gridCol w="1238876">
                  <a:extLst>
                    <a:ext uri="{9D8B030D-6E8A-4147-A177-3AD203B41FA5}">
                      <a16:colId xmlns:a16="http://schemas.microsoft.com/office/drawing/2014/main" val="20002"/>
                    </a:ext>
                  </a:extLst>
                </a:gridCol>
                <a:gridCol w="800336">
                  <a:extLst>
                    <a:ext uri="{9D8B030D-6E8A-4147-A177-3AD203B41FA5}">
                      <a16:colId xmlns:a16="http://schemas.microsoft.com/office/drawing/2014/main" val="20003"/>
                    </a:ext>
                  </a:extLst>
                </a:gridCol>
                <a:gridCol w="918219">
                  <a:extLst>
                    <a:ext uri="{9D8B030D-6E8A-4147-A177-3AD203B41FA5}">
                      <a16:colId xmlns:a16="http://schemas.microsoft.com/office/drawing/2014/main" val="20004"/>
                    </a:ext>
                  </a:extLst>
                </a:gridCol>
                <a:gridCol w="904010">
                  <a:extLst>
                    <a:ext uri="{9D8B030D-6E8A-4147-A177-3AD203B41FA5}">
                      <a16:colId xmlns:a16="http://schemas.microsoft.com/office/drawing/2014/main" val="20005"/>
                    </a:ext>
                  </a:extLst>
                </a:gridCol>
              </a:tblGrid>
              <a:tr h="550718">
                <a:tc>
                  <a:txBody>
                    <a:bodyPr/>
                    <a:lstStyle/>
                    <a:p>
                      <a:pPr algn="l" fontAlgn="t"/>
                      <a:r>
                        <a:rPr lang="el-GR" sz="1100" b="1" u="none" strike="noStrike" dirty="0">
                          <a:effectLst/>
                        </a:rPr>
                        <a:t>Αριθμός Πιστοποιητικού Μετοχών </a:t>
                      </a:r>
                      <a:r>
                        <a:rPr lang="en-US" sz="1100" b="1" u="none" strike="noStrike" dirty="0">
                          <a:effectLst/>
                        </a:rPr>
                        <a:t>`</a:t>
                      </a:r>
                      <a:endParaRPr lang="el-GR" sz="1100" b="1" i="0" u="none" strike="noStrike" dirty="0">
                        <a:solidFill>
                          <a:srgbClr val="000000"/>
                        </a:solidFill>
                        <a:effectLst/>
                        <a:latin typeface="Calibri" panose="020F0502020204030204" pitchFamily="34" charset="0"/>
                      </a:endParaRPr>
                    </a:p>
                  </a:txBody>
                  <a:tcPr marL="5063" marR="5063" marT="5063" marB="0"/>
                </a:tc>
                <a:tc>
                  <a:txBody>
                    <a:bodyPr/>
                    <a:lstStyle/>
                    <a:p>
                      <a:pPr algn="l" fontAlgn="b"/>
                      <a:r>
                        <a:rPr lang="el-GR" sz="1100" b="1" u="none" strike="noStrike" dirty="0">
                          <a:effectLst/>
                        </a:rPr>
                        <a:t>Ονοματεπώνυμο Μετόχου</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Αριθμός Τηλεφώνου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l-GR" sz="1100" b="1" u="none" strike="noStrike">
                          <a:effectLst/>
                        </a:rPr>
                        <a:t>Αριθμός Μετοχών </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t"/>
                      <a:r>
                        <a:rPr lang="el-GR" sz="1100" b="1" u="none" strike="noStrike">
                          <a:effectLst/>
                        </a:rPr>
                        <a:t>Ονομαστική Αξία Μετοχής</a:t>
                      </a:r>
                      <a:endParaRPr lang="el-GR" sz="1100" b="1" i="0" u="none" strike="noStrike">
                        <a:solidFill>
                          <a:srgbClr val="000000"/>
                        </a:solidFill>
                        <a:effectLst/>
                        <a:latin typeface="Calibri" panose="020F0502020204030204" pitchFamily="34" charset="0"/>
                      </a:endParaRPr>
                    </a:p>
                  </a:txBody>
                  <a:tcPr marL="5063" marR="5063" marT="5063" marB="0"/>
                </a:tc>
                <a:tc>
                  <a:txBody>
                    <a:bodyPr/>
                    <a:lstStyle/>
                    <a:p>
                      <a:pPr algn="ctr" fontAlgn="t"/>
                      <a:r>
                        <a:rPr lang="el-GR" sz="1100" b="1" u="none" strike="noStrike" dirty="0">
                          <a:effectLst/>
                        </a:rPr>
                        <a:t>Ποσό Είσπραξης</a:t>
                      </a:r>
                      <a:endParaRPr lang="el-GR" sz="1100" b="1" i="0" u="none" strike="noStrike" dirty="0">
                        <a:solidFill>
                          <a:srgbClr val="000000"/>
                        </a:solidFill>
                        <a:effectLst/>
                        <a:latin typeface="Calibri" panose="020F0502020204030204" pitchFamily="34" charset="0"/>
                      </a:endParaRPr>
                    </a:p>
                  </a:txBody>
                  <a:tcPr marL="5063" marR="5063" marT="5063" marB="0"/>
                </a:tc>
                <a:extLst>
                  <a:ext uri="{0D108BD9-81ED-4DB2-BD59-A6C34878D82A}">
                    <a16:rowId xmlns:a16="http://schemas.microsoft.com/office/drawing/2014/main" val="10000"/>
                  </a:ext>
                </a:extLst>
              </a:tr>
              <a:tr h="0">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a:effectLst/>
                        </a:rPr>
                        <a:t>Γιάννης Ιωάννου</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99206970</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1"/>
                  </a:ext>
                </a:extLst>
              </a:tr>
              <a:tr h="162825">
                <a:tc>
                  <a:txBody>
                    <a:bodyPr/>
                    <a:lstStyle/>
                    <a:p>
                      <a:pPr algn="ctr" fontAlgn="b"/>
                      <a:r>
                        <a:rPr lang="en-GB" sz="1100" b="1" u="none" strike="noStrike" dirty="0">
                          <a:effectLst/>
                        </a:rPr>
                        <a:t>2</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a:effectLst/>
                        </a:rPr>
                        <a:t>Γιάννης Στυλιανού</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97847437</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2"/>
                  </a:ext>
                </a:extLst>
              </a:tr>
              <a:tr h="162825">
                <a:tc>
                  <a:txBody>
                    <a:bodyPr/>
                    <a:lstStyle/>
                    <a:p>
                      <a:pPr algn="ctr" fontAlgn="b"/>
                      <a:r>
                        <a:rPr lang="en-GB" sz="1100" b="1" u="none" strike="noStrike">
                          <a:effectLst/>
                        </a:rPr>
                        <a:t>3</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a:effectLst/>
                        </a:rPr>
                        <a:t>Γιάννης Κολώνας</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l" fontAlgn="b"/>
                      <a:endParaRPr lang="en-GB" sz="1100" b="1" i="0" u="none" strike="noStrike" dirty="0">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3"/>
                  </a:ext>
                </a:extLst>
              </a:tr>
              <a:tr h="162825">
                <a:tc>
                  <a:txBody>
                    <a:bodyPr/>
                    <a:lstStyle/>
                    <a:p>
                      <a:pPr algn="ctr" fontAlgn="b"/>
                      <a:r>
                        <a:rPr lang="en-GB" sz="1100" b="1" u="none" strike="noStrike">
                          <a:effectLst/>
                        </a:rPr>
                        <a:t>4</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a:effectLst/>
                        </a:rPr>
                        <a:t>Συμεών </a:t>
                      </a:r>
                      <a:r>
                        <a:rPr lang="el-GR" sz="1100" b="1" u="none" strike="noStrike" dirty="0" err="1">
                          <a:effectLst/>
                        </a:rPr>
                        <a:t>Συμεού</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dirty="0">
                          <a:effectLst/>
                        </a:rPr>
                        <a:t>99437797</a:t>
                      </a:r>
                      <a:endParaRPr lang="en-GB" sz="1100" b="1" i="0" u="none" strike="noStrike" dirty="0">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4"/>
                  </a:ext>
                </a:extLst>
              </a:tr>
              <a:tr h="162825">
                <a:tc>
                  <a:txBody>
                    <a:bodyPr/>
                    <a:lstStyle/>
                    <a:p>
                      <a:pPr algn="ctr" fontAlgn="b"/>
                      <a:r>
                        <a:rPr lang="en-GB" sz="1100" b="1" u="none" strike="noStrike">
                          <a:effectLst/>
                        </a:rPr>
                        <a:t>5</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a:effectLst/>
                        </a:rPr>
                        <a:t>Γρίβας Αλέξανδρος</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dirty="0">
                          <a:effectLst/>
                        </a:rPr>
                        <a:t>99093468</a:t>
                      </a:r>
                      <a:endParaRPr lang="en-GB" sz="1100" b="1" i="0" u="none" strike="noStrike" dirty="0">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5"/>
                  </a:ext>
                </a:extLst>
              </a:tr>
              <a:tr h="162825">
                <a:tc>
                  <a:txBody>
                    <a:bodyPr/>
                    <a:lstStyle/>
                    <a:p>
                      <a:pPr algn="ctr" fontAlgn="b"/>
                      <a:r>
                        <a:rPr lang="en-GB" sz="1100" b="1" u="none" strike="noStrike">
                          <a:effectLst/>
                        </a:rPr>
                        <a:t>6</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a:effectLst/>
                        </a:rPr>
                        <a:t>Χαράλαμπος Παπαδόπουλος</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dirty="0">
                          <a:effectLst/>
                        </a:rPr>
                        <a:t>99578787</a:t>
                      </a:r>
                      <a:endParaRPr lang="en-GB" sz="1100" b="1" i="0" u="none" strike="noStrike" dirty="0">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6"/>
                  </a:ext>
                </a:extLst>
              </a:tr>
              <a:tr h="162825">
                <a:tc>
                  <a:txBody>
                    <a:bodyPr/>
                    <a:lstStyle/>
                    <a:p>
                      <a:pPr algn="ctr" fontAlgn="b"/>
                      <a:r>
                        <a:rPr lang="en-GB" sz="1100" b="1" u="none" strike="noStrike">
                          <a:effectLst/>
                        </a:rPr>
                        <a:t>7</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err="1">
                          <a:effectLst/>
                        </a:rPr>
                        <a:t>Νεοφύτα</a:t>
                      </a:r>
                      <a:r>
                        <a:rPr lang="el-GR" sz="1100" b="1" u="none" strike="noStrike" dirty="0">
                          <a:effectLst/>
                        </a:rPr>
                        <a:t> Κωνσταντίνου</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l" fontAlgn="b"/>
                      <a:endParaRPr lang="en-GB" sz="1100" b="1" i="0" u="none" strike="noStrike" dirty="0">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7"/>
                  </a:ext>
                </a:extLst>
              </a:tr>
              <a:tr h="162825">
                <a:tc>
                  <a:txBody>
                    <a:bodyPr/>
                    <a:lstStyle/>
                    <a:p>
                      <a:pPr algn="ctr" fontAlgn="b"/>
                      <a:r>
                        <a:rPr lang="en-GB" sz="1100" b="1" u="none" strike="noStrike" dirty="0">
                          <a:effectLst/>
                        </a:rPr>
                        <a:t>8</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a:effectLst/>
                        </a:rPr>
                        <a:t>Μαρία-</a:t>
                      </a:r>
                      <a:r>
                        <a:rPr lang="el-GR" sz="1100" b="1" u="none" strike="noStrike" dirty="0" err="1">
                          <a:effectLst/>
                        </a:rPr>
                        <a:t>Χαρα</a:t>
                      </a:r>
                      <a:r>
                        <a:rPr lang="el-GR" sz="1100" b="1" u="none" strike="noStrike" dirty="0">
                          <a:effectLst/>
                        </a:rPr>
                        <a:t> Ζήνωνος</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l" fontAlgn="b"/>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8"/>
                  </a:ext>
                </a:extLst>
              </a:tr>
              <a:tr h="162825">
                <a:tc>
                  <a:txBody>
                    <a:bodyPr/>
                    <a:lstStyle/>
                    <a:p>
                      <a:pPr algn="ctr" fontAlgn="b"/>
                      <a:r>
                        <a:rPr lang="en-GB" sz="1100" b="1" u="none" strike="noStrike">
                          <a:effectLst/>
                        </a:rPr>
                        <a:t>9</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a:effectLst/>
                        </a:rPr>
                        <a:t>Μάριος Κυριακίδης</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dirty="0">
                          <a:effectLst/>
                        </a:rPr>
                        <a:t>99483400</a:t>
                      </a:r>
                      <a:endParaRPr lang="en-GB" sz="1100" b="1" i="0" u="none" strike="noStrike" dirty="0">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09"/>
                  </a:ext>
                </a:extLst>
              </a:tr>
              <a:tr h="162825">
                <a:tc>
                  <a:txBody>
                    <a:bodyPr/>
                    <a:lstStyle/>
                    <a:p>
                      <a:pPr algn="ctr" fontAlgn="b"/>
                      <a:r>
                        <a:rPr lang="en-GB" sz="1100" b="1" u="none" strike="noStrike">
                          <a:effectLst/>
                        </a:rPr>
                        <a:t>10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err="1">
                          <a:effectLst/>
                        </a:rPr>
                        <a:t>Μαριος</a:t>
                      </a:r>
                      <a:r>
                        <a:rPr lang="el-GR" sz="1100" b="1" u="none" strike="noStrike" dirty="0">
                          <a:effectLst/>
                        </a:rPr>
                        <a:t> </a:t>
                      </a:r>
                      <a:r>
                        <a:rPr lang="el-GR" sz="1100" b="1" u="none" strike="noStrike" dirty="0" err="1">
                          <a:effectLst/>
                        </a:rPr>
                        <a:t>Καύκαρου</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l" fontAlgn="b"/>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0"/>
                  </a:ext>
                </a:extLst>
              </a:tr>
              <a:tr h="162825">
                <a:tc>
                  <a:txBody>
                    <a:bodyPr/>
                    <a:lstStyle/>
                    <a:p>
                      <a:pPr algn="ctr" fontAlgn="b"/>
                      <a:r>
                        <a:rPr lang="en-GB" sz="1100" b="1" u="none" strike="noStrike">
                          <a:effectLst/>
                        </a:rPr>
                        <a:t>11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Ηροδότου Χρυσοβαλάντω</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dirty="0">
                          <a:effectLst/>
                        </a:rPr>
                        <a:t>97788468</a:t>
                      </a:r>
                      <a:endParaRPr lang="en-GB" sz="1100" b="1" i="0" u="none" strike="noStrike" dirty="0">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1"/>
                  </a:ext>
                </a:extLst>
              </a:tr>
              <a:tr h="162825">
                <a:tc>
                  <a:txBody>
                    <a:bodyPr/>
                    <a:lstStyle/>
                    <a:p>
                      <a:pPr algn="ctr" fontAlgn="b"/>
                      <a:r>
                        <a:rPr lang="en-GB" sz="1100" b="1" u="none" strike="noStrike">
                          <a:effectLst/>
                        </a:rPr>
                        <a:t>12</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err="1">
                          <a:effectLst/>
                        </a:rPr>
                        <a:t>Κορότκα</a:t>
                      </a:r>
                      <a:r>
                        <a:rPr lang="el-GR" sz="1100" b="1" u="none" strike="noStrike" dirty="0">
                          <a:effectLst/>
                        </a:rPr>
                        <a:t> Αναστασία</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99527433</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2"/>
                  </a:ext>
                </a:extLst>
              </a:tr>
              <a:tr h="162825">
                <a:tc>
                  <a:txBody>
                    <a:bodyPr/>
                    <a:lstStyle/>
                    <a:p>
                      <a:pPr algn="ctr" fontAlgn="b"/>
                      <a:r>
                        <a:rPr lang="en-GB" sz="1100" b="1" u="none" strike="noStrike">
                          <a:effectLst/>
                        </a:rPr>
                        <a:t>13</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Μαρία Στυλιανού</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dirty="0">
                          <a:effectLst/>
                        </a:rPr>
                        <a:t>99459355</a:t>
                      </a:r>
                      <a:endParaRPr lang="en-GB" sz="1100" b="1" i="0" u="none" strike="noStrike" dirty="0">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3"/>
                  </a:ext>
                </a:extLst>
              </a:tr>
              <a:tr h="162825">
                <a:tc>
                  <a:txBody>
                    <a:bodyPr/>
                    <a:lstStyle/>
                    <a:p>
                      <a:pPr algn="ctr" fontAlgn="b"/>
                      <a:r>
                        <a:rPr lang="en-GB" sz="1100" b="1" u="none" strike="noStrike">
                          <a:effectLst/>
                        </a:rPr>
                        <a:t>14</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Κατερίνα Χριστοδούλου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dirty="0">
                          <a:effectLst/>
                        </a:rPr>
                        <a:t>99917189</a:t>
                      </a:r>
                      <a:endParaRPr lang="en-GB" sz="1100" b="1" i="0" u="none" strike="noStrike" dirty="0">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4"/>
                  </a:ext>
                </a:extLst>
              </a:tr>
              <a:tr h="162825">
                <a:tc>
                  <a:txBody>
                    <a:bodyPr/>
                    <a:lstStyle/>
                    <a:p>
                      <a:pPr algn="ctr" fontAlgn="b"/>
                      <a:r>
                        <a:rPr lang="en-GB" sz="1100" b="1" u="none" strike="noStrike">
                          <a:effectLst/>
                        </a:rPr>
                        <a:t>15</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Γιάννα Καλλινίκου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99575063</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5"/>
                  </a:ext>
                </a:extLst>
              </a:tr>
              <a:tr h="162825">
                <a:tc>
                  <a:txBody>
                    <a:bodyPr/>
                    <a:lstStyle/>
                    <a:p>
                      <a:pPr algn="ctr" fontAlgn="b"/>
                      <a:r>
                        <a:rPr lang="en-GB" sz="1100" b="1" u="none" strike="noStrike">
                          <a:effectLst/>
                        </a:rPr>
                        <a:t>16</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Νικολέττα Λιμίση</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99850059</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6"/>
                  </a:ext>
                </a:extLst>
              </a:tr>
              <a:tr h="162825">
                <a:tc>
                  <a:txBody>
                    <a:bodyPr/>
                    <a:lstStyle/>
                    <a:p>
                      <a:pPr algn="ctr" fontAlgn="b"/>
                      <a:r>
                        <a:rPr lang="en-GB" sz="1100" b="1" u="none" strike="noStrike">
                          <a:effectLst/>
                        </a:rPr>
                        <a:t>17</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Νάταλι Ταγίμ</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99872094</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7"/>
                  </a:ext>
                </a:extLst>
              </a:tr>
              <a:tr h="162825">
                <a:tc>
                  <a:txBody>
                    <a:bodyPr/>
                    <a:lstStyle/>
                    <a:p>
                      <a:pPr algn="ctr" fontAlgn="b"/>
                      <a:r>
                        <a:rPr lang="en-GB" sz="1100" b="1" u="none" strike="noStrike">
                          <a:effectLst/>
                        </a:rPr>
                        <a:t>18</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Ζώη Ανθούση</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endParaRPr lang="en-GB" sz="1100" b="1" i="0" u="none" strike="noStrike" dirty="0">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8"/>
                  </a:ext>
                </a:extLst>
              </a:tr>
              <a:tr h="162825">
                <a:tc>
                  <a:txBody>
                    <a:bodyPr/>
                    <a:lstStyle/>
                    <a:p>
                      <a:pPr algn="ctr" fontAlgn="b"/>
                      <a:r>
                        <a:rPr lang="en-GB" sz="1100" b="1" u="none" strike="noStrike">
                          <a:effectLst/>
                        </a:rPr>
                        <a:t>19</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Νίκη Νικολάου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19"/>
                  </a:ext>
                </a:extLst>
              </a:tr>
              <a:tr h="167157">
                <a:tc>
                  <a:txBody>
                    <a:bodyPr/>
                    <a:lstStyle/>
                    <a:p>
                      <a:pPr algn="ctr" fontAlgn="b"/>
                      <a:r>
                        <a:rPr lang="en-GB" sz="1100" b="1" u="none" strike="noStrike">
                          <a:effectLst/>
                        </a:rPr>
                        <a:t>20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Δημήτρης Καππαής</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99436813</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20"/>
                  </a:ext>
                </a:extLst>
              </a:tr>
              <a:tr h="167157">
                <a:tc>
                  <a:txBody>
                    <a:bodyPr/>
                    <a:lstStyle/>
                    <a:p>
                      <a:pPr algn="ctr" fontAlgn="b"/>
                      <a:r>
                        <a:rPr lang="en-GB" sz="1100" b="1" u="none" strike="noStrike">
                          <a:effectLst/>
                        </a:rPr>
                        <a:t>21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Παντελής Οικονόμου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99604575</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21"/>
                  </a:ext>
                </a:extLst>
              </a:tr>
              <a:tr h="167157">
                <a:tc>
                  <a:txBody>
                    <a:bodyPr/>
                    <a:lstStyle/>
                    <a:p>
                      <a:pPr algn="ctr" fontAlgn="b"/>
                      <a:r>
                        <a:rPr lang="en-GB" sz="1100" b="1" u="none" strike="noStrike">
                          <a:effectLst/>
                        </a:rPr>
                        <a:t>22</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Δήμου Δημητρής</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96275132</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22"/>
                  </a:ext>
                </a:extLst>
              </a:tr>
              <a:tr h="167157">
                <a:tc>
                  <a:txBody>
                    <a:bodyPr/>
                    <a:lstStyle/>
                    <a:p>
                      <a:pPr algn="ctr" fontAlgn="b"/>
                      <a:r>
                        <a:rPr lang="en-GB" sz="1100" b="1" u="none" strike="noStrike">
                          <a:effectLst/>
                        </a:rPr>
                        <a:t>23</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Κούλλα Κυριάκου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99860245</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23"/>
                  </a:ext>
                </a:extLst>
              </a:tr>
              <a:tr h="167157">
                <a:tc>
                  <a:txBody>
                    <a:bodyPr/>
                    <a:lstStyle/>
                    <a:p>
                      <a:pPr algn="ctr" fontAlgn="b"/>
                      <a:r>
                        <a:rPr lang="en-GB" sz="1100" b="1" u="none" strike="noStrike">
                          <a:effectLst/>
                        </a:rPr>
                        <a:t>24</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Χριστόδουλος Καύκαρος</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24"/>
                  </a:ext>
                </a:extLst>
              </a:tr>
              <a:tr h="167157">
                <a:tc>
                  <a:txBody>
                    <a:bodyPr/>
                    <a:lstStyle/>
                    <a:p>
                      <a:pPr algn="ctr" fontAlgn="b"/>
                      <a:r>
                        <a:rPr lang="en-GB" sz="1100" b="1" u="none" strike="noStrike">
                          <a:effectLst/>
                        </a:rPr>
                        <a:t>25</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Έλενα Κωνσταντινίδου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99473499</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25"/>
                  </a:ext>
                </a:extLst>
              </a:tr>
              <a:tr h="167157">
                <a:tc>
                  <a:txBody>
                    <a:bodyPr/>
                    <a:lstStyle/>
                    <a:p>
                      <a:pPr algn="ctr" fontAlgn="b"/>
                      <a:r>
                        <a:rPr lang="en-GB" sz="1100" b="1" u="none" strike="noStrike">
                          <a:effectLst/>
                        </a:rPr>
                        <a:t>26</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Αθανασίου Σύλβια</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dirty="0">
                          <a:effectLst/>
                        </a:rPr>
                        <a:t>1</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26"/>
                  </a:ext>
                </a:extLst>
              </a:tr>
              <a:tr h="167157">
                <a:tc>
                  <a:txBody>
                    <a:bodyPr/>
                    <a:lstStyle/>
                    <a:p>
                      <a:pPr algn="ctr" fontAlgn="b"/>
                      <a:r>
                        <a:rPr lang="en-GB" sz="1100" b="1" u="none" strike="noStrike">
                          <a:effectLst/>
                        </a:rPr>
                        <a:t>27</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Ιωσήφ Ευγενία </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27"/>
                  </a:ext>
                </a:extLst>
              </a:tr>
              <a:tr h="167157">
                <a:tc>
                  <a:txBody>
                    <a:bodyPr/>
                    <a:lstStyle/>
                    <a:p>
                      <a:pPr algn="ctr" fontAlgn="b"/>
                      <a:r>
                        <a:rPr lang="en-GB" sz="1100" b="1" u="none" strike="noStrike">
                          <a:effectLst/>
                        </a:rPr>
                        <a:t>28</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Ανδρέας Δημοσθένους</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96092912</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28"/>
                  </a:ext>
                </a:extLst>
              </a:tr>
              <a:tr h="167157">
                <a:tc>
                  <a:txBody>
                    <a:bodyPr/>
                    <a:lstStyle/>
                    <a:p>
                      <a:pPr algn="ctr" fontAlgn="b"/>
                      <a:r>
                        <a:rPr lang="en-GB" sz="1100" b="1" u="none" strike="noStrike">
                          <a:effectLst/>
                        </a:rPr>
                        <a:t>29</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Νικόλας Χρυσάνθου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95172795</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29"/>
                  </a:ext>
                </a:extLst>
              </a:tr>
              <a:tr h="167157">
                <a:tc>
                  <a:txBody>
                    <a:bodyPr/>
                    <a:lstStyle/>
                    <a:p>
                      <a:pPr algn="ctr" fontAlgn="b"/>
                      <a:r>
                        <a:rPr lang="en-GB" sz="1100" b="1" u="none" strike="noStrike">
                          <a:effectLst/>
                        </a:rPr>
                        <a:t>30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Πρόδρομος Χαραλάμπους</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99062271</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30"/>
                  </a:ext>
                </a:extLst>
              </a:tr>
              <a:tr h="167157">
                <a:tc>
                  <a:txBody>
                    <a:bodyPr/>
                    <a:lstStyle/>
                    <a:p>
                      <a:pPr algn="ctr" fontAlgn="b"/>
                      <a:r>
                        <a:rPr lang="en-GB" sz="1100" b="1" u="none" strike="noStrike">
                          <a:effectLst/>
                        </a:rPr>
                        <a:t>31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Νινα Παπαιωάννου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99757603</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31"/>
                  </a:ext>
                </a:extLst>
              </a:tr>
              <a:tr h="167157">
                <a:tc>
                  <a:txBody>
                    <a:bodyPr/>
                    <a:lstStyle/>
                    <a:p>
                      <a:pPr algn="ctr" fontAlgn="b"/>
                      <a:r>
                        <a:rPr lang="en-GB" sz="1100" b="1" u="none" strike="noStrike">
                          <a:effectLst/>
                        </a:rPr>
                        <a:t>32</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Στέλιος Παπαιωάννου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97655956</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32"/>
                  </a:ext>
                </a:extLst>
              </a:tr>
              <a:tr h="167157">
                <a:tc>
                  <a:txBody>
                    <a:bodyPr/>
                    <a:lstStyle/>
                    <a:p>
                      <a:pPr algn="ctr" fontAlgn="b"/>
                      <a:r>
                        <a:rPr lang="en-GB" sz="1100" b="1" u="none" strike="noStrike">
                          <a:effectLst/>
                        </a:rPr>
                        <a:t>33</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Ελένη Χαριλάου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96937706</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33"/>
                  </a:ext>
                </a:extLst>
              </a:tr>
              <a:tr h="167157">
                <a:tc>
                  <a:txBody>
                    <a:bodyPr/>
                    <a:lstStyle/>
                    <a:p>
                      <a:pPr algn="ctr" fontAlgn="b"/>
                      <a:r>
                        <a:rPr lang="en-GB" sz="1100" b="1" u="none" strike="noStrike">
                          <a:effectLst/>
                        </a:rPr>
                        <a:t>34</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Μαρία Ιωάννου</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99315071</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34"/>
                  </a:ext>
                </a:extLst>
              </a:tr>
              <a:tr h="167157">
                <a:tc>
                  <a:txBody>
                    <a:bodyPr/>
                    <a:lstStyle/>
                    <a:p>
                      <a:pPr algn="ctr" fontAlgn="b"/>
                      <a:r>
                        <a:rPr lang="en-GB" sz="1100" b="1" u="none" strike="noStrike">
                          <a:effectLst/>
                        </a:rPr>
                        <a:t>35</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dirty="0">
                          <a:effectLst/>
                        </a:rPr>
                        <a:t>Μαργαρίτα </a:t>
                      </a:r>
                      <a:r>
                        <a:rPr lang="el-GR" sz="1100" b="1" u="none" strike="noStrike" dirty="0" err="1">
                          <a:effectLst/>
                        </a:rPr>
                        <a:t>Μαρκίδου</a:t>
                      </a:r>
                      <a:endParaRPr lang="el-GR"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99526668</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35"/>
                  </a:ext>
                </a:extLst>
              </a:tr>
              <a:tr h="0">
                <a:tc>
                  <a:txBody>
                    <a:bodyPr/>
                    <a:lstStyle/>
                    <a:p>
                      <a:pPr algn="ctr" fontAlgn="b"/>
                      <a:r>
                        <a:rPr lang="en-GB" sz="1100" b="1" u="none" strike="noStrike" dirty="0">
                          <a:effectLst/>
                        </a:rPr>
                        <a:t>36</a:t>
                      </a:r>
                      <a:endParaRPr lang="en-GB" sz="1100" b="1" i="0" u="none" strike="noStrike" dirty="0">
                        <a:solidFill>
                          <a:srgbClr val="000000"/>
                        </a:solidFill>
                        <a:effectLst/>
                        <a:latin typeface="Calibri" panose="020F0502020204030204" pitchFamily="34" charset="0"/>
                      </a:endParaRPr>
                    </a:p>
                  </a:txBody>
                  <a:tcPr marL="5063" marR="5063" marT="5063" marB="0" anchor="b"/>
                </a:tc>
                <a:tc>
                  <a:txBody>
                    <a:bodyPr/>
                    <a:lstStyle/>
                    <a:p>
                      <a:pPr algn="l" fontAlgn="b"/>
                      <a:r>
                        <a:rPr lang="el-GR" sz="1100" b="1" u="none" strike="noStrike">
                          <a:effectLst/>
                        </a:rPr>
                        <a:t>Χαράλαμπος Βρασίδας</a:t>
                      </a:r>
                      <a:endParaRPr lang="el-GR" sz="1100" b="1" i="0" u="none" strike="noStrike">
                        <a:solidFill>
                          <a:srgbClr val="000000"/>
                        </a:solidFill>
                        <a:effectLst/>
                        <a:latin typeface="Calibri" panose="020F0502020204030204" pitchFamily="34" charset="0"/>
                      </a:endParaRPr>
                    </a:p>
                  </a:txBody>
                  <a:tcPr marL="5063" marR="5063" marT="5063" marB="0" anchor="b"/>
                </a:tc>
                <a:tc>
                  <a:txBody>
                    <a:bodyPr/>
                    <a:lstStyle/>
                    <a:p>
                      <a:pPr algn="r" fontAlgn="b"/>
                      <a:r>
                        <a:rPr lang="en-GB" sz="1100" b="1" u="none" strike="noStrike">
                          <a:effectLst/>
                        </a:rPr>
                        <a:t>99383899</a:t>
                      </a:r>
                      <a:endParaRPr lang="en-GB" sz="1100" b="1" i="0" u="none" strike="noStrike">
                        <a:solidFill>
                          <a:srgbClr val="000000"/>
                        </a:solidFill>
                        <a:effectLst/>
                        <a:latin typeface="Arial" panose="020B0604020202020204" pitchFamily="34" charset="0"/>
                      </a:endParaRPr>
                    </a:p>
                  </a:txBody>
                  <a:tcPr marL="5063" marR="5063" marT="5063" marB="0" anchor="b"/>
                </a:tc>
                <a:tc>
                  <a:txBody>
                    <a:bodyPr/>
                    <a:lstStyle/>
                    <a:p>
                      <a:pPr algn="ctr" fontAlgn="b"/>
                      <a:r>
                        <a:rPr lang="en-GB" sz="1100" b="1" u="none" strike="noStrike">
                          <a:effectLst/>
                        </a:rPr>
                        <a:t>1</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€ 10.00</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€ 10.00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36"/>
                  </a:ext>
                </a:extLst>
              </a:tr>
              <a:tr h="0">
                <a:tc>
                  <a:txBody>
                    <a:bodyPr/>
                    <a:lstStyle/>
                    <a:p>
                      <a:pPr algn="l" fontAlgn="b"/>
                      <a:r>
                        <a:rPr lang="en-GB" sz="1100" b="1" u="none" strike="noStrike">
                          <a:effectLst/>
                        </a:rPr>
                        <a:t> </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n-GB" sz="1100" b="1" u="none" strike="noStrike">
                          <a:effectLst/>
                        </a:rPr>
                        <a:t> </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n-GB" sz="1100" b="1" u="none" strike="noStrike">
                          <a:effectLst/>
                        </a:rPr>
                        <a:t> </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a:effectLst/>
                        </a:rPr>
                        <a:t>36</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l" fontAlgn="b"/>
                      <a:r>
                        <a:rPr lang="en-GB" sz="1100" b="1" u="none" strike="noStrike">
                          <a:effectLst/>
                        </a:rPr>
                        <a:t> </a:t>
                      </a:r>
                      <a:endParaRPr lang="en-GB" sz="1100" b="1"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r>
                        <a:rPr lang="en-GB" sz="1100" b="1" u="none" strike="noStrike" dirty="0">
                          <a:effectLst/>
                        </a:rPr>
                        <a:t>€ 360.00</a:t>
                      </a:r>
                      <a:endParaRPr lang="en-GB" sz="1100" b="1" i="0" u="none" strike="noStrike" dirty="0">
                        <a:solidFill>
                          <a:srgbClr val="000000"/>
                        </a:solidFill>
                        <a:effectLst/>
                        <a:latin typeface="Calibri" panose="020F0502020204030204" pitchFamily="34" charset="0"/>
                      </a:endParaRPr>
                    </a:p>
                  </a:txBody>
                  <a:tcPr marL="5063" marR="5063" marT="5063" marB="0" anchor="b"/>
                </a:tc>
                <a:extLst>
                  <a:ext uri="{0D108BD9-81ED-4DB2-BD59-A6C34878D82A}">
                    <a16:rowId xmlns:a16="http://schemas.microsoft.com/office/drawing/2014/main" val="10037"/>
                  </a:ext>
                </a:extLst>
              </a:tr>
              <a:tr h="162825">
                <a:tc>
                  <a:txBody>
                    <a:bodyPr/>
                    <a:lstStyle/>
                    <a:p>
                      <a:pPr algn="l" fontAlgn="b"/>
                      <a:endParaRPr lang="en-GB" sz="1000" b="0" i="0" u="none" strike="noStrike">
                        <a:solidFill>
                          <a:srgbClr val="000000"/>
                        </a:solidFill>
                        <a:effectLst/>
                        <a:latin typeface="Arial" panose="020B0604020202020204" pitchFamily="34" charset="0"/>
                      </a:endParaRPr>
                    </a:p>
                  </a:txBody>
                  <a:tcPr marL="5063" marR="5063" marT="5063" marB="0" anchor="b"/>
                </a:tc>
                <a:tc>
                  <a:txBody>
                    <a:bodyPr/>
                    <a:lstStyle/>
                    <a:p>
                      <a:pPr algn="l" fontAlgn="b"/>
                      <a:endParaRPr lang="en-GB" sz="1000" b="0" i="0" u="none" strike="noStrike">
                        <a:solidFill>
                          <a:srgbClr val="000000"/>
                        </a:solidFill>
                        <a:effectLst/>
                        <a:latin typeface="Arial" panose="020B0604020202020204" pitchFamily="34" charset="0"/>
                      </a:endParaRPr>
                    </a:p>
                  </a:txBody>
                  <a:tcPr marL="5063" marR="5063" marT="5063" marB="0" anchor="b"/>
                </a:tc>
                <a:tc>
                  <a:txBody>
                    <a:bodyPr/>
                    <a:lstStyle/>
                    <a:p>
                      <a:pPr algn="l" fontAlgn="b"/>
                      <a:endParaRPr lang="en-GB" sz="1000" b="0" i="0" u="none" strike="noStrike">
                        <a:solidFill>
                          <a:srgbClr val="000000"/>
                        </a:solidFill>
                        <a:effectLst/>
                        <a:latin typeface="Arial" panose="020B0604020202020204" pitchFamily="34" charset="0"/>
                      </a:endParaRPr>
                    </a:p>
                  </a:txBody>
                  <a:tcPr marL="5063" marR="5063" marT="5063" marB="0" anchor="b"/>
                </a:tc>
                <a:tc>
                  <a:txBody>
                    <a:bodyPr/>
                    <a:lstStyle/>
                    <a:p>
                      <a:pPr algn="ctr" fontAlgn="b"/>
                      <a:endParaRPr lang="en-GB" sz="10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endParaRPr lang="en-GB" sz="1000" b="0" i="0" u="none" strike="noStrike">
                        <a:solidFill>
                          <a:srgbClr val="000000"/>
                        </a:solidFill>
                        <a:effectLst/>
                        <a:latin typeface="Arial" panose="020B0604020202020204" pitchFamily="34" charset="0"/>
                      </a:endParaRPr>
                    </a:p>
                  </a:txBody>
                  <a:tcPr marL="5063" marR="5063" marT="5063" marB="0" anchor="b"/>
                </a:tc>
                <a:tc>
                  <a:txBody>
                    <a:bodyPr/>
                    <a:lstStyle/>
                    <a:p>
                      <a:pPr algn="l" fontAlgn="b"/>
                      <a:endParaRPr lang="en-GB" sz="1000" b="0" i="0" u="none" strike="noStrike" dirty="0">
                        <a:solidFill>
                          <a:srgbClr val="000000"/>
                        </a:solidFill>
                        <a:effectLst/>
                        <a:latin typeface="Arial" panose="020B0604020202020204" pitchFamily="34" charset="0"/>
                      </a:endParaRPr>
                    </a:p>
                  </a:txBody>
                  <a:tcPr marL="5063" marR="5063" marT="5063" marB="0" anchor="b"/>
                </a:tc>
                <a:extLst>
                  <a:ext uri="{0D108BD9-81ED-4DB2-BD59-A6C34878D82A}">
                    <a16:rowId xmlns:a16="http://schemas.microsoft.com/office/drawing/2014/main" val="10038"/>
                  </a:ext>
                </a:extLst>
              </a:tr>
              <a:tr h="167157">
                <a:tc>
                  <a:txBody>
                    <a:bodyPr/>
                    <a:lstStyle/>
                    <a:p>
                      <a:pPr algn="l" fontAlgn="b"/>
                      <a:endParaRPr lang="en-GB" sz="1000" b="0" i="0" u="none" strike="noStrike">
                        <a:solidFill>
                          <a:srgbClr val="000000"/>
                        </a:solidFill>
                        <a:effectLst/>
                        <a:latin typeface="Arial" panose="020B0604020202020204" pitchFamily="34" charset="0"/>
                      </a:endParaRPr>
                    </a:p>
                  </a:txBody>
                  <a:tcPr marL="5063" marR="5063" marT="5063" marB="0" anchor="b"/>
                </a:tc>
                <a:tc>
                  <a:txBody>
                    <a:bodyPr/>
                    <a:lstStyle/>
                    <a:p>
                      <a:pPr algn="l" fontAlgn="b"/>
                      <a:endParaRPr lang="en-GB" sz="1000" b="0" i="0" u="none" strike="noStrike">
                        <a:solidFill>
                          <a:srgbClr val="000000"/>
                        </a:solidFill>
                        <a:effectLst/>
                        <a:latin typeface="Arial" panose="020B0604020202020204" pitchFamily="34" charset="0"/>
                      </a:endParaRPr>
                    </a:p>
                  </a:txBody>
                  <a:tcPr marL="5063" marR="5063" marT="5063" marB="0" anchor="b"/>
                </a:tc>
                <a:tc>
                  <a:txBody>
                    <a:bodyPr/>
                    <a:lstStyle/>
                    <a:p>
                      <a:pPr algn="l" fontAlgn="b"/>
                      <a:endParaRPr lang="en-GB" sz="1000" b="0" i="0" u="none" strike="noStrike">
                        <a:solidFill>
                          <a:srgbClr val="000000"/>
                        </a:solidFill>
                        <a:effectLst/>
                        <a:latin typeface="Arial" panose="020B0604020202020204" pitchFamily="34" charset="0"/>
                      </a:endParaRPr>
                    </a:p>
                  </a:txBody>
                  <a:tcPr marL="5063" marR="5063" marT="5063" marB="0" anchor="b"/>
                </a:tc>
                <a:tc>
                  <a:txBody>
                    <a:bodyPr/>
                    <a:lstStyle/>
                    <a:p>
                      <a:pPr algn="ctr" fontAlgn="b"/>
                      <a:endParaRPr lang="en-GB" sz="10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endParaRPr lang="en-GB" sz="1000" b="0" i="0" u="none" strike="noStrike">
                        <a:solidFill>
                          <a:srgbClr val="000000"/>
                        </a:solidFill>
                        <a:effectLst/>
                        <a:latin typeface="Arial" panose="020B0604020202020204" pitchFamily="34" charset="0"/>
                      </a:endParaRPr>
                    </a:p>
                  </a:txBody>
                  <a:tcPr marL="5063" marR="5063" marT="5063" marB="0" anchor="b"/>
                </a:tc>
                <a:tc>
                  <a:txBody>
                    <a:bodyPr/>
                    <a:lstStyle/>
                    <a:p>
                      <a:pPr algn="l" fontAlgn="b"/>
                      <a:endParaRPr lang="en-GB" sz="1000" b="0" i="0" u="none" strike="noStrike" dirty="0">
                        <a:solidFill>
                          <a:srgbClr val="000000"/>
                        </a:solidFill>
                        <a:effectLst/>
                        <a:latin typeface="Arial" panose="020B0604020202020204" pitchFamily="34" charset="0"/>
                      </a:endParaRPr>
                    </a:p>
                  </a:txBody>
                  <a:tcPr marL="5063" marR="5063" marT="5063" marB="0" anchor="b"/>
                </a:tc>
                <a:extLst>
                  <a:ext uri="{0D108BD9-81ED-4DB2-BD59-A6C34878D82A}">
                    <a16:rowId xmlns:a16="http://schemas.microsoft.com/office/drawing/2014/main" val="10039"/>
                  </a:ext>
                </a:extLst>
              </a:tr>
              <a:tr h="167157">
                <a:tc gridSpan="2">
                  <a:txBody>
                    <a:bodyPr/>
                    <a:lstStyle/>
                    <a:p>
                      <a:pPr algn="l" fontAlgn="b"/>
                      <a:r>
                        <a:rPr lang="el-GR" sz="1000" u="none" strike="noStrike">
                          <a:effectLst/>
                        </a:rPr>
                        <a:t>Συνολικός Αριθμός Μετοχών που Εκδόθηκαν</a:t>
                      </a:r>
                      <a:endParaRPr lang="el-GR" sz="1000" b="0" i="0" u="none" strike="noStrike">
                        <a:solidFill>
                          <a:srgbClr val="000000"/>
                        </a:solidFill>
                        <a:effectLst/>
                        <a:latin typeface="Calibri" panose="020F0502020204030204" pitchFamily="34" charset="0"/>
                      </a:endParaRPr>
                    </a:p>
                  </a:txBody>
                  <a:tcPr marL="5063" marR="5063" marT="5063" marB="0" anchor="b"/>
                </a:tc>
                <a:tc hMerge="1">
                  <a:txBody>
                    <a:bodyPr/>
                    <a:lstStyle/>
                    <a:p>
                      <a:endParaRPr lang="en-GB"/>
                    </a:p>
                  </a:txBody>
                  <a:tcPr/>
                </a:tc>
                <a:tc>
                  <a:txBody>
                    <a:bodyPr/>
                    <a:lstStyle/>
                    <a:p>
                      <a:pPr algn="r" fontAlgn="b"/>
                      <a:r>
                        <a:rPr lang="en-GB" sz="1000" u="none" strike="noStrike">
                          <a:effectLst/>
                        </a:rPr>
                        <a:t>36</a:t>
                      </a:r>
                      <a:endParaRPr lang="en-GB" sz="1000" b="0"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endParaRPr lang="en-GB" sz="10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endParaRPr lang="en-GB" sz="1000" b="0" i="0" u="none" strike="noStrike">
                        <a:solidFill>
                          <a:srgbClr val="000000"/>
                        </a:solidFill>
                        <a:effectLst/>
                        <a:latin typeface="Arial" panose="020B0604020202020204" pitchFamily="34" charset="0"/>
                      </a:endParaRPr>
                    </a:p>
                  </a:txBody>
                  <a:tcPr marL="5063" marR="5063" marT="5063" marB="0" anchor="b"/>
                </a:tc>
                <a:tc>
                  <a:txBody>
                    <a:bodyPr/>
                    <a:lstStyle/>
                    <a:p>
                      <a:pPr algn="l" fontAlgn="b"/>
                      <a:endParaRPr lang="en-GB" sz="1000" b="0" i="0" u="none" strike="noStrike" dirty="0">
                        <a:solidFill>
                          <a:srgbClr val="000000"/>
                        </a:solidFill>
                        <a:effectLst/>
                        <a:latin typeface="Arial" panose="020B0604020202020204" pitchFamily="34" charset="0"/>
                      </a:endParaRPr>
                    </a:p>
                  </a:txBody>
                  <a:tcPr marL="5063" marR="5063" marT="5063" marB="0" anchor="b"/>
                </a:tc>
                <a:extLst>
                  <a:ext uri="{0D108BD9-81ED-4DB2-BD59-A6C34878D82A}">
                    <a16:rowId xmlns:a16="http://schemas.microsoft.com/office/drawing/2014/main" val="10040"/>
                  </a:ext>
                </a:extLst>
              </a:tr>
              <a:tr h="167157">
                <a:tc gridSpan="2">
                  <a:txBody>
                    <a:bodyPr/>
                    <a:lstStyle/>
                    <a:p>
                      <a:pPr algn="l" fontAlgn="b"/>
                      <a:r>
                        <a:rPr lang="el-GR" sz="1000" u="none" strike="noStrike">
                          <a:effectLst/>
                        </a:rPr>
                        <a:t>Συνολικό Κεφάλαιο που Αντλήθηκε </a:t>
                      </a:r>
                      <a:endParaRPr lang="el-GR" sz="1000" b="0" i="0" u="none" strike="noStrike">
                        <a:solidFill>
                          <a:srgbClr val="000000"/>
                        </a:solidFill>
                        <a:effectLst/>
                        <a:latin typeface="Calibri" panose="020F0502020204030204" pitchFamily="34" charset="0"/>
                      </a:endParaRPr>
                    </a:p>
                  </a:txBody>
                  <a:tcPr marL="5063" marR="5063" marT="5063" marB="0" anchor="b"/>
                </a:tc>
                <a:tc hMerge="1">
                  <a:txBody>
                    <a:bodyPr/>
                    <a:lstStyle/>
                    <a:p>
                      <a:endParaRPr lang="en-GB"/>
                    </a:p>
                  </a:txBody>
                  <a:tcPr/>
                </a:tc>
                <a:tc>
                  <a:txBody>
                    <a:bodyPr/>
                    <a:lstStyle/>
                    <a:p>
                      <a:pPr algn="r" fontAlgn="b"/>
                      <a:r>
                        <a:rPr lang="en-GB" sz="1000" u="none" strike="noStrike">
                          <a:effectLst/>
                        </a:rPr>
                        <a:t>€ 360.00</a:t>
                      </a:r>
                      <a:endParaRPr lang="en-GB" sz="1000" b="0" i="0" u="none" strike="noStrike">
                        <a:solidFill>
                          <a:srgbClr val="000000"/>
                        </a:solidFill>
                        <a:effectLst/>
                        <a:latin typeface="Calibri" panose="020F0502020204030204" pitchFamily="34" charset="0"/>
                      </a:endParaRPr>
                    </a:p>
                  </a:txBody>
                  <a:tcPr marL="5063" marR="5063" marT="5063" marB="0" anchor="b"/>
                </a:tc>
                <a:tc>
                  <a:txBody>
                    <a:bodyPr/>
                    <a:lstStyle/>
                    <a:p>
                      <a:pPr algn="ctr" fontAlgn="b"/>
                      <a:endParaRPr lang="en-GB" sz="1000" b="0" i="0" u="none" strike="noStrike">
                        <a:solidFill>
                          <a:srgbClr val="000000"/>
                        </a:solidFill>
                        <a:effectLst/>
                        <a:latin typeface="Calibri" panose="020F0502020204030204" pitchFamily="34" charset="0"/>
                      </a:endParaRPr>
                    </a:p>
                  </a:txBody>
                  <a:tcPr marL="5063" marR="5063" marT="5063" marB="0" anchor="b"/>
                </a:tc>
                <a:tc>
                  <a:txBody>
                    <a:bodyPr/>
                    <a:lstStyle/>
                    <a:p>
                      <a:pPr algn="l" fontAlgn="b"/>
                      <a:endParaRPr lang="en-GB" sz="1000" b="0" i="0" u="none" strike="noStrike">
                        <a:solidFill>
                          <a:srgbClr val="000000"/>
                        </a:solidFill>
                        <a:effectLst/>
                        <a:latin typeface="Arial" panose="020B0604020202020204" pitchFamily="34" charset="0"/>
                      </a:endParaRPr>
                    </a:p>
                  </a:txBody>
                  <a:tcPr marL="5063" marR="5063" marT="5063" marB="0" anchor="b"/>
                </a:tc>
                <a:tc>
                  <a:txBody>
                    <a:bodyPr/>
                    <a:lstStyle/>
                    <a:p>
                      <a:pPr algn="l" fontAlgn="b"/>
                      <a:endParaRPr lang="en-GB" sz="1000" b="0" i="0" u="none" strike="noStrike" dirty="0">
                        <a:solidFill>
                          <a:srgbClr val="000000"/>
                        </a:solidFill>
                        <a:effectLst/>
                        <a:latin typeface="Arial" panose="020B0604020202020204" pitchFamily="34" charset="0"/>
                      </a:endParaRPr>
                    </a:p>
                  </a:txBody>
                  <a:tcPr marL="5063" marR="5063" marT="5063" marB="0" anchor="b"/>
                </a:tc>
                <a:extLst>
                  <a:ext uri="{0D108BD9-81ED-4DB2-BD59-A6C34878D82A}">
                    <a16:rowId xmlns:a16="http://schemas.microsoft.com/office/drawing/2014/main" val="10041"/>
                  </a:ext>
                </a:extLst>
              </a:tr>
            </a:tbl>
          </a:graphicData>
        </a:graphic>
      </p:graphicFrame>
      <p:sp>
        <p:nvSpPr>
          <p:cNvPr id="4" name="TextBox 3"/>
          <p:cNvSpPr txBox="1"/>
          <p:nvPr/>
        </p:nvSpPr>
        <p:spPr>
          <a:xfrm>
            <a:off x="86794" y="2643851"/>
            <a:ext cx="3113605" cy="830997"/>
          </a:xfrm>
          <a:prstGeom prst="rect">
            <a:avLst/>
          </a:prstGeom>
          <a:noFill/>
        </p:spPr>
        <p:txBody>
          <a:bodyPr wrap="square" rtlCol="0">
            <a:spAutoFit/>
          </a:bodyPr>
          <a:lstStyle/>
          <a:p>
            <a:r>
              <a:rPr lang="en-GB" sz="2400" b="1" dirty="0">
                <a:latin typeface="Century Gothic"/>
              </a:rPr>
              <a:t>LIST OF COMPANY SHAREHOLDERS</a:t>
            </a:r>
          </a:p>
        </p:txBody>
      </p:sp>
      <p:sp>
        <p:nvSpPr>
          <p:cNvPr id="5" name="Right Arrow 4"/>
          <p:cNvSpPr/>
          <p:nvPr/>
        </p:nvSpPr>
        <p:spPr>
          <a:xfrm>
            <a:off x="2789990" y="2918120"/>
            <a:ext cx="510988" cy="28245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 name="Picture 1">
            <a:extLst>
              <a:ext uri="{FF2B5EF4-FFF2-40B4-BE49-F238E27FC236}">
                <a16:creationId xmlns:a16="http://schemas.microsoft.com/office/drawing/2014/main" id="{E3A11300-1D8E-46B3-A01A-1B4D675A6AF8}"/>
              </a:ext>
            </a:extLst>
          </p:cNvPr>
          <p:cNvPicPr>
            <a:picLocks noChangeAspect="1"/>
          </p:cNvPicPr>
          <p:nvPr/>
        </p:nvPicPr>
        <p:blipFill>
          <a:blip r:embed="rId3"/>
          <a:stretch>
            <a:fillRect/>
          </a:stretch>
        </p:blipFill>
        <p:spPr>
          <a:xfrm>
            <a:off x="10179893" y="0"/>
            <a:ext cx="1938696" cy="1579001"/>
          </a:xfrm>
          <a:prstGeom prst="rect">
            <a:avLst/>
          </a:prstGeom>
        </p:spPr>
      </p:pic>
    </p:spTree>
    <p:extLst>
      <p:ext uri="{BB962C8B-B14F-4D97-AF65-F5344CB8AC3E}">
        <p14:creationId xmlns:p14="http://schemas.microsoft.com/office/powerpoint/2010/main" val="402440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81355"/>
            <a:ext cx="10972800" cy="1670538"/>
          </a:xfrm>
        </p:spPr>
        <p:txBody>
          <a:bodyPr>
            <a:normAutofit fontScale="90000"/>
          </a:bodyPr>
          <a:lstStyle/>
          <a:p>
            <a:br>
              <a:rPr lang="en-GB" sz="2400" b="1" dirty="0">
                <a:latin typeface="Calibri" panose="020F0502020204030204" pitchFamily="34" charset="0"/>
                <a:cs typeface="Calibri" panose="020F0502020204030204" pitchFamily="34" charset="0"/>
              </a:rPr>
            </a:br>
            <a:r>
              <a:rPr lang="en-US" sz="4800" b="1" dirty="0">
                <a:latin typeface="Calibri"/>
                <a:cs typeface="Calibri"/>
                <a:sym typeface="Arial Black"/>
              </a:rPr>
              <a:t>ARTICLES OF ASSOCIATION</a:t>
            </a:r>
            <a:br>
              <a:rPr lang="en-GB" sz="2400" b="1" dirty="0">
                <a:latin typeface="Calibri" panose="020F0502020204030204" pitchFamily="34" charset="0"/>
                <a:cs typeface="Calibri" panose="020F0502020204030204" pitchFamily="34" charset="0"/>
              </a:rPr>
            </a:br>
            <a:r>
              <a:rPr lang="en-GB" sz="2400" b="1" dirty="0">
                <a:latin typeface="Calibri" panose="020F0502020204030204" pitchFamily="34" charset="0"/>
                <a:cs typeface="Calibri" panose="020F0502020204030204" pitchFamily="34" charset="0"/>
              </a:rPr>
              <a:t>CHAPTER C</a:t>
            </a:r>
            <a:r>
              <a:rPr lang="el-GR" sz="2400" b="1" dirty="0">
                <a:latin typeface="Calibri" panose="020F0502020204030204" pitchFamily="34" charset="0"/>
                <a:cs typeface="Calibri" panose="020F0502020204030204" pitchFamily="34" charset="0"/>
              </a:rPr>
              <a:t>: </a:t>
            </a:r>
            <a:r>
              <a:rPr lang="en-GB" sz="2400" b="1" dirty="0">
                <a:latin typeface="Calibri" panose="020F0502020204030204" pitchFamily="34" charset="0"/>
                <a:cs typeface="Calibri" panose="020F0502020204030204" pitchFamily="34" charset="0"/>
              </a:rPr>
              <a:t>BOARD OF DIRECTORS</a:t>
            </a:r>
            <a:br>
              <a:rPr lang="en-GB" sz="2400" dirty="0">
                <a:latin typeface="Calibri" panose="020F0502020204030204" pitchFamily="34" charset="0"/>
                <a:cs typeface="Calibri" panose="020F0502020204030204" pitchFamily="34" charset="0"/>
              </a:rPr>
            </a:br>
            <a:br>
              <a:rPr lang="en-GB" dirty="0"/>
            </a:br>
            <a:endParaRPr lang="en-GB" sz="2700" b="1" dirty="0">
              <a:ea typeface="Arial"/>
              <a:cs typeface="Arial"/>
              <a:sym typeface="Arial"/>
            </a:endParaRPr>
          </a:p>
        </p:txBody>
      </p:sp>
      <p:sp>
        <p:nvSpPr>
          <p:cNvPr id="3" name="Rectangle 2"/>
          <p:cNvSpPr/>
          <p:nvPr/>
        </p:nvSpPr>
        <p:spPr>
          <a:xfrm>
            <a:off x="410308" y="2702760"/>
            <a:ext cx="11476892" cy="3170099"/>
          </a:xfrm>
          <a:prstGeom prst="rect">
            <a:avLst/>
          </a:prstGeom>
        </p:spPr>
        <p:txBody>
          <a:bodyPr wrap="square">
            <a:spAutoFit/>
          </a:bodyPr>
          <a:lstStyle/>
          <a:p>
            <a:r>
              <a:rPr lang="x-none" sz="2000" dirty="0">
                <a:latin typeface="Century Gothic"/>
              </a:rPr>
              <a:t>1. The company is managed by the Board of Directors which consists of three (3) members.</a:t>
            </a:r>
            <a:br>
              <a:rPr lang="en-GB" sz="2000" dirty="0">
                <a:latin typeface="Century Gothic"/>
              </a:rPr>
            </a:br>
            <a:r>
              <a:rPr lang="x-none" sz="2000" dirty="0">
                <a:latin typeface="Century Gothic"/>
              </a:rPr>
              <a:t>2. The members of the Board of Directors, the number of which is determined within the limits mentioned in the above par. 1, are elected </a:t>
            </a:r>
            <a:r>
              <a:rPr lang="en-GB" sz="2000" dirty="0">
                <a:latin typeface="Century Gothic"/>
              </a:rPr>
              <a:t>in</a:t>
            </a:r>
            <a:r>
              <a:rPr lang="x-none" sz="2000" dirty="0">
                <a:latin typeface="Century Gothic"/>
              </a:rPr>
              <a:t> the General Meeting of </a:t>
            </a:r>
            <a:r>
              <a:rPr lang="en-GB" sz="2000" dirty="0">
                <a:latin typeface="Century Gothic"/>
              </a:rPr>
              <a:t>Company</a:t>
            </a:r>
            <a:r>
              <a:rPr lang="x-none" sz="2000" dirty="0">
                <a:latin typeface="Century Gothic"/>
              </a:rPr>
              <a:t> shareholders.</a:t>
            </a:r>
            <a:br>
              <a:rPr lang="en-GB" sz="2000" dirty="0">
                <a:latin typeface="Century Gothic"/>
              </a:rPr>
            </a:br>
            <a:r>
              <a:rPr lang="x-none" sz="2000" dirty="0">
                <a:latin typeface="Century Gothic"/>
              </a:rPr>
              <a:t>3. The election of alternate members of the Board of Directors is allowed, the number of which is determined by the relevant decision of the General Assembly that elects them and is within the limit referred to in the above paragraphs.</a:t>
            </a:r>
            <a:br>
              <a:rPr lang="en-GB" sz="2000" dirty="0">
                <a:latin typeface="Century Gothic"/>
              </a:rPr>
            </a:br>
            <a:r>
              <a:rPr lang="x-none" sz="2000" dirty="0">
                <a:latin typeface="Century Gothic"/>
              </a:rPr>
              <a:t>4. The term of office of the members of the Board of Directors is five months.</a:t>
            </a:r>
            <a:br>
              <a:rPr lang="en-GB" sz="2000" dirty="0">
                <a:latin typeface="Century Gothic"/>
              </a:rPr>
            </a:br>
            <a:r>
              <a:rPr lang="x-none" sz="2000" dirty="0">
                <a:latin typeface="Century Gothic"/>
              </a:rPr>
              <a:t>5. The members of the Board of Directors are elected by </a:t>
            </a:r>
            <a:r>
              <a:rPr lang="en-GB" sz="2000" dirty="0">
                <a:latin typeface="Century Gothic"/>
              </a:rPr>
              <a:t>the </a:t>
            </a:r>
            <a:r>
              <a:rPr lang="x-none" sz="2000" dirty="0">
                <a:latin typeface="Century Gothic"/>
              </a:rPr>
              <a:t>shareholders</a:t>
            </a:r>
            <a:r>
              <a:rPr lang="x-none" sz="2000" dirty="0">
                <a:latin typeface="Century Gothic" panose="020B0502020202020204" pitchFamily="34" charset="0"/>
              </a:rPr>
              <a:t>.</a:t>
            </a:r>
            <a:br>
              <a:rPr lang="en-GB" sz="2000" dirty="0">
                <a:latin typeface="Century Gothic" panose="020B0502020202020204" pitchFamily="34" charset="0"/>
              </a:rPr>
            </a:br>
            <a:endParaRPr lang="en-GB" sz="2000" dirty="0">
              <a:latin typeface="Century Gothic" panose="020B0502020202020204" pitchFamily="34" charset="0"/>
            </a:endParaRPr>
          </a:p>
        </p:txBody>
      </p:sp>
      <p:pic>
        <p:nvPicPr>
          <p:cNvPr id="4" name="Picture 3"/>
          <p:cNvPicPr>
            <a:picLocks noChangeAspect="1"/>
          </p:cNvPicPr>
          <p:nvPr/>
        </p:nvPicPr>
        <p:blipFill>
          <a:blip r:embed="rId3"/>
          <a:stretch>
            <a:fillRect/>
          </a:stretch>
        </p:blipFill>
        <p:spPr>
          <a:xfrm>
            <a:off x="9643704" y="372892"/>
            <a:ext cx="1938696" cy="1579001"/>
          </a:xfrm>
          <a:prstGeom prst="rect">
            <a:avLst/>
          </a:prstGeom>
        </p:spPr>
      </p:pic>
      <p:sp>
        <p:nvSpPr>
          <p:cNvPr id="5" name="Rectangle 4"/>
          <p:cNvSpPr/>
          <p:nvPr/>
        </p:nvSpPr>
        <p:spPr>
          <a:xfrm>
            <a:off x="410308" y="1810415"/>
            <a:ext cx="9366738" cy="669158"/>
          </a:xfrm>
          <a:prstGeom prst="rect">
            <a:avLst/>
          </a:prstGeom>
        </p:spPr>
        <p:txBody>
          <a:bodyPr wrap="square">
            <a:spAutoFit/>
          </a:bodyPr>
          <a:lstStyle/>
          <a:p>
            <a:pPr>
              <a:lnSpc>
                <a:spcPts val="1690"/>
              </a:lnSpc>
              <a:spcAft>
                <a:spcPts val="1000"/>
              </a:spcAft>
            </a:pPr>
            <a:r>
              <a:rPr lang="en-GB" sz="2400" b="1" dirty="0">
                <a:latin typeface="Century Gothic"/>
              </a:rPr>
              <a:t>ARTICLE 9</a:t>
            </a:r>
            <a:endParaRPr lang="el-GR" sz="2400" b="1" dirty="0">
              <a:latin typeface="Century Gothic"/>
            </a:endParaRPr>
          </a:p>
          <a:p>
            <a:pPr>
              <a:lnSpc>
                <a:spcPts val="1690"/>
              </a:lnSpc>
              <a:spcAft>
                <a:spcPts val="1000"/>
              </a:spcAft>
            </a:pPr>
            <a:r>
              <a:rPr lang="en-GB" sz="2400" b="1" dirty="0">
                <a:latin typeface="Century Gothic"/>
              </a:rPr>
              <a:t>COMPOSITION - TERM OF THE BOARD OF DIRECTORS</a:t>
            </a:r>
          </a:p>
        </p:txBody>
      </p:sp>
    </p:spTree>
    <p:extLst>
      <p:ext uri="{BB962C8B-B14F-4D97-AF65-F5344CB8AC3E}">
        <p14:creationId xmlns:p14="http://schemas.microsoft.com/office/powerpoint/2010/main" val="243557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b="1" dirty="0">
                <a:latin typeface="Calibri"/>
                <a:ea typeface="Arial"/>
                <a:cs typeface="Calibri"/>
                <a:sym typeface="Arial Black"/>
              </a:rPr>
              <a:t>ARTICLES OF ASSOCIATION</a:t>
            </a:r>
            <a:endParaRPr lang="en-GB" sz="4800" b="1" dirty="0">
              <a:latin typeface="Calibri"/>
              <a:ea typeface="Arial"/>
              <a:cs typeface="Calibri"/>
            </a:endParaRPr>
          </a:p>
        </p:txBody>
      </p:sp>
      <p:sp>
        <p:nvSpPr>
          <p:cNvPr id="3" name="Rectangle 2"/>
          <p:cNvSpPr/>
          <p:nvPr/>
        </p:nvSpPr>
        <p:spPr>
          <a:xfrm>
            <a:off x="609600" y="1666526"/>
            <a:ext cx="8938846" cy="347211"/>
          </a:xfrm>
          <a:prstGeom prst="rect">
            <a:avLst/>
          </a:prstGeom>
        </p:spPr>
        <p:txBody>
          <a:bodyPr wrap="square">
            <a:spAutoFit/>
          </a:bodyPr>
          <a:lstStyle/>
          <a:p>
            <a:pPr>
              <a:lnSpc>
                <a:spcPts val="1690"/>
              </a:lnSpc>
              <a:spcAft>
                <a:spcPts val="1000"/>
              </a:spcAft>
              <a:tabLst>
                <a:tab pos="318135" algn="l"/>
                <a:tab pos="2971800" algn="ctr"/>
              </a:tabLst>
            </a:pPr>
            <a:r>
              <a:rPr lang="en-GB" sz="2700" b="1" dirty="0">
                <a:latin typeface="Calibri"/>
                <a:cs typeface="Calibri"/>
                <a:sym typeface="Century Gothic"/>
              </a:rPr>
              <a:t>CHAPTER D</a:t>
            </a:r>
            <a:r>
              <a:rPr lang="el-GR" sz="2700" b="1" dirty="0">
                <a:latin typeface="Calibri"/>
                <a:cs typeface="Calibri"/>
                <a:sym typeface="Century Gothic"/>
              </a:rPr>
              <a:t>: </a:t>
            </a:r>
            <a:r>
              <a:rPr lang="en-GB" sz="2700" b="1" dirty="0">
                <a:latin typeface="Calibri"/>
                <a:cs typeface="Calibri"/>
                <a:sym typeface="Century Gothic"/>
              </a:rPr>
              <a:t>ACCOUNTS - PROFIT DISTRIBUTION </a:t>
            </a:r>
          </a:p>
        </p:txBody>
      </p:sp>
      <p:sp>
        <p:nvSpPr>
          <p:cNvPr id="4" name="Rectangle 3"/>
          <p:cNvSpPr/>
          <p:nvPr/>
        </p:nvSpPr>
        <p:spPr>
          <a:xfrm>
            <a:off x="215153" y="2206321"/>
            <a:ext cx="12065747" cy="3978012"/>
          </a:xfrm>
          <a:prstGeom prst="rect">
            <a:avLst/>
          </a:prstGeom>
        </p:spPr>
        <p:txBody>
          <a:bodyPr wrap="square">
            <a:spAutoFit/>
          </a:bodyPr>
          <a:lstStyle/>
          <a:p>
            <a:pPr>
              <a:lnSpc>
                <a:spcPts val="1690"/>
              </a:lnSpc>
              <a:spcAft>
                <a:spcPts val="1000"/>
              </a:spcAft>
            </a:pPr>
            <a:endParaRPr lang="en-GB" sz="2400" b="1" dirty="0">
              <a:solidFill>
                <a:srgbClr val="A9EE6E"/>
              </a:solidFill>
              <a:latin typeface="Century Gothic"/>
            </a:endParaRPr>
          </a:p>
          <a:p>
            <a:pPr>
              <a:lnSpc>
                <a:spcPts val="1690"/>
              </a:lnSpc>
              <a:spcAft>
                <a:spcPts val="1000"/>
              </a:spcAft>
            </a:pPr>
            <a:endParaRPr lang="en-GB" sz="2400" b="1" dirty="0">
              <a:solidFill>
                <a:srgbClr val="A9EE6E"/>
              </a:solidFill>
              <a:latin typeface="Century Gothic"/>
            </a:endParaRPr>
          </a:p>
          <a:p>
            <a:pPr>
              <a:lnSpc>
                <a:spcPts val="1690"/>
              </a:lnSpc>
              <a:spcAft>
                <a:spcPts val="1000"/>
              </a:spcAft>
            </a:pPr>
            <a:r>
              <a:rPr lang="en-GB" sz="2400" b="1" dirty="0">
                <a:latin typeface="Century Gothic"/>
              </a:rPr>
              <a:t>ARTICLE 16</a:t>
            </a:r>
          </a:p>
          <a:p>
            <a:pPr>
              <a:lnSpc>
                <a:spcPts val="1690"/>
              </a:lnSpc>
              <a:spcAft>
                <a:spcPts val="1000"/>
              </a:spcAft>
            </a:pPr>
            <a:r>
              <a:rPr lang="en-GB" sz="2400" b="1" dirty="0">
                <a:latin typeface="Century Gothic"/>
              </a:rPr>
              <a:t>ALLOCATION OF PROFITS</a:t>
            </a:r>
            <a:endParaRPr lang="el-GR" sz="2400" b="1" dirty="0">
              <a:latin typeface="Century Gothic"/>
            </a:endParaRPr>
          </a:p>
          <a:p>
            <a:pPr>
              <a:lnSpc>
                <a:spcPts val="1690"/>
              </a:lnSpc>
              <a:spcAft>
                <a:spcPts val="1000"/>
              </a:spcAft>
            </a:pPr>
            <a:endParaRPr lang="en-GB" sz="2400" b="1" dirty="0">
              <a:latin typeface="Century Gothic"/>
            </a:endParaRPr>
          </a:p>
          <a:p>
            <a:r>
              <a:rPr lang="en-GB" sz="2000" dirty="0">
                <a:latin typeface="Century Gothic"/>
              </a:rPr>
              <a:t>The distribution of the company's net profits is conducted in the following manner:</a:t>
            </a:r>
          </a:p>
          <a:p>
            <a:endParaRPr lang="en-GB" sz="2000" dirty="0">
              <a:latin typeface="Century Gothic"/>
            </a:endParaRPr>
          </a:p>
          <a:p>
            <a:pPr marL="457200" indent="-457200">
              <a:buAutoNum type="alphaLcParenR"/>
            </a:pPr>
            <a:r>
              <a:rPr lang="en-GB" sz="2000" dirty="0">
                <a:latin typeface="Century Gothic"/>
              </a:rPr>
              <a:t>Allocation of the percentage of 50% to </a:t>
            </a:r>
            <a:r>
              <a:rPr lang="en-GB" sz="2000" dirty="0" err="1">
                <a:latin typeface="Century Gothic"/>
              </a:rPr>
              <a:t>Omodos</a:t>
            </a:r>
            <a:r>
              <a:rPr lang="en-GB" sz="2000" dirty="0">
                <a:latin typeface="Century Gothic"/>
              </a:rPr>
              <a:t> School students with economic difficulties </a:t>
            </a:r>
          </a:p>
          <a:p>
            <a:endParaRPr lang="en-GB" sz="2000" dirty="0">
              <a:latin typeface="Century Gothic"/>
            </a:endParaRPr>
          </a:p>
          <a:p>
            <a:r>
              <a:rPr lang="es-EC" sz="2000" dirty="0">
                <a:latin typeface="Century Gothic"/>
              </a:rPr>
              <a:t>b</a:t>
            </a:r>
            <a:r>
              <a:rPr lang="en-GB" sz="2000" dirty="0">
                <a:latin typeface="Century Gothic"/>
              </a:rPr>
              <a:t>) Allocation of the percentage of 25% to the students employed in the student enterprise</a:t>
            </a:r>
          </a:p>
          <a:p>
            <a:endParaRPr lang="en-GB" sz="2000" dirty="0">
              <a:latin typeface="Century Gothic"/>
            </a:endParaRPr>
          </a:p>
          <a:p>
            <a:r>
              <a:rPr lang="en-GB" sz="2000" dirty="0">
                <a:latin typeface="Century Gothic"/>
              </a:rPr>
              <a:t>c) Allocation of the 25% percentage to the shareholders</a:t>
            </a:r>
          </a:p>
        </p:txBody>
      </p:sp>
      <p:pic>
        <p:nvPicPr>
          <p:cNvPr id="5" name="Picture 4" descr="Logo, company name&#10;&#10;Description automatically generated">
            <a:extLst>
              <a:ext uri="{FF2B5EF4-FFF2-40B4-BE49-F238E27FC236}">
                <a16:creationId xmlns:a16="http://schemas.microsoft.com/office/drawing/2014/main" id="{EB8A8F77-E8DF-4229-83C8-2764DC583F81}"/>
              </a:ext>
            </a:extLst>
          </p:cNvPr>
          <p:cNvPicPr>
            <a:picLocks noChangeAspect="1"/>
          </p:cNvPicPr>
          <p:nvPr/>
        </p:nvPicPr>
        <p:blipFill>
          <a:blip r:embed="rId3"/>
          <a:stretch>
            <a:fillRect/>
          </a:stretch>
        </p:blipFill>
        <p:spPr>
          <a:xfrm>
            <a:off x="9803463" y="88490"/>
            <a:ext cx="1940409" cy="1583252"/>
          </a:xfrm>
          <a:prstGeom prst="rect">
            <a:avLst/>
          </a:prstGeom>
        </p:spPr>
      </p:pic>
    </p:spTree>
    <p:extLst>
      <p:ext uri="{BB962C8B-B14F-4D97-AF65-F5344CB8AC3E}">
        <p14:creationId xmlns:p14="http://schemas.microsoft.com/office/powerpoint/2010/main" val="68556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7" name="Rectangle 126">
            <a:extLst>
              <a:ext uri="{FF2B5EF4-FFF2-40B4-BE49-F238E27FC236}">
                <a16:creationId xmlns:a16="http://schemas.microsoft.com/office/drawing/2014/main" id="{B23FE733-F95B-4DF6-AFC5-BEEB3577C4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9" name="Rectangle 128">
            <a:extLst>
              <a:ext uri="{FF2B5EF4-FFF2-40B4-BE49-F238E27FC236}">
                <a16:creationId xmlns:a16="http://schemas.microsoft.com/office/drawing/2014/main" id="{9080D120-BD54-46E1-BA37-82F5E8089E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9573" y="633619"/>
            <a:ext cx="6852464" cy="5495925"/>
          </a:xfrm>
          <a:prstGeom prst="rect">
            <a:avLst/>
          </a:prstGeom>
          <a:ln w="9525">
            <a:solidFill>
              <a:schemeClr val="tx2">
                <a:lumMod val="10000"/>
                <a:lumOff val="90000"/>
              </a:schemeClr>
            </a:solidFill>
          </a:ln>
          <a:effectLst>
            <a:outerShdw blurRad="50800" dist="38100" dir="2700000" algn="t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Τίτλος 1">
            <a:extLst>
              <a:ext uri="{FF2B5EF4-FFF2-40B4-BE49-F238E27FC236}">
                <a16:creationId xmlns:a16="http://schemas.microsoft.com/office/drawing/2014/main" id="{F96E4BED-D41E-CC42-A1C4-76FED103A697}"/>
              </a:ext>
            </a:extLst>
          </p:cNvPr>
          <p:cNvSpPr>
            <a:spLocks noGrp="1"/>
          </p:cNvSpPr>
          <p:nvPr>
            <p:ph type="title"/>
          </p:nvPr>
        </p:nvSpPr>
        <p:spPr>
          <a:xfrm>
            <a:off x="2655029" y="24892"/>
            <a:ext cx="6007608" cy="685276"/>
          </a:xfrm>
        </p:spPr>
        <p:txBody>
          <a:bodyPr>
            <a:normAutofit/>
          </a:bodyPr>
          <a:lstStyle/>
          <a:p>
            <a:r>
              <a:rPr lang="en-US" sz="2800" dirty="0"/>
              <a:t>Organization structure</a:t>
            </a:r>
          </a:p>
        </p:txBody>
      </p:sp>
      <p:sp>
        <p:nvSpPr>
          <p:cNvPr id="131" name="Rectangle 130">
            <a:extLst>
              <a:ext uri="{FF2B5EF4-FFF2-40B4-BE49-F238E27FC236}">
                <a16:creationId xmlns:a16="http://schemas.microsoft.com/office/drawing/2014/main" id="{81D83946-74FA-498A-AC80-9926F041B5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5565" y="1181536"/>
            <a:ext cx="128016" cy="7040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33" name="Rectangle 132">
            <a:extLst>
              <a:ext uri="{FF2B5EF4-FFF2-40B4-BE49-F238E27FC236}">
                <a16:creationId xmlns:a16="http://schemas.microsoft.com/office/drawing/2014/main" id="{5060D983-8B52-443A-8183-2A1DE05618B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7454" y="2121408"/>
            <a:ext cx="5824728" cy="9144"/>
          </a:xfrm>
          <a:prstGeom prst="rect">
            <a:avLst/>
          </a:prstGeom>
          <a:solidFill>
            <a:schemeClr val="tx2">
              <a:lumMod val="25000"/>
              <a:lumOff val="75000"/>
            </a:schemeClr>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B5C9D3D4-CEB2-49EF-BFEE-57F35451E270}"/>
              </a:ext>
            </a:extLst>
          </p:cNvPr>
          <p:cNvPicPr>
            <a:picLocks noChangeAspect="1"/>
          </p:cNvPicPr>
          <p:nvPr/>
        </p:nvPicPr>
        <p:blipFill>
          <a:blip r:embed="rId3"/>
          <a:stretch>
            <a:fillRect/>
          </a:stretch>
        </p:blipFill>
        <p:spPr>
          <a:xfrm>
            <a:off x="537589" y="603348"/>
            <a:ext cx="9939801" cy="6361472"/>
          </a:xfrm>
          <a:prstGeom prst="rect">
            <a:avLst/>
          </a:prstGeom>
        </p:spPr>
      </p:pic>
      <p:sp>
        <p:nvSpPr>
          <p:cNvPr id="5" name="TextBox 4">
            <a:extLst>
              <a:ext uri="{FF2B5EF4-FFF2-40B4-BE49-F238E27FC236}">
                <a16:creationId xmlns:a16="http://schemas.microsoft.com/office/drawing/2014/main" id="{6CB93AFD-2BD7-0D4B-80CF-94968D229589}"/>
              </a:ext>
            </a:extLst>
          </p:cNvPr>
          <p:cNvSpPr txBox="1"/>
          <p:nvPr/>
        </p:nvSpPr>
        <p:spPr>
          <a:xfrm>
            <a:off x="501805" y="0"/>
            <a:ext cx="184731"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l-CY" sz="1800" b="0" i="0" u="none" strike="noStrike" kern="1200" cap="none" spc="0" normalizeH="0" baseline="0" noProof="0">
              <a:ln>
                <a:noFill/>
              </a:ln>
              <a:solidFill>
                <a:srgbClr val="000000"/>
              </a:solidFill>
              <a:effectLst/>
              <a:uLnTx/>
              <a:uFillTx/>
              <a:latin typeface="Arial"/>
              <a:ea typeface="+mn-ea"/>
              <a:cs typeface="Arial"/>
              <a:sym typeface="Arial"/>
            </a:endParaRPr>
          </a:p>
        </p:txBody>
      </p:sp>
      <p:pic>
        <p:nvPicPr>
          <p:cNvPr id="16" name="Picture 15" descr="Logo, company name&#10;&#10;Description automatically generated">
            <a:extLst>
              <a:ext uri="{FF2B5EF4-FFF2-40B4-BE49-F238E27FC236}">
                <a16:creationId xmlns:a16="http://schemas.microsoft.com/office/drawing/2014/main" id="{48AC3B77-894E-494F-9B1D-8C0B20441D69}"/>
              </a:ext>
            </a:extLst>
          </p:cNvPr>
          <p:cNvPicPr>
            <a:picLocks noChangeAspect="1"/>
          </p:cNvPicPr>
          <p:nvPr/>
        </p:nvPicPr>
        <p:blipFill>
          <a:blip r:embed="rId4"/>
          <a:stretch>
            <a:fillRect/>
          </a:stretch>
        </p:blipFill>
        <p:spPr>
          <a:xfrm>
            <a:off x="10063236" y="98881"/>
            <a:ext cx="1940409" cy="1583252"/>
          </a:xfrm>
          <a:prstGeom prst="rect">
            <a:avLst/>
          </a:prstGeom>
        </p:spPr>
      </p:pic>
    </p:spTree>
    <p:extLst>
      <p:ext uri="{BB962C8B-B14F-4D97-AF65-F5344CB8AC3E}">
        <p14:creationId xmlns:p14="http://schemas.microsoft.com/office/powerpoint/2010/main" val="4267260548"/>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AccentBoxVTI">
  <a:themeElements>
    <a:clrScheme name="AnalogousFromDarkSeedLeftStep">
      <a:dk1>
        <a:srgbClr val="000000"/>
      </a:dk1>
      <a:lt1>
        <a:srgbClr val="FFFFFF"/>
      </a:lt1>
      <a:dk2>
        <a:srgbClr val="1C2831"/>
      </a:dk2>
      <a:lt2>
        <a:srgbClr val="F0F3F2"/>
      </a:lt2>
      <a:accent1>
        <a:srgbClr val="C34D91"/>
      </a:accent1>
      <a:accent2>
        <a:srgbClr val="B13BB1"/>
      </a:accent2>
      <a:accent3>
        <a:srgbClr val="924DC3"/>
      </a:accent3>
      <a:accent4>
        <a:srgbClr val="5642B4"/>
      </a:accent4>
      <a:accent5>
        <a:srgbClr val="4D6AC3"/>
      </a:accent5>
      <a:accent6>
        <a:srgbClr val="3B89B1"/>
      </a:accent6>
      <a:hlink>
        <a:srgbClr val="3F49BF"/>
      </a:hlink>
      <a:folHlink>
        <a:srgbClr val="7F7F7F"/>
      </a:folHlink>
    </a:clrScheme>
    <a:fontScheme name="Avenir">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ccentBoxVTI" id="{9F778A78-DC9A-453A-A82D-A75CAD503E15}" vid="{EA961113-7CC4-4569-8A6A-7BC2C1E2F401}"/>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TM04033921[[fn=Damask]]</Template>
  <TotalTime>2847</TotalTime>
  <Words>2327</Words>
  <Application>Microsoft Office PowerPoint</Application>
  <PresentationFormat>Widescreen</PresentationFormat>
  <Paragraphs>363</Paragraphs>
  <Slides>16</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16</vt:i4>
      </vt:variant>
    </vt:vector>
  </HeadingPairs>
  <TitlesOfParts>
    <vt:vector size="27" baseType="lpstr">
      <vt:lpstr>Bookman Old Style</vt:lpstr>
      <vt:lpstr>Neue Haas Grotesk Text Pro</vt:lpstr>
      <vt:lpstr>Arial Black</vt:lpstr>
      <vt:lpstr>Rockwell</vt:lpstr>
      <vt:lpstr>Noto Sans Symbols</vt:lpstr>
      <vt:lpstr>Verdana</vt:lpstr>
      <vt:lpstr>Calibri</vt:lpstr>
      <vt:lpstr>Arial</vt:lpstr>
      <vt:lpstr>Century Gothic</vt:lpstr>
      <vt:lpstr>Damask</vt:lpstr>
      <vt:lpstr>AccentBoxVTI</vt:lpstr>
      <vt:lpstr>  Creating collaborative startups Related to Sustainable Tourism</vt:lpstr>
      <vt:lpstr>The idea </vt:lpstr>
      <vt:lpstr>PowerPoint Presentation</vt:lpstr>
      <vt:lpstr>ARTICLES OF ASSOCIATION CHAPTER Α: NAME-PURPOSE-HEADQUARTERS-DURATION-VISION  </vt:lpstr>
      <vt:lpstr>ARTICLES OF ASSOCIATION CHAPTER B: SHARE CAPITAL - SHAREHOLDERS - SHARE CAPITAL INCREASE- SHARE RIGHTS AND OBLIGATIONS </vt:lpstr>
      <vt:lpstr>PowerPoint Presentation</vt:lpstr>
      <vt:lpstr> ARTICLES OF ASSOCIATION CHAPTER C: BOARD OF DIRECTORS  </vt:lpstr>
      <vt:lpstr>ARTICLES OF ASSOCIATION</vt:lpstr>
      <vt:lpstr>Organization structure</vt:lpstr>
      <vt:lpstr>PowerPoint Presentation</vt:lpstr>
      <vt:lpstr>PowerPoint Presentation</vt:lpstr>
      <vt:lpstr>Business Model Canvas</vt:lpstr>
      <vt:lpstr>PowerPoint Presentation</vt:lpstr>
      <vt:lpstr>PowerPoint Presentation</vt:lpstr>
      <vt:lpstr>Our website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Creating collaborative startups</dc:title>
  <dc:creator>GIANNIS</dc:creator>
  <cp:lastModifiedBy>Yiannis Ioannou</cp:lastModifiedBy>
  <cp:revision>63</cp:revision>
  <cp:lastPrinted>2022-04-07T07:50:08Z</cp:lastPrinted>
  <dcterms:modified xsi:type="dcterms:W3CDTF">2022-04-14T11:15:45Z</dcterms:modified>
</cp:coreProperties>
</file>