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2" r:id="rId7"/>
    <p:sldId id="263" r:id="rId8"/>
    <p:sldId id="265" r:id="rId9"/>
    <p:sldId id="266" r:id="rId10"/>
    <p:sldId id="260" r:id="rId11"/>
    <p:sldId id="268" r:id="rId12"/>
    <p:sldId id="267" r:id="rId13"/>
    <p:sldId id="269" r:id="rId14"/>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8" d="100"/>
          <a:sy n="88" d="100"/>
        </p:scale>
        <p:origin x="-283"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EF2559-4757-481F-8D26-B24AD06A00B7}"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n-US"/>
        </a:p>
      </dgm:t>
    </dgm:pt>
    <dgm:pt modelId="{5BD1025E-F54A-433F-99FF-38FDA50F7AE9}">
      <dgm:prSet/>
      <dgm:spPr/>
      <dgm:t>
        <a:bodyPr/>
        <a:lstStyle/>
        <a:p>
          <a:r>
            <a:rPr lang="pl-PL" dirty="0"/>
            <a:t>•He was </a:t>
          </a:r>
          <a:r>
            <a:rPr lang="pl-PL" dirty="0" err="1"/>
            <a:t>born</a:t>
          </a:r>
          <a:r>
            <a:rPr lang="pl-PL" dirty="0"/>
            <a:t> in 1846 and </a:t>
          </a:r>
          <a:r>
            <a:rPr lang="pl-PL" dirty="0" err="1"/>
            <a:t>died</a:t>
          </a:r>
          <a:r>
            <a:rPr lang="pl-PL" dirty="0"/>
            <a:t> in 1916</a:t>
          </a:r>
          <a:endParaRPr lang="pl-PL" sz="3000" dirty="0">
            <a:solidFill>
              <a:srgbClr val="010000"/>
            </a:solidFill>
            <a:latin typeface="Calibri Light"/>
            <a:cs typeface="Calibri Light"/>
          </a:endParaRPr>
        </a:p>
      </dgm:t>
    </dgm:pt>
    <dgm:pt modelId="{92C29479-DB43-4E9E-B937-D80D4884C50F}" type="parTrans" cxnId="{F588405C-A1A1-49A5-B3AA-F05356EDF8CF}">
      <dgm:prSet/>
      <dgm:spPr/>
      <dgm:t>
        <a:bodyPr/>
        <a:lstStyle/>
        <a:p>
          <a:endParaRPr lang="en-US"/>
        </a:p>
      </dgm:t>
    </dgm:pt>
    <dgm:pt modelId="{78FA4F2D-55C3-48BD-9077-07C422010170}" type="sibTrans" cxnId="{F588405C-A1A1-49A5-B3AA-F05356EDF8CF}">
      <dgm:prSet/>
      <dgm:spPr/>
      <dgm:t>
        <a:bodyPr/>
        <a:lstStyle/>
        <a:p>
          <a:endParaRPr lang="en-US"/>
        </a:p>
      </dgm:t>
    </dgm:pt>
    <dgm:pt modelId="{F506BEE3-E7C8-440C-AD14-145FF4E62E5A}">
      <dgm:prSet/>
      <dgm:spPr/>
      <dgm:t>
        <a:bodyPr/>
        <a:lstStyle/>
        <a:p>
          <a:r>
            <a:rPr lang="pl-PL" dirty="0"/>
            <a:t>•He was a </a:t>
          </a:r>
          <a:r>
            <a:rPr lang="pl-PL" dirty="0" err="1"/>
            <a:t>Polish</a:t>
          </a:r>
          <a:r>
            <a:rPr lang="pl-PL" dirty="0"/>
            <a:t> </a:t>
          </a:r>
          <a:r>
            <a:rPr lang="pl-PL" dirty="0" err="1"/>
            <a:t>journalist</a:t>
          </a:r>
          <a:r>
            <a:rPr lang="pl-PL" dirty="0"/>
            <a:t> and a Nobel-</a:t>
          </a:r>
          <a:r>
            <a:rPr lang="pl-PL" dirty="0" err="1"/>
            <a:t>Prize</a:t>
          </a:r>
          <a:r>
            <a:rPr lang="pl-PL" dirty="0"/>
            <a:t>-</a:t>
          </a:r>
          <a:r>
            <a:rPr lang="pl-PL" dirty="0" err="1"/>
            <a:t>winning</a:t>
          </a:r>
          <a:r>
            <a:rPr lang="pl-PL" dirty="0"/>
            <a:t> </a:t>
          </a:r>
          <a:r>
            <a:rPr lang="pl-PL" dirty="0" err="1"/>
            <a:t>novelist</a:t>
          </a:r>
          <a:r>
            <a:rPr lang="pl-PL" dirty="0"/>
            <a:t> in 1905</a:t>
          </a:r>
        </a:p>
      </dgm:t>
    </dgm:pt>
    <dgm:pt modelId="{7CE76ED3-7E1E-4219-B1F9-552F940ECBFF}" type="parTrans" cxnId="{F8FE3D2F-4722-413E-8A15-B1CCC742707F}">
      <dgm:prSet/>
      <dgm:spPr/>
      <dgm:t>
        <a:bodyPr/>
        <a:lstStyle/>
        <a:p>
          <a:endParaRPr lang="en-US"/>
        </a:p>
      </dgm:t>
    </dgm:pt>
    <dgm:pt modelId="{D5B82F93-578A-4F3D-89C5-9366E46A06E2}" type="sibTrans" cxnId="{F8FE3D2F-4722-413E-8A15-B1CCC742707F}">
      <dgm:prSet/>
      <dgm:spPr/>
      <dgm:t>
        <a:bodyPr/>
        <a:lstStyle/>
        <a:p>
          <a:endParaRPr lang="en-US"/>
        </a:p>
      </dgm:t>
    </dgm:pt>
    <dgm:pt modelId="{6FC16921-D0A0-497F-BD8D-25BC30E8AAF9}" type="pres">
      <dgm:prSet presAssocID="{5BEF2559-4757-481F-8D26-B24AD06A00B7}" presName="linear" presStyleCnt="0">
        <dgm:presLayoutVars>
          <dgm:animLvl val="lvl"/>
          <dgm:resizeHandles val="exact"/>
        </dgm:presLayoutVars>
      </dgm:prSet>
      <dgm:spPr/>
      <dgm:t>
        <a:bodyPr/>
        <a:lstStyle/>
        <a:p>
          <a:endParaRPr lang="pl-PL"/>
        </a:p>
      </dgm:t>
    </dgm:pt>
    <dgm:pt modelId="{19204B6B-E8BA-43F8-AB41-47A8EC9A6B06}" type="pres">
      <dgm:prSet presAssocID="{5BD1025E-F54A-433F-99FF-38FDA50F7AE9}" presName="parentText" presStyleLbl="node1" presStyleIdx="0" presStyleCnt="2">
        <dgm:presLayoutVars>
          <dgm:chMax val="0"/>
          <dgm:bulletEnabled val="1"/>
        </dgm:presLayoutVars>
      </dgm:prSet>
      <dgm:spPr/>
      <dgm:t>
        <a:bodyPr/>
        <a:lstStyle/>
        <a:p>
          <a:endParaRPr lang="pl-PL"/>
        </a:p>
      </dgm:t>
    </dgm:pt>
    <dgm:pt modelId="{E305B588-18A8-4FAD-A2A6-5EBC15B61FDC}" type="pres">
      <dgm:prSet presAssocID="{78FA4F2D-55C3-48BD-9077-07C422010170}" presName="spacer" presStyleCnt="0"/>
      <dgm:spPr/>
    </dgm:pt>
    <dgm:pt modelId="{6190330E-841B-477F-A669-77261AC94C53}" type="pres">
      <dgm:prSet presAssocID="{F506BEE3-E7C8-440C-AD14-145FF4E62E5A}" presName="parentText" presStyleLbl="node1" presStyleIdx="1" presStyleCnt="2">
        <dgm:presLayoutVars>
          <dgm:chMax val="0"/>
          <dgm:bulletEnabled val="1"/>
        </dgm:presLayoutVars>
      </dgm:prSet>
      <dgm:spPr/>
      <dgm:t>
        <a:bodyPr/>
        <a:lstStyle/>
        <a:p>
          <a:endParaRPr lang="pl-PL"/>
        </a:p>
      </dgm:t>
    </dgm:pt>
  </dgm:ptLst>
  <dgm:cxnLst>
    <dgm:cxn modelId="{F588405C-A1A1-49A5-B3AA-F05356EDF8CF}" srcId="{5BEF2559-4757-481F-8D26-B24AD06A00B7}" destId="{5BD1025E-F54A-433F-99FF-38FDA50F7AE9}" srcOrd="0" destOrd="0" parTransId="{92C29479-DB43-4E9E-B937-D80D4884C50F}" sibTransId="{78FA4F2D-55C3-48BD-9077-07C422010170}"/>
    <dgm:cxn modelId="{F8FE3D2F-4722-413E-8A15-B1CCC742707F}" srcId="{5BEF2559-4757-481F-8D26-B24AD06A00B7}" destId="{F506BEE3-E7C8-440C-AD14-145FF4E62E5A}" srcOrd="1" destOrd="0" parTransId="{7CE76ED3-7E1E-4219-B1F9-552F940ECBFF}" sibTransId="{D5B82F93-578A-4F3D-89C5-9366E46A06E2}"/>
    <dgm:cxn modelId="{9003454C-99C8-404C-B3D4-C0EE91D3CEC6}" type="presOf" srcId="{F506BEE3-E7C8-440C-AD14-145FF4E62E5A}" destId="{6190330E-841B-477F-A669-77261AC94C53}" srcOrd="0" destOrd="0" presId="urn:microsoft.com/office/officeart/2005/8/layout/vList2"/>
    <dgm:cxn modelId="{057833D1-B4F4-4985-8554-04A09039006B}" type="presOf" srcId="{5BEF2559-4757-481F-8D26-B24AD06A00B7}" destId="{6FC16921-D0A0-497F-BD8D-25BC30E8AAF9}" srcOrd="0" destOrd="0" presId="urn:microsoft.com/office/officeart/2005/8/layout/vList2"/>
    <dgm:cxn modelId="{568A4207-F6B4-461F-B53B-4AC2DF0FC555}" type="presOf" srcId="{5BD1025E-F54A-433F-99FF-38FDA50F7AE9}" destId="{19204B6B-E8BA-43F8-AB41-47A8EC9A6B06}" srcOrd="0" destOrd="0" presId="urn:microsoft.com/office/officeart/2005/8/layout/vList2"/>
    <dgm:cxn modelId="{4DB2C120-D5C3-4D9B-91D8-ECB34F5D6625}" type="presParOf" srcId="{6FC16921-D0A0-497F-BD8D-25BC30E8AAF9}" destId="{19204B6B-E8BA-43F8-AB41-47A8EC9A6B06}" srcOrd="0" destOrd="0" presId="urn:microsoft.com/office/officeart/2005/8/layout/vList2"/>
    <dgm:cxn modelId="{4FA70456-BB3D-4AF6-9195-2151CBA0E692}" type="presParOf" srcId="{6FC16921-D0A0-497F-BD8D-25BC30E8AAF9}" destId="{E305B588-18A8-4FAD-A2A6-5EBC15B61FDC}" srcOrd="1" destOrd="0" presId="urn:microsoft.com/office/officeart/2005/8/layout/vList2"/>
    <dgm:cxn modelId="{A8B14954-E3F4-49E0-8AA8-51A3CFE299BF}" type="presParOf" srcId="{6FC16921-D0A0-497F-BD8D-25BC30E8AAF9}" destId="{6190330E-841B-477F-A669-77261AC94C53}"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204B6B-E8BA-43F8-AB41-47A8EC9A6B06}">
      <dsp:nvSpPr>
        <dsp:cNvPr id="0" name=""/>
        <dsp:cNvSpPr/>
      </dsp:nvSpPr>
      <dsp:spPr>
        <a:xfrm>
          <a:off x="0" y="475346"/>
          <a:ext cx="6513603" cy="240544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pl-PL" sz="4300" kern="1200" dirty="0"/>
            <a:t>•He was </a:t>
          </a:r>
          <a:r>
            <a:rPr lang="pl-PL" sz="4300" kern="1200" dirty="0" err="1"/>
            <a:t>born</a:t>
          </a:r>
          <a:r>
            <a:rPr lang="pl-PL" sz="4300" kern="1200" dirty="0"/>
            <a:t> in 1846 and </a:t>
          </a:r>
          <a:r>
            <a:rPr lang="pl-PL" sz="4300" kern="1200" dirty="0" err="1"/>
            <a:t>died</a:t>
          </a:r>
          <a:r>
            <a:rPr lang="pl-PL" sz="4300" kern="1200" dirty="0"/>
            <a:t> in 1916</a:t>
          </a:r>
          <a:endParaRPr lang="pl-PL" sz="4300" kern="1200" dirty="0">
            <a:solidFill>
              <a:srgbClr val="010000"/>
            </a:solidFill>
            <a:latin typeface="Calibri Light"/>
            <a:cs typeface="Calibri Light"/>
          </a:endParaRPr>
        </a:p>
      </dsp:txBody>
      <dsp:txXfrm>
        <a:off x="0" y="475346"/>
        <a:ext cx="6513603" cy="2405446"/>
      </dsp:txXfrm>
    </dsp:sp>
    <dsp:sp modelId="{6190330E-841B-477F-A669-77261AC94C53}">
      <dsp:nvSpPr>
        <dsp:cNvPr id="0" name=""/>
        <dsp:cNvSpPr/>
      </dsp:nvSpPr>
      <dsp:spPr>
        <a:xfrm>
          <a:off x="0" y="3004633"/>
          <a:ext cx="6513603" cy="24054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l" defTabSz="1911350">
            <a:lnSpc>
              <a:spcPct val="90000"/>
            </a:lnSpc>
            <a:spcBef>
              <a:spcPct val="0"/>
            </a:spcBef>
            <a:spcAft>
              <a:spcPct val="35000"/>
            </a:spcAft>
          </a:pPr>
          <a:r>
            <a:rPr lang="pl-PL" sz="4300" kern="1200" dirty="0"/>
            <a:t>•He was a </a:t>
          </a:r>
          <a:r>
            <a:rPr lang="pl-PL" sz="4300" kern="1200" dirty="0" err="1"/>
            <a:t>Polish</a:t>
          </a:r>
          <a:r>
            <a:rPr lang="pl-PL" sz="4300" kern="1200" dirty="0"/>
            <a:t> </a:t>
          </a:r>
          <a:r>
            <a:rPr lang="pl-PL" sz="4300" kern="1200" dirty="0" err="1"/>
            <a:t>journalist</a:t>
          </a:r>
          <a:r>
            <a:rPr lang="pl-PL" sz="4300" kern="1200" dirty="0"/>
            <a:t> and a Nobel-</a:t>
          </a:r>
          <a:r>
            <a:rPr lang="pl-PL" sz="4300" kern="1200" dirty="0" err="1"/>
            <a:t>Prize</a:t>
          </a:r>
          <a:r>
            <a:rPr lang="pl-PL" sz="4300" kern="1200" dirty="0"/>
            <a:t>-</a:t>
          </a:r>
          <a:r>
            <a:rPr lang="pl-PL" sz="4300" kern="1200" dirty="0" err="1"/>
            <a:t>winning</a:t>
          </a:r>
          <a:r>
            <a:rPr lang="pl-PL" sz="4300" kern="1200" dirty="0"/>
            <a:t> </a:t>
          </a:r>
          <a:r>
            <a:rPr lang="pl-PL" sz="4300" kern="1200" dirty="0" err="1"/>
            <a:t>novelist</a:t>
          </a:r>
          <a:r>
            <a:rPr lang="pl-PL" sz="4300" kern="1200" dirty="0"/>
            <a:t> in 1905</a:t>
          </a:r>
        </a:p>
      </dsp:txBody>
      <dsp:txXfrm>
        <a:off x="0" y="3004633"/>
        <a:ext cx="6513603" cy="2405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3391757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245450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1340386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967380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13234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3883036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961808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1544797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185083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2715530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98AA868-8872-43E4-8C98-D34DABD1FD38}" type="datetimeFigureOut">
              <a:rPr lang="pl-PL" smtClean="0"/>
              <a:pPr/>
              <a:t>2019-07-07</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3024906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8AA868-8872-43E4-8C98-D34DABD1FD38}" type="datetimeFigureOut">
              <a:rPr lang="pl-PL" smtClean="0"/>
              <a:pPr/>
              <a:t>2019-07-07</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7C6C3F-668B-4AF5-BFA9-0F657EB068D6}" type="slidenum">
              <a:rPr lang="pl-PL" smtClean="0"/>
              <a:pPr/>
              <a:t>‹#›</a:t>
            </a:fld>
            <a:endParaRPr lang="pl-PL"/>
          </a:p>
        </p:txBody>
      </p:sp>
    </p:spTree>
    <p:extLst>
      <p:ext uri="{BB962C8B-B14F-4D97-AF65-F5344CB8AC3E}">
        <p14:creationId xmlns="" xmlns:p14="http://schemas.microsoft.com/office/powerpoint/2010/main" val="3926633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Obraz zawierający osoba, mężczyzna, siedzi, ściana&#10;&#10;Opis wygenerowany przy bardzo wysokim poziomie pewności">
            <a:extLst>
              <a:ext uri="{FF2B5EF4-FFF2-40B4-BE49-F238E27FC236}">
                <a16:creationId xmlns="" xmlns:a16="http://schemas.microsoft.com/office/drawing/2014/main" id="{C792E649-64A7-40D3-B815-7E5721DC0BD5}"/>
              </a:ext>
            </a:extLst>
          </p:cNvPr>
          <p:cNvPicPr>
            <a:picLocks noChangeAspect="1"/>
          </p:cNvPicPr>
          <p:nvPr/>
        </p:nvPicPr>
        <p:blipFill rotWithShape="1">
          <a:blip r:embed="rId2" cstate="print">
            <a:alphaModFix/>
            <a:extLst>
              <a:ext uri="{837473B0-CC2E-450A-ABE3-18F120FF3D39}">
                <a1611:picAttrSrcUrl xmlns="" xmlns:a1611="http://schemas.microsoft.com/office/drawing/2016/11/main" r:id="rId3"/>
              </a:ext>
            </a:extLst>
          </a:blip>
          <a:srcRect r="1" b="20189"/>
          <a:stretch/>
        </p:blipFill>
        <p:spPr>
          <a:xfrm>
            <a:off x="-305" y="-1"/>
            <a:ext cx="6423053" cy="6858001"/>
          </a:xfrm>
          <a:prstGeom prst="rect">
            <a:avLst/>
          </a:prstGeom>
        </p:spPr>
      </p:pic>
      <p:pic>
        <p:nvPicPr>
          <p:cNvPr id="13" name="Picture 12">
            <a:extLst>
              <a:ext uri="{FF2B5EF4-FFF2-40B4-BE49-F238E27FC236}">
                <a16:creationId xmlns="" xmlns:a16="http://schemas.microsoft.com/office/drawing/2014/main" id="{24F266AD-725B-4A9D-B448-4C000F95CB4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ctrTitle"/>
          </p:nvPr>
        </p:nvSpPr>
        <p:spPr>
          <a:xfrm>
            <a:off x="6748272" y="3992591"/>
            <a:ext cx="4800261" cy="1644592"/>
          </a:xfrm>
        </p:spPr>
        <p:txBody>
          <a:bodyPr anchor="t">
            <a:normAutofit/>
          </a:bodyPr>
          <a:lstStyle/>
          <a:p>
            <a:pPr algn="l"/>
            <a:r>
              <a:rPr lang="pl-PL" sz="4400" dirty="0">
                <a:solidFill>
                  <a:srgbClr val="000000"/>
                </a:solidFill>
                <a:cs typeface="Calibri Light"/>
              </a:rPr>
              <a:t>Henryk Sienkiewicz </a:t>
            </a:r>
            <a:endParaRPr lang="pl-PL" sz="4400" dirty="0">
              <a:solidFill>
                <a:srgbClr val="000000"/>
              </a:solidFill>
            </a:endParaRPr>
          </a:p>
        </p:txBody>
      </p:sp>
    </p:spTree>
    <p:extLst>
      <p:ext uri="{BB962C8B-B14F-4D97-AF65-F5344CB8AC3E}">
        <p14:creationId xmlns="" xmlns:p14="http://schemas.microsoft.com/office/powerpoint/2010/main" val="65031716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7">
            <a:extLst>
              <a:ext uri="{FF2B5EF4-FFF2-40B4-BE49-F238E27FC236}">
                <a16:creationId xmlns=""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11C5765E-6E60-4697-B22F-BEB454426574}"/>
              </a:ext>
            </a:extLst>
          </p:cNvPr>
          <p:cNvSpPr txBox="1"/>
          <p:nvPr/>
        </p:nvSpPr>
        <p:spPr>
          <a:xfrm>
            <a:off x="6585882" y="4267832"/>
            <a:ext cx="4805996" cy="140144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3100">
                <a:solidFill>
                  <a:srgbClr val="000000"/>
                </a:solidFill>
                <a:latin typeface="+mj-lt"/>
                <a:ea typeface="+mj-ea"/>
                <a:cs typeface="+mj-cs"/>
              </a:rPr>
              <a:t>Statue of author of </a:t>
            </a:r>
            <a:r>
              <a:rPr lang="en-US" sz="3100" i="1">
                <a:solidFill>
                  <a:srgbClr val="000000"/>
                </a:solidFill>
                <a:latin typeface="+mj-lt"/>
                <a:ea typeface="+mj-ea"/>
                <a:cs typeface="+mj-cs"/>
              </a:rPr>
              <a:t>Quo Vadis</a:t>
            </a:r>
            <a:r>
              <a:rPr lang="en-US" sz="3100">
                <a:solidFill>
                  <a:srgbClr val="000000"/>
                </a:solidFill>
                <a:latin typeface="+mj-lt"/>
                <a:ea typeface="+mj-ea"/>
                <a:cs typeface="+mj-cs"/>
              </a:rPr>
              <a:t>, near Villa Borghese in Rome</a:t>
            </a:r>
          </a:p>
        </p:txBody>
      </p:sp>
      <p:sp>
        <p:nvSpPr>
          <p:cNvPr id="15" name="Freeform 49">
            <a:extLst>
              <a:ext uri="{FF2B5EF4-FFF2-40B4-BE49-F238E27FC236}">
                <a16:creationId xmlns=""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2" descr="Obraz zawierający drzewo, zewnętrzne, trawa, niebo&#10;&#10;Opis wygenerowany przy bardzo wysokim poziomie pewności">
            <a:extLst>
              <a:ext uri="{FF2B5EF4-FFF2-40B4-BE49-F238E27FC236}">
                <a16:creationId xmlns="" xmlns:a16="http://schemas.microsoft.com/office/drawing/2014/main" id="{96E4F30F-9F32-444A-8C73-7AA0DA396E8B}"/>
              </a:ext>
            </a:extLst>
          </p:cNvPr>
          <p:cNvPicPr>
            <a:picLocks noChangeAspect="1"/>
          </p:cNvPicPr>
          <p:nvPr/>
        </p:nvPicPr>
        <p:blipFill rotWithShape="1">
          <a:blip r:embed="rId3" cstate="print">
            <a:alphaModFix/>
          </a:blip>
          <a:srcRect r="-1" b="29516"/>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 xmlns:p14="http://schemas.microsoft.com/office/powerpoint/2010/main" val="37230467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Obraz zawierający osoba, wewnątrz, stół, ściana&#10;&#10;Opis wygenerowany przy bardzo wysokim poziomie pewności">
            <a:extLst>
              <a:ext uri="{FF2B5EF4-FFF2-40B4-BE49-F238E27FC236}">
                <a16:creationId xmlns="" xmlns:a16="http://schemas.microsoft.com/office/drawing/2014/main" id="{6840E8E2-01DD-42D0-BC95-D3803348D3D6}"/>
              </a:ext>
            </a:extLst>
          </p:cNvPr>
          <p:cNvPicPr>
            <a:picLocks noGrp="1" noChangeAspect="1"/>
          </p:cNvPicPr>
          <p:nvPr>
            <p:ph idx="1"/>
          </p:nvPr>
        </p:nvPicPr>
        <p:blipFill rotWithShape="1">
          <a:blip r:embed="rId2" cstate="print"/>
          <a:srcRect b="5063"/>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B6E5E6C9-60F3-4F7D-9E57-356BE59FD980}"/>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 granddaughter of Henryk Sienkiewicz</a:t>
            </a:r>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973591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Obraz zawierający wewnątrz, ściana, podłoże&#10;&#10;Opis wygenerowany przy bardzo wysokim poziomie pewności">
            <a:extLst>
              <a:ext uri="{FF2B5EF4-FFF2-40B4-BE49-F238E27FC236}">
                <a16:creationId xmlns="" xmlns:a16="http://schemas.microsoft.com/office/drawing/2014/main" id="{20A48B56-4BCF-4E78-B7DA-E5BC1A4654AC}"/>
              </a:ext>
            </a:extLst>
          </p:cNvPr>
          <p:cNvPicPr>
            <a:picLocks noChangeAspect="1"/>
          </p:cNvPicPr>
          <p:nvPr/>
        </p:nvPicPr>
        <p:blipFill rotWithShape="1">
          <a:blip r:embed="rId2" cstate="print"/>
          <a:srcRect t="15413"/>
          <a:stretch/>
        </p:blipFill>
        <p:spPr>
          <a:xfrm>
            <a:off x="20" y="10"/>
            <a:ext cx="12191980" cy="6857990"/>
          </a:xfrm>
          <a:prstGeom prst="rect">
            <a:avLst/>
          </a:prstGeom>
        </p:spPr>
      </p:pic>
      <p:sp>
        <p:nvSpPr>
          <p:cNvPr id="9" name="Rectangle 8">
            <a:extLst>
              <a:ext uri="{FF2B5EF4-FFF2-40B4-BE49-F238E27FC236}">
                <a16:creationId xmlns="" xmlns:a16="http://schemas.microsoft.com/office/drawing/2014/main" id="{37C89E4B-3C9F-44B9-8B86-D9E3D112D8E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AC54727B-FC8E-4B25-8E6D-9AAB4AF544C9}"/>
              </a:ext>
            </a:extLst>
          </p:cNvPr>
          <p:cNvSpPr txBox="1"/>
          <p:nvPr/>
        </p:nvSpPr>
        <p:spPr>
          <a:xfrm>
            <a:off x="523875" y="5317240"/>
            <a:ext cx="11210925" cy="74483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gn="ctr">
              <a:lnSpc>
                <a:spcPct val="90000"/>
              </a:lnSpc>
              <a:spcBef>
                <a:spcPct val="0"/>
              </a:spcBef>
              <a:spcAft>
                <a:spcPts val="600"/>
              </a:spcAft>
            </a:pPr>
            <a:r>
              <a:rPr lang="en-US" sz="3600">
                <a:solidFill>
                  <a:schemeClr val="tx1">
                    <a:lumMod val="85000"/>
                    <a:lumOff val="15000"/>
                  </a:schemeClr>
                </a:solidFill>
                <a:latin typeface="+mj-lt"/>
                <a:ea typeface="+mj-ea"/>
                <a:cs typeface="+mj-cs"/>
              </a:rPr>
              <a:t>Sienkiewicz's tomb, St. John's Cathedral, Warsaw</a:t>
            </a:r>
          </a:p>
        </p:txBody>
      </p:sp>
      <p:cxnSp>
        <p:nvCxnSpPr>
          <p:cNvPr id="11" name="Straight Connector 10">
            <a:extLst>
              <a:ext uri="{FF2B5EF4-FFF2-40B4-BE49-F238E27FC236}">
                <a16:creationId xmlns="" xmlns:a16="http://schemas.microsoft.com/office/drawing/2014/main" id="{AA2EAA10-076F-46BD-8F0F-B9A2FB77A85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D891E407-403B-4764-86C9-33A56D3BCAA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233276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 xmlns:a16="http://schemas.microsoft.com/office/drawing/2014/main" id="{7905BA41-EE6E-4F80-8636-447F22DD72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642ACED0-4FD3-46FD-8B1D-82FCD45916E2}"/>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Thank you for your attention!</a:t>
            </a:r>
          </a:p>
        </p:txBody>
      </p:sp>
      <p:sp>
        <p:nvSpPr>
          <p:cNvPr id="29" name="Oval 28">
            <a:extLst>
              <a:ext uri="{FF2B5EF4-FFF2-40B4-BE49-F238E27FC236}">
                <a16:creationId xmlns="" xmlns:a16="http://schemas.microsoft.com/office/drawing/2014/main" id="{CD7549B2-EE05-4558-8C64-AC46755F2B2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Graphic 5">
            <a:extLst>
              <a:ext uri="{FF2B5EF4-FFF2-40B4-BE49-F238E27FC236}">
                <a16:creationId xmlns="" xmlns:a16="http://schemas.microsoft.com/office/drawing/2014/main" id="{7802A72A-A8E0-4CDA-86E3-A484EB3A5D82}"/>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 xmlns:p14="http://schemas.microsoft.com/office/powerpoint/2010/main" val="134081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Shape 9">
            <a:extLst>
              <a:ext uri="{FF2B5EF4-FFF2-40B4-BE49-F238E27FC236}">
                <a16:creationId xmlns=""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 xmlns:a16="http://schemas.microsoft.com/office/drawing/2014/main" id="{06C534A0-1763-4E14-827D-E168AB84B136}"/>
              </a:ext>
            </a:extLst>
          </p:cNvPr>
          <p:cNvSpPr>
            <a:spLocks noGrp="1"/>
          </p:cNvSpPr>
          <p:nvPr>
            <p:ph type="title"/>
          </p:nvPr>
        </p:nvSpPr>
        <p:spPr>
          <a:xfrm>
            <a:off x="863029" y="1012004"/>
            <a:ext cx="3416158" cy="4795408"/>
          </a:xfrm>
        </p:spPr>
        <p:txBody>
          <a:bodyPr>
            <a:normAutofit/>
          </a:bodyPr>
          <a:lstStyle/>
          <a:p>
            <a:r>
              <a:rPr lang="pl-PL" b="1">
                <a:solidFill>
                  <a:srgbClr val="FFFFFF"/>
                </a:solidFill>
                <a:ea typeface="+mj-lt"/>
                <a:cs typeface="+mj-lt"/>
              </a:rPr>
              <a:t>The most important information:</a:t>
            </a:r>
            <a:endParaRPr lang="pl-PL">
              <a:solidFill>
                <a:srgbClr val="FFFFFF"/>
              </a:solidFill>
            </a:endParaRPr>
          </a:p>
        </p:txBody>
      </p:sp>
      <p:graphicFrame>
        <p:nvGraphicFramePr>
          <p:cNvPr id="5" name="Content Placeholder 2">
            <a:extLst>
              <a:ext uri="{FF2B5EF4-FFF2-40B4-BE49-F238E27FC236}">
                <a16:creationId xmlns="" xmlns:a16="http://schemas.microsoft.com/office/drawing/2014/main" id="{69F5FED9-17F5-417D-AC7C-E2EDB2F261D4}"/>
              </a:ext>
            </a:extLst>
          </p:cNvPr>
          <p:cNvGraphicFramePr>
            <a:graphicFrameLocks noGrp="1"/>
          </p:cNvGraphicFramePr>
          <p:nvPr>
            <p:ph idx="1"/>
            <p:extLst>
              <p:ext uri="{D42A27DB-BD31-4B8C-83A1-F6EECF244321}">
                <p14:modId xmlns="" xmlns:p14="http://schemas.microsoft.com/office/powerpoint/2010/main" val="429524208"/>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067108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 xmlns:a16="http://schemas.microsoft.com/office/drawing/2014/main" id="{BF09E4A6-1F72-413E-8A88-53A59AD1C540}"/>
              </a:ext>
            </a:extLst>
          </p:cNvPr>
          <p:cNvSpPr>
            <a:spLocks noGrp="1"/>
          </p:cNvSpPr>
          <p:nvPr>
            <p:ph type="title"/>
          </p:nvPr>
        </p:nvSpPr>
        <p:spPr>
          <a:xfrm>
            <a:off x="640079" y="2053641"/>
            <a:ext cx="3669161" cy="2760098"/>
          </a:xfrm>
        </p:spPr>
        <p:txBody>
          <a:bodyPr>
            <a:normAutofit/>
          </a:bodyPr>
          <a:lstStyle/>
          <a:p>
            <a:r>
              <a:rPr lang="pl-PL">
                <a:solidFill>
                  <a:srgbClr val="FFFFFF"/>
                </a:solidFill>
                <a:cs typeface="Calibri Light"/>
              </a:rPr>
              <a:t>  WORKS </a:t>
            </a:r>
            <a:endParaRPr lang="pl-PL">
              <a:solidFill>
                <a:srgbClr val="FFFFFF"/>
              </a:solidFill>
            </a:endParaRPr>
          </a:p>
        </p:txBody>
      </p:sp>
      <p:sp>
        <p:nvSpPr>
          <p:cNvPr id="3" name="Content Placeholder 2">
            <a:extLst>
              <a:ext uri="{FF2B5EF4-FFF2-40B4-BE49-F238E27FC236}">
                <a16:creationId xmlns="" xmlns:a16="http://schemas.microsoft.com/office/drawing/2014/main" id="{654776E3-D57E-4C29-80CA-985FBFE37A15}"/>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pl-PL" sz="2400" i="1" dirty="0">
                <a:solidFill>
                  <a:schemeClr val="accent1">
                    <a:lumMod val="50000"/>
                  </a:schemeClr>
                </a:solidFill>
                <a:ea typeface="+mn-lt"/>
                <a:cs typeface="+mn-lt"/>
              </a:rPr>
              <a:t>Quo Vadis</a:t>
            </a:r>
            <a:r>
              <a:rPr lang="pl-PL" sz="2400" i="1" dirty="0">
                <a:solidFill>
                  <a:srgbClr val="000000"/>
                </a:solidFill>
                <a:ea typeface="+mn-lt"/>
                <a:cs typeface="+mn-lt"/>
              </a:rPr>
              <a:t> </a:t>
            </a:r>
            <a:endParaRPr lang="pl-PL" sz="2400" dirty="0">
              <a:solidFill>
                <a:srgbClr val="000000"/>
              </a:solidFill>
              <a:ea typeface="+mn-lt"/>
              <a:cs typeface="+mn-lt"/>
            </a:endParaRPr>
          </a:p>
          <a:p>
            <a:r>
              <a:rPr lang="pl-PL" sz="2400" i="1" dirty="0">
                <a:solidFill>
                  <a:schemeClr val="accent1">
                    <a:lumMod val="50000"/>
                  </a:schemeClr>
                </a:solidFill>
                <a:ea typeface="+mn-lt"/>
                <a:cs typeface="+mn-lt"/>
              </a:rPr>
              <a:t>In </a:t>
            </a:r>
            <a:r>
              <a:rPr lang="pl-PL" sz="2400" i="1" dirty="0" err="1">
                <a:solidFill>
                  <a:schemeClr val="accent1">
                    <a:lumMod val="50000"/>
                  </a:schemeClr>
                </a:solidFill>
                <a:ea typeface="+mn-lt"/>
                <a:cs typeface="+mn-lt"/>
              </a:rPr>
              <a:t>Desert</a:t>
            </a:r>
            <a:r>
              <a:rPr lang="pl-PL" sz="2400" i="1" dirty="0">
                <a:solidFill>
                  <a:schemeClr val="accent1">
                    <a:lumMod val="50000"/>
                  </a:schemeClr>
                </a:solidFill>
                <a:ea typeface="+mn-lt"/>
                <a:cs typeface="+mn-lt"/>
              </a:rPr>
              <a:t> and </a:t>
            </a:r>
            <a:r>
              <a:rPr lang="pl-PL" sz="2400" i="1" dirty="0" err="1">
                <a:solidFill>
                  <a:schemeClr val="accent1">
                    <a:lumMod val="50000"/>
                  </a:schemeClr>
                </a:solidFill>
                <a:ea typeface="+mn-lt"/>
                <a:cs typeface="+mn-lt"/>
              </a:rPr>
              <a:t>Wilderness</a:t>
            </a:r>
            <a:r>
              <a:rPr lang="pl-PL" sz="2400" i="1" dirty="0">
                <a:solidFill>
                  <a:srgbClr val="000000"/>
                </a:solidFill>
                <a:ea typeface="+mn-lt"/>
                <a:cs typeface="+mn-lt"/>
              </a:rPr>
              <a:t> (</a:t>
            </a:r>
            <a:r>
              <a:rPr lang="pl-PL" sz="2400" i="1" dirty="0" err="1">
                <a:solidFill>
                  <a:srgbClr val="000000"/>
                </a:solidFill>
                <a:ea typeface="+mn-lt"/>
                <a:cs typeface="+mn-lt"/>
              </a:rPr>
              <a:t>Polish</a:t>
            </a:r>
            <a:r>
              <a:rPr lang="pl-PL" sz="2400" dirty="0">
                <a:solidFill>
                  <a:srgbClr val="000000"/>
                </a:solidFill>
                <a:ea typeface="+mn-lt"/>
                <a:cs typeface="+mn-lt"/>
              </a:rPr>
              <a:t>: </a:t>
            </a:r>
            <a:r>
              <a:rPr lang="pl" sz="2400" i="1" dirty="0">
                <a:solidFill>
                  <a:srgbClr val="000000"/>
                </a:solidFill>
                <a:ea typeface="+mn-lt"/>
                <a:cs typeface="+mn-lt"/>
              </a:rPr>
              <a:t>W pustyni i w puszczy</a:t>
            </a:r>
            <a:r>
              <a:rPr lang="pl-PL" sz="2400" dirty="0">
                <a:solidFill>
                  <a:srgbClr val="000000"/>
                </a:solidFill>
                <a:ea typeface="+mn-lt"/>
                <a:cs typeface="+mn-lt"/>
              </a:rPr>
              <a:t>)</a:t>
            </a:r>
            <a:endParaRPr lang="pl-PL" sz="2400" i="1" dirty="0">
              <a:solidFill>
                <a:srgbClr val="000000"/>
              </a:solidFill>
              <a:ea typeface="+mn-lt"/>
              <a:cs typeface="+mn-lt"/>
            </a:endParaRPr>
          </a:p>
          <a:p>
            <a:r>
              <a:rPr lang="pl-PL" sz="2400" i="1" dirty="0">
                <a:solidFill>
                  <a:schemeClr val="accent1">
                    <a:lumMod val="50000"/>
                  </a:schemeClr>
                </a:solidFill>
                <a:ea typeface="+mn-lt"/>
                <a:cs typeface="+mn-lt"/>
              </a:rPr>
              <a:t>The </a:t>
            </a:r>
            <a:r>
              <a:rPr lang="pl-PL" sz="2400" i="1" dirty="0" err="1">
                <a:solidFill>
                  <a:schemeClr val="accent1">
                    <a:lumMod val="50000"/>
                  </a:schemeClr>
                </a:solidFill>
                <a:ea typeface="+mn-lt"/>
                <a:cs typeface="+mn-lt"/>
              </a:rPr>
              <a:t>Teutonic</a:t>
            </a:r>
            <a:r>
              <a:rPr lang="pl-PL" sz="2400" i="1" dirty="0">
                <a:solidFill>
                  <a:schemeClr val="accent1">
                    <a:lumMod val="50000"/>
                  </a:schemeClr>
                </a:solidFill>
                <a:ea typeface="+mn-lt"/>
                <a:cs typeface="+mn-lt"/>
              </a:rPr>
              <a:t> </a:t>
            </a:r>
            <a:r>
              <a:rPr lang="pl-PL" sz="2400" i="1" dirty="0" err="1">
                <a:solidFill>
                  <a:schemeClr val="accent1">
                    <a:lumMod val="50000"/>
                  </a:schemeClr>
                </a:solidFill>
                <a:ea typeface="+mn-lt"/>
                <a:cs typeface="+mn-lt"/>
              </a:rPr>
              <a:t>Knights</a:t>
            </a:r>
            <a:r>
              <a:rPr lang="pl-PL" sz="2400" i="1" dirty="0">
                <a:solidFill>
                  <a:srgbClr val="000000"/>
                </a:solidFill>
                <a:ea typeface="+mn-lt"/>
                <a:cs typeface="+mn-lt"/>
              </a:rPr>
              <a:t> (</a:t>
            </a:r>
            <a:r>
              <a:rPr lang="pl-PL" sz="2400" i="1" dirty="0" err="1">
                <a:solidFill>
                  <a:srgbClr val="000000"/>
                </a:solidFill>
                <a:ea typeface="+mn-lt"/>
                <a:cs typeface="+mn-lt"/>
              </a:rPr>
              <a:t>Polish</a:t>
            </a:r>
            <a:r>
              <a:rPr lang="pl-PL" sz="2400" i="1" dirty="0">
                <a:solidFill>
                  <a:srgbClr val="000000"/>
                </a:solidFill>
                <a:ea typeface="+mn-lt"/>
                <a:cs typeface="+mn-lt"/>
              </a:rPr>
              <a:t>: Krzyżacy)</a:t>
            </a:r>
          </a:p>
          <a:p>
            <a:r>
              <a:rPr lang="pl-PL" sz="2400" dirty="0">
                <a:solidFill>
                  <a:schemeClr val="accent1">
                    <a:lumMod val="50000"/>
                  </a:schemeClr>
                </a:solidFill>
                <a:ea typeface="+mn-lt"/>
                <a:cs typeface="+mn-lt"/>
              </a:rPr>
              <a:t>The trilogy: </a:t>
            </a:r>
            <a:r>
              <a:rPr lang="pl-PL" sz="2400" i="1" dirty="0">
                <a:solidFill>
                  <a:schemeClr val="accent1">
                    <a:lumMod val="50000"/>
                  </a:schemeClr>
                </a:solidFill>
                <a:ea typeface="+mn-lt"/>
                <a:cs typeface="+mn-lt"/>
              </a:rPr>
              <a:t>The Fire and the Sword</a:t>
            </a:r>
            <a:r>
              <a:rPr lang="pl-PL" sz="2400" i="1" dirty="0">
                <a:solidFill>
                  <a:srgbClr val="000000"/>
                </a:solidFill>
                <a:ea typeface="+mn-lt"/>
                <a:cs typeface="+mn-lt"/>
              </a:rPr>
              <a:t> (Polish: Ogniem i Mieczem)</a:t>
            </a:r>
            <a:r>
              <a:rPr lang="pl-PL" sz="2400" dirty="0">
                <a:solidFill>
                  <a:srgbClr val="000000"/>
                </a:solidFill>
                <a:ea typeface="+mn-lt"/>
                <a:cs typeface="+mn-lt"/>
              </a:rPr>
              <a:t>, </a:t>
            </a:r>
            <a:r>
              <a:rPr lang="pl-PL" sz="2400" i="1" dirty="0">
                <a:solidFill>
                  <a:schemeClr val="accent1">
                    <a:lumMod val="50000"/>
                  </a:schemeClr>
                </a:solidFill>
                <a:ea typeface="+mn-lt"/>
                <a:cs typeface="+mn-lt"/>
              </a:rPr>
              <a:t>The Deluge</a:t>
            </a:r>
            <a:r>
              <a:rPr lang="pl-PL" sz="2400" i="1" dirty="0">
                <a:solidFill>
                  <a:srgbClr val="000000"/>
                </a:solidFill>
                <a:ea typeface="+mn-lt"/>
                <a:cs typeface="+mn-lt"/>
              </a:rPr>
              <a:t> (Polish: Potop) </a:t>
            </a:r>
            <a:r>
              <a:rPr lang="pl-PL" sz="2400" dirty="0">
                <a:solidFill>
                  <a:srgbClr val="000000"/>
                </a:solidFill>
                <a:ea typeface="+mn-lt"/>
                <a:cs typeface="+mn-lt"/>
              </a:rPr>
              <a:t>and </a:t>
            </a:r>
            <a:r>
              <a:rPr lang="pl-PL" sz="2400" i="1" dirty="0">
                <a:solidFill>
                  <a:schemeClr val="accent1">
                    <a:lumMod val="50000"/>
                  </a:schemeClr>
                </a:solidFill>
                <a:ea typeface="+mn-lt"/>
                <a:cs typeface="+mn-lt"/>
              </a:rPr>
              <a:t>Colonel Wołodyjowski</a:t>
            </a:r>
            <a:r>
              <a:rPr lang="pl-PL" sz="2400" i="1" dirty="0">
                <a:solidFill>
                  <a:srgbClr val="000000"/>
                </a:solidFill>
                <a:ea typeface="+mn-lt"/>
                <a:cs typeface="+mn-lt"/>
              </a:rPr>
              <a:t> (Polish: Pan Wołodyjowski</a:t>
            </a:r>
            <a:r>
              <a:rPr lang="pl-PL" sz="2400" i="1" dirty="0" smtClean="0">
                <a:solidFill>
                  <a:srgbClr val="000000"/>
                </a:solidFill>
                <a:ea typeface="+mn-lt"/>
                <a:cs typeface="+mn-lt"/>
              </a:rPr>
              <a:t>)</a:t>
            </a:r>
          </a:p>
          <a:p>
            <a:r>
              <a:rPr lang="pl-PL" sz="2400" i="1" dirty="0" smtClean="0">
                <a:solidFill>
                  <a:schemeClr val="accent1">
                    <a:lumMod val="50000"/>
                  </a:schemeClr>
                </a:solidFill>
                <a:ea typeface="+mn-lt"/>
                <a:cs typeface="+mn-lt"/>
              </a:rPr>
              <a:t>The lighthouse keeper </a:t>
            </a:r>
            <a:r>
              <a:rPr lang="pl-PL" sz="2400" i="1" dirty="0" smtClean="0">
                <a:solidFill>
                  <a:schemeClr val="tx1">
                    <a:lumMod val="95000"/>
                    <a:lumOff val="5000"/>
                  </a:schemeClr>
                </a:solidFill>
                <a:ea typeface="+mn-lt"/>
                <a:cs typeface="+mn-lt"/>
              </a:rPr>
              <a:t>(Polish: Latarnik</a:t>
            </a:r>
            <a:r>
              <a:rPr lang="pl-PL" sz="2400" i="1" dirty="0" smtClean="0">
                <a:solidFill>
                  <a:schemeClr val="tx1">
                    <a:lumMod val="95000"/>
                    <a:lumOff val="5000"/>
                  </a:schemeClr>
                </a:solidFill>
                <a:ea typeface="+mn-lt"/>
                <a:cs typeface="+mn-lt"/>
              </a:rPr>
              <a:t>)</a:t>
            </a:r>
          </a:p>
          <a:p>
            <a:r>
              <a:rPr lang="pl-PL" sz="2400" i="1" dirty="0" smtClean="0">
                <a:solidFill>
                  <a:schemeClr val="accent1">
                    <a:lumMod val="50000"/>
                  </a:schemeClr>
                </a:solidFill>
                <a:ea typeface="+mn-lt"/>
                <a:cs typeface="+mn-lt"/>
              </a:rPr>
              <a:t>Sachem </a:t>
            </a:r>
            <a:endParaRPr lang="pl-PL" sz="2400" dirty="0">
              <a:solidFill>
                <a:schemeClr val="accent1">
                  <a:lumMod val="50000"/>
                </a:schemeClr>
              </a:solidFill>
              <a:ea typeface="+mn-lt"/>
              <a:cs typeface="+mn-lt"/>
            </a:endParaRPr>
          </a:p>
        </p:txBody>
      </p:sp>
    </p:spTree>
    <p:extLst>
      <p:ext uri="{BB962C8B-B14F-4D97-AF65-F5344CB8AC3E}">
        <p14:creationId xmlns="" xmlns:p14="http://schemas.microsoft.com/office/powerpoint/2010/main" val="1409910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2DB91FE-A30D-4031-805C-5F01CF5F9519}"/>
              </a:ext>
            </a:extLst>
          </p:cNvPr>
          <p:cNvSpPr>
            <a:spLocks noGrp="1"/>
          </p:cNvSpPr>
          <p:nvPr>
            <p:ph type="title"/>
          </p:nvPr>
        </p:nvSpPr>
        <p:spPr>
          <a:xfrm>
            <a:off x="1136428" y="627564"/>
            <a:ext cx="7474172" cy="1325563"/>
          </a:xfrm>
        </p:spPr>
        <p:txBody>
          <a:bodyPr>
            <a:normAutofit/>
          </a:bodyPr>
          <a:lstStyle/>
          <a:p>
            <a:r>
              <a:rPr lang="pl-PL" i="1" dirty="0">
                <a:solidFill>
                  <a:schemeClr val="accent1">
                    <a:lumMod val="50000"/>
                  </a:schemeClr>
                </a:solidFill>
                <a:latin typeface="Calibri"/>
                <a:cs typeface="Calibri"/>
              </a:rPr>
              <a:t>Quo Vadis </a:t>
            </a:r>
            <a:endParaRPr lang="pl-PL" i="1">
              <a:latin typeface="Calibri"/>
              <a:cs typeface="Calibri"/>
            </a:endParaRPr>
          </a:p>
        </p:txBody>
      </p:sp>
      <p:sp>
        <p:nvSpPr>
          <p:cNvPr id="3" name="Content Placeholder 2">
            <a:extLst>
              <a:ext uri="{FF2B5EF4-FFF2-40B4-BE49-F238E27FC236}">
                <a16:creationId xmlns="" xmlns:a16="http://schemas.microsoft.com/office/drawing/2014/main" id="{C44D84AE-99B7-4B26-9280-54DC0FF0BF0B}"/>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buNone/>
            </a:pPr>
            <a:r>
              <a:rPr lang="pl-PL" sz="2000">
                <a:ea typeface="+mn-lt"/>
                <a:cs typeface="+mn-lt"/>
              </a:rPr>
              <a:t>In Latin means "Where are you going''.It's a retelling of a story from the apocryphal Acts of Peter, in which Peter flees Rome but on his way meets Jesus and asks him why he is going to Rome. Jesus says, "If thou desertest my people, I am going to Rome to be crucified a second time", which shames Peter into going back to Rome to accept martyrdom. </a:t>
            </a:r>
          </a:p>
          <a:p>
            <a:pPr marL="0" indent="0">
              <a:buNone/>
            </a:pPr>
            <a:r>
              <a:rPr lang="pl-PL" sz="2000">
                <a:ea typeface="+mn-lt"/>
                <a:cs typeface="+mn-lt"/>
              </a:rPr>
              <a:t>The novel </a:t>
            </a:r>
            <a:r>
              <a:rPr lang="pl-PL" sz="2000" i="1">
                <a:ea typeface="+mn-lt"/>
                <a:cs typeface="+mn-lt"/>
              </a:rPr>
              <a:t>Quo Vadis</a:t>
            </a:r>
            <a:r>
              <a:rPr lang="pl-PL" sz="2000">
                <a:ea typeface="+mn-lt"/>
                <a:cs typeface="+mn-lt"/>
              </a:rPr>
              <a:t> tells of a love that develops between a young Christian woman, Lycia (Ligia in Polish) and Marcus Vinicius, a Roman patrician. It takes place in the city of Rome under the rule of emperor Nero in AD 64.  </a:t>
            </a:r>
            <a:endParaRPr lang="pl-PL" sz="2000"/>
          </a:p>
          <a:p>
            <a:pPr>
              <a:buNone/>
            </a:pPr>
            <a:endParaRPr lang="pl-PL" sz="2000">
              <a:ea typeface="+mn-lt"/>
              <a:cs typeface="+mn-lt"/>
            </a:endParaRPr>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 xmlns:a16="http://schemas.microsoft.com/office/drawing/2014/main" id="{13906409-8006-4A1C-83F5-F54FE589B66C}"/>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 xmlns:p14="http://schemas.microsoft.com/office/powerpoint/2010/main" val="326546456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7">
            <a:extLst>
              <a:ext uri="{FF2B5EF4-FFF2-40B4-BE49-F238E27FC236}">
                <a16:creationId xmlns="" xmlns:a16="http://schemas.microsoft.com/office/drawing/2014/main" id="{84867EAF-AE1D-4322-9DE8-383AE3F7BC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 xmlns:a16="http://schemas.microsoft.com/office/drawing/2014/main" id="{40676238-7F95-4EEB-836A-7D23927873A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 xmlns:a16="http://schemas.microsoft.com/office/drawing/2014/main" id="{4EECF520-E703-4E5F-AD9E-ABC9CA21E41A}"/>
              </a:ext>
            </a:extLst>
          </p:cNvPr>
          <p:cNvSpPr txBox="1"/>
          <p:nvPr/>
        </p:nvSpPr>
        <p:spPr>
          <a:xfrm>
            <a:off x="726057" y="3121701"/>
            <a:ext cx="3658053" cy="17865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100" kern="1200">
                <a:solidFill>
                  <a:srgbClr val="FFFFFF"/>
                </a:solidFill>
                <a:latin typeface="+mj-lt"/>
                <a:ea typeface="+mj-ea"/>
                <a:cs typeface="+mj-cs"/>
              </a:rPr>
              <a:t>Official poster for the film </a:t>
            </a:r>
            <a:r>
              <a:rPr lang="en-US" sz="4100" i="1" kern="1200">
                <a:solidFill>
                  <a:srgbClr val="FFFFFF"/>
                </a:solidFill>
                <a:latin typeface="+mj-lt"/>
                <a:ea typeface="+mj-ea"/>
                <a:cs typeface="+mj-cs"/>
              </a:rPr>
              <a:t>Quo Vadis</a:t>
            </a:r>
            <a:r>
              <a:rPr lang="en-US" sz="4100" kern="1200">
                <a:solidFill>
                  <a:srgbClr val="FFFFFF"/>
                </a:solidFill>
                <a:latin typeface="+mj-lt"/>
                <a:ea typeface="+mj-ea"/>
                <a:cs typeface="+mj-cs"/>
              </a:rPr>
              <a:t>, 1951</a:t>
            </a:r>
          </a:p>
        </p:txBody>
      </p:sp>
      <p:pic>
        <p:nvPicPr>
          <p:cNvPr id="4" name="Picture 4" descr="Obraz zawierający tekst, książka&#10;&#10;Opis wygenerowany przy bardzo wysokim poziomie pewności">
            <a:extLst>
              <a:ext uri="{FF2B5EF4-FFF2-40B4-BE49-F238E27FC236}">
                <a16:creationId xmlns="" xmlns:a16="http://schemas.microsoft.com/office/drawing/2014/main" id="{A391CD24-627D-4DB4-A5F2-D91F786A5C38}"/>
              </a:ext>
            </a:extLst>
          </p:cNvPr>
          <p:cNvPicPr>
            <a:picLocks noGrp="1" noChangeAspect="1"/>
          </p:cNvPicPr>
          <p:nvPr>
            <p:ph idx="1"/>
          </p:nvPr>
        </p:nvPicPr>
        <p:blipFill>
          <a:blip r:embed="rId3" cstate="print"/>
          <a:stretch>
            <a:fillRect/>
          </a:stretch>
        </p:blipFill>
        <p:spPr>
          <a:xfrm>
            <a:off x="7138439" y="743798"/>
            <a:ext cx="3499122" cy="5362640"/>
          </a:xfrm>
          <a:prstGeom prst="rect">
            <a:avLst/>
          </a:prstGeom>
          <a:ln w="9525">
            <a:noFill/>
          </a:ln>
        </p:spPr>
      </p:pic>
    </p:spTree>
    <p:extLst>
      <p:ext uri="{BB962C8B-B14F-4D97-AF65-F5344CB8AC3E}">
        <p14:creationId xmlns="" xmlns:p14="http://schemas.microsoft.com/office/powerpoint/2010/main" val="5908893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8B5A63-A067-4FAB-AFE2-A1512715AE4E}"/>
              </a:ext>
            </a:extLst>
          </p:cNvPr>
          <p:cNvSpPr>
            <a:spLocks noGrp="1"/>
          </p:cNvSpPr>
          <p:nvPr>
            <p:ph type="title"/>
          </p:nvPr>
        </p:nvSpPr>
        <p:spPr>
          <a:xfrm>
            <a:off x="1136428" y="627564"/>
            <a:ext cx="7474172" cy="1325563"/>
          </a:xfrm>
        </p:spPr>
        <p:txBody>
          <a:bodyPr>
            <a:normAutofit/>
          </a:bodyPr>
          <a:lstStyle/>
          <a:p>
            <a:r>
              <a:rPr lang="pl-PL" i="1">
                <a:latin typeface="Calibri"/>
                <a:cs typeface="Calibri"/>
              </a:rPr>
              <a:t>In </a:t>
            </a:r>
            <a:r>
              <a:rPr lang="pl-PL" i="1" err="1">
                <a:latin typeface="Calibri"/>
                <a:cs typeface="Calibri"/>
              </a:rPr>
              <a:t>Desert</a:t>
            </a:r>
            <a:r>
              <a:rPr lang="pl-PL" i="1">
                <a:latin typeface="Calibri"/>
                <a:cs typeface="Calibri"/>
              </a:rPr>
              <a:t> and </a:t>
            </a:r>
            <a:r>
              <a:rPr lang="pl-PL" i="1" err="1">
                <a:latin typeface="Calibri"/>
                <a:cs typeface="Calibri"/>
              </a:rPr>
              <a:t>Wilderness</a:t>
            </a:r>
            <a:endParaRPr lang="pl-PL" err="1"/>
          </a:p>
        </p:txBody>
      </p:sp>
      <p:sp>
        <p:nvSpPr>
          <p:cNvPr id="3" name="Content Placeholder 2">
            <a:extLst>
              <a:ext uri="{FF2B5EF4-FFF2-40B4-BE49-F238E27FC236}">
                <a16:creationId xmlns="" xmlns:a16="http://schemas.microsoft.com/office/drawing/2014/main" id="{80B542AF-3F14-4C31-B678-5FBCE103957C}"/>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buNone/>
            </a:pPr>
            <a:r>
              <a:rPr lang="pl-PL" sz="2000">
                <a:ea typeface="+mn-lt"/>
                <a:cs typeface="+mn-lt"/>
              </a:rPr>
              <a:t>It's the author's only novel written for children/teenagers. The story takes place in the 19th century Egypt, during the Mahdist War. A 14-year-old Polish boy Stanisław (Staś) Tarkowski and 8-year-old English girl Nel Rawlison live with their fathers and grow up in the city of Port Said. Their fathers are engineers who supervise the maintenance of the Suez Canal. One day an anti-British rebellion begins in Sudan, led by a Muslim preacher Mahdi. Staś and Nel are captured as hostages by a group of Arabs who hope that they can exchange the children for Fatima, Mahdi's distant relative, who had been arrested by the British at the beginning of the novel. </a:t>
            </a:r>
            <a:endParaRPr lang="pl-PL" sz="2000"/>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 xmlns:a16="http://schemas.microsoft.com/office/drawing/2014/main" id="{247CB319-00CB-45D6-A68E-E6879CFB997B}"/>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 xmlns:p14="http://schemas.microsoft.com/office/powerpoint/2010/main" val="41304227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84867EAF-AE1D-4322-9DE8-383AE3F7BCD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6" y="-4691"/>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 xmlns:a16="http://schemas.microsoft.com/office/drawing/2014/main" id="{40676238-7F95-4EEB-836A-7D23927873AD}"/>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F7E82DE2-CF44-414B-8A0E-791A87E20286}"/>
              </a:ext>
            </a:extLst>
          </p:cNvPr>
          <p:cNvSpPr txBox="1"/>
          <p:nvPr/>
        </p:nvSpPr>
        <p:spPr>
          <a:xfrm>
            <a:off x="726057" y="3121701"/>
            <a:ext cx="3658053" cy="1786515"/>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nSpc>
                <a:spcPct val="90000"/>
              </a:lnSpc>
              <a:spcBef>
                <a:spcPct val="0"/>
              </a:spcBef>
              <a:spcAft>
                <a:spcPts val="600"/>
              </a:spcAft>
            </a:pPr>
            <a:r>
              <a:rPr lang="en-US" sz="4100" kern="1200">
                <a:solidFill>
                  <a:srgbClr val="FFFFFF"/>
                </a:solidFill>
                <a:latin typeface="+mj-lt"/>
                <a:ea typeface="+mj-ea"/>
                <a:cs typeface="+mj-cs"/>
              </a:rPr>
              <a:t>Sienkiewicz in a Safari outfit, 1890s</a:t>
            </a:r>
          </a:p>
        </p:txBody>
      </p:sp>
      <p:pic>
        <p:nvPicPr>
          <p:cNvPr id="2" name="Picture 2" descr="Obraz zawierający osoba, podłoże, mężczyzna, stare&#10;&#10;Opis wygenerowany przy bardzo wysokim poziomie pewności">
            <a:extLst>
              <a:ext uri="{FF2B5EF4-FFF2-40B4-BE49-F238E27FC236}">
                <a16:creationId xmlns="" xmlns:a16="http://schemas.microsoft.com/office/drawing/2014/main" id="{5AD5285C-8AC9-4119-A39B-333FD46AAF4F}"/>
              </a:ext>
            </a:extLst>
          </p:cNvPr>
          <p:cNvPicPr>
            <a:picLocks noChangeAspect="1"/>
          </p:cNvPicPr>
          <p:nvPr/>
        </p:nvPicPr>
        <p:blipFill>
          <a:blip r:embed="rId3" cstate="print"/>
          <a:stretch>
            <a:fillRect/>
          </a:stretch>
        </p:blipFill>
        <p:spPr>
          <a:xfrm>
            <a:off x="7165252" y="743798"/>
            <a:ext cx="3445496" cy="5362640"/>
          </a:xfrm>
          <a:prstGeom prst="rect">
            <a:avLst/>
          </a:prstGeom>
          <a:ln w="9525">
            <a:noFill/>
          </a:ln>
        </p:spPr>
      </p:pic>
    </p:spTree>
    <p:extLst>
      <p:ext uri="{BB962C8B-B14F-4D97-AF65-F5344CB8AC3E}">
        <p14:creationId xmlns="" xmlns:p14="http://schemas.microsoft.com/office/powerpoint/2010/main" val="382067849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F0F32F-71F3-4784-9FFB-DAE3FEFF4E9A}"/>
              </a:ext>
            </a:extLst>
          </p:cNvPr>
          <p:cNvSpPr>
            <a:spLocks noGrp="1"/>
          </p:cNvSpPr>
          <p:nvPr>
            <p:ph type="title"/>
          </p:nvPr>
        </p:nvSpPr>
        <p:spPr>
          <a:xfrm>
            <a:off x="1136428" y="627564"/>
            <a:ext cx="7474172" cy="1325563"/>
          </a:xfrm>
        </p:spPr>
        <p:txBody>
          <a:bodyPr>
            <a:normAutofit/>
          </a:bodyPr>
          <a:lstStyle/>
          <a:p>
            <a:r>
              <a:rPr lang="pl-PL" i="1">
                <a:latin typeface="Calibri"/>
                <a:cs typeface="Calibri"/>
              </a:rPr>
              <a:t>The </a:t>
            </a:r>
            <a:r>
              <a:rPr lang="pl-PL" i="1" err="1">
                <a:latin typeface="Calibri"/>
                <a:cs typeface="Calibri"/>
              </a:rPr>
              <a:t>Teutonic</a:t>
            </a:r>
            <a:r>
              <a:rPr lang="pl-PL" i="1">
                <a:latin typeface="Calibri"/>
                <a:cs typeface="Calibri"/>
              </a:rPr>
              <a:t> </a:t>
            </a:r>
            <a:r>
              <a:rPr lang="pl-PL" i="1" err="1">
                <a:latin typeface="Calibri"/>
                <a:cs typeface="Calibri"/>
              </a:rPr>
              <a:t>Knights</a:t>
            </a:r>
            <a:endParaRPr lang="pl-PL" err="1"/>
          </a:p>
        </p:txBody>
      </p:sp>
      <p:sp>
        <p:nvSpPr>
          <p:cNvPr id="3" name="Content Placeholder 2">
            <a:extLst>
              <a:ext uri="{FF2B5EF4-FFF2-40B4-BE49-F238E27FC236}">
                <a16:creationId xmlns="" xmlns:a16="http://schemas.microsoft.com/office/drawing/2014/main" id="{89084676-F384-4E63-ABCB-D421D7B8D875}"/>
              </a:ext>
            </a:extLst>
          </p:cNvPr>
          <p:cNvSpPr>
            <a:spLocks noGrp="1"/>
          </p:cNvSpPr>
          <p:nvPr>
            <p:ph idx="1"/>
          </p:nvPr>
        </p:nvSpPr>
        <p:spPr>
          <a:xfrm>
            <a:off x="1136429" y="2278173"/>
            <a:ext cx="6467867" cy="3450613"/>
          </a:xfrm>
        </p:spPr>
        <p:txBody>
          <a:bodyPr vert="horz" lIns="91440" tIns="45720" rIns="91440" bIns="45720" rtlCol="0" anchor="ctr">
            <a:normAutofit/>
          </a:bodyPr>
          <a:lstStyle/>
          <a:p>
            <a:pPr marL="0" indent="0">
              <a:buNone/>
            </a:pPr>
            <a:r>
              <a:rPr lang="pl-PL" sz="1900" i="1">
                <a:ea typeface="+mn-lt"/>
                <a:cs typeface="+mn-lt"/>
              </a:rPr>
              <a:t>Krzyżacy</a:t>
            </a:r>
            <a:r>
              <a:rPr lang="pl-PL" sz="1900">
                <a:ea typeface="+mn-lt"/>
                <a:cs typeface="+mn-lt"/>
              </a:rPr>
              <a:t> tells the story of a young nobleman, Zbyszko of Bogdaniec, who together with his uncle Maćko of Bogdaniec returns from the war against the Order (Knights of the Cross) in nearby Lithuania. In a tavern inn Zbyszko falls in love with the lovely Danusia, who is traveling with the court of the Duchess Anna. He swears to her his knight's oath and promises to bring her "three trophies" from the Teutonic Knights. </a:t>
            </a:r>
          </a:p>
          <a:p>
            <a:pPr marL="0" indent="0">
              <a:buNone/>
            </a:pPr>
            <a:r>
              <a:rPr lang="pl-PL" sz="1900">
                <a:ea typeface="+mn-lt"/>
                <a:cs typeface="+mn-lt"/>
              </a:rPr>
              <a:t>One of Sienkiewicz's goals in writing </a:t>
            </a:r>
            <a:r>
              <a:rPr lang="pl-PL" sz="1900" i="1">
                <a:ea typeface="+mn-lt"/>
                <a:cs typeface="+mn-lt"/>
              </a:rPr>
              <a:t>The Knights of the Cross</a:t>
            </a:r>
            <a:r>
              <a:rPr lang="pl-PL" sz="1900">
                <a:ea typeface="+mn-lt"/>
                <a:cs typeface="+mn-lt"/>
              </a:rPr>
              <a:t> was to encourage and strengthen Polish national confidence against the occupying powers. To circumvent Russian censorship, he placed the plot in the Middle Ages, around Prussia (region) and the State of the Teutonic Order.</a:t>
            </a:r>
            <a:endParaRPr lang="pl-PL" sz="1900"/>
          </a:p>
        </p:txBody>
      </p:sp>
      <p:sp>
        <p:nvSpPr>
          <p:cNvPr id="5"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 xmlns:a16="http://schemas.microsoft.com/office/drawing/2014/main" id="{7CFFC6D1-B257-4A8D-80C5-5AD0FE9D23D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 xmlns:p14="http://schemas.microsoft.com/office/powerpoint/2010/main" val="210394750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F8EF5-403C-4D62-9096-C3DFF09A4C3A}"/>
              </a:ext>
            </a:extLst>
          </p:cNvPr>
          <p:cNvSpPr>
            <a:spLocks noGrp="1"/>
          </p:cNvSpPr>
          <p:nvPr>
            <p:ph type="title"/>
          </p:nvPr>
        </p:nvSpPr>
        <p:spPr>
          <a:xfrm>
            <a:off x="1136428" y="627564"/>
            <a:ext cx="7474172" cy="1325563"/>
          </a:xfrm>
        </p:spPr>
        <p:txBody>
          <a:bodyPr>
            <a:normAutofit/>
          </a:bodyPr>
          <a:lstStyle/>
          <a:p>
            <a:r>
              <a:rPr lang="pl-PL">
                <a:latin typeface="Calibri"/>
                <a:cs typeface="Calibri"/>
              </a:rPr>
              <a:t>The </a:t>
            </a:r>
            <a:r>
              <a:rPr lang="pl-PL" err="1">
                <a:latin typeface="Calibri"/>
                <a:cs typeface="Calibri"/>
              </a:rPr>
              <a:t>trilogy</a:t>
            </a:r>
            <a:endParaRPr lang="pl-PL" dirty="0" err="1"/>
          </a:p>
        </p:txBody>
      </p:sp>
      <p:sp>
        <p:nvSpPr>
          <p:cNvPr id="3" name="Content Placeholder 2">
            <a:extLst>
              <a:ext uri="{FF2B5EF4-FFF2-40B4-BE49-F238E27FC236}">
                <a16:creationId xmlns="" xmlns:a16="http://schemas.microsoft.com/office/drawing/2014/main" id="{0755317E-1AB2-4D4E-9F25-7CF1C0FAC829}"/>
              </a:ext>
            </a:extLst>
          </p:cNvPr>
          <p:cNvSpPr>
            <a:spLocks noGrp="1"/>
          </p:cNvSpPr>
          <p:nvPr>
            <p:ph idx="1"/>
          </p:nvPr>
        </p:nvSpPr>
        <p:spPr>
          <a:xfrm>
            <a:off x="1136429" y="2278173"/>
            <a:ext cx="6467867" cy="3450613"/>
          </a:xfrm>
        </p:spPr>
        <p:txBody>
          <a:bodyPr vert="horz" lIns="91440" tIns="45720" rIns="91440" bIns="45720" rtlCol="0" anchor="ctr">
            <a:normAutofit/>
          </a:bodyPr>
          <a:lstStyle/>
          <a:p>
            <a:pPr>
              <a:buNone/>
            </a:pPr>
            <a:r>
              <a:rPr lang="pl-PL" sz="1900">
                <a:ea typeface="+mn-lt"/>
                <a:cs typeface="+mn-lt"/>
              </a:rPr>
              <a:t>The series follows dramatized versions of famous events in Polish history, weaving fact and fiction.</a:t>
            </a:r>
            <a:endParaRPr lang="pl-PL" sz="1900">
              <a:cs typeface="Calibri" panose="020F0502020204030204"/>
            </a:endParaRPr>
          </a:p>
          <a:p>
            <a:pPr>
              <a:buNone/>
            </a:pPr>
            <a:r>
              <a:rPr lang="pl-PL" sz="1900">
                <a:ea typeface="+mn-lt"/>
                <a:cs typeface="+mn-lt"/>
              </a:rPr>
              <a:t>The first novel, titled </a:t>
            </a:r>
            <a:r>
              <a:rPr lang="pl-PL" sz="1900" i="1">
                <a:ea typeface="+mn-lt"/>
                <a:cs typeface="+mn-lt"/>
              </a:rPr>
              <a:t>With Fire and Sword</a:t>
            </a:r>
            <a:r>
              <a:rPr lang="pl-PL" sz="1900">
                <a:ea typeface="+mn-lt"/>
                <a:cs typeface="+mn-lt"/>
              </a:rPr>
              <a:t>, chronicles the mid-17th century Ukrainian Cossacks revolt in Polish-Lithuanian Commonwealth known as the Khmelnytsky Uprising. </a:t>
            </a:r>
            <a:endParaRPr lang="pl-PL" sz="1900"/>
          </a:p>
          <a:p>
            <a:pPr>
              <a:buNone/>
            </a:pPr>
            <a:r>
              <a:rPr lang="pl-PL" sz="1900">
                <a:ea typeface="+mn-lt"/>
                <a:cs typeface="+mn-lt"/>
              </a:rPr>
              <a:t>The second book, </a:t>
            </a:r>
            <a:r>
              <a:rPr lang="pl-PL" sz="1900" i="1">
                <a:ea typeface="+mn-lt"/>
                <a:cs typeface="+mn-lt"/>
              </a:rPr>
              <a:t>The Deluge</a:t>
            </a:r>
            <a:r>
              <a:rPr lang="pl-PL" sz="1900">
                <a:ea typeface="+mn-lt"/>
                <a:cs typeface="+mn-lt"/>
              </a:rPr>
              <a:t>, describes the Swedish invasion of Poland in the mid 17th century known as The Deluge, which followed the Khmelnytsky Uprising.</a:t>
            </a:r>
            <a:endParaRPr lang="pl-PL" sz="1900"/>
          </a:p>
          <a:p>
            <a:pPr>
              <a:buNone/>
            </a:pPr>
            <a:r>
              <a:rPr lang="pl-PL" sz="1900">
                <a:ea typeface="+mn-lt"/>
                <a:cs typeface="+mn-lt"/>
              </a:rPr>
              <a:t>The final novel, </a:t>
            </a:r>
            <a:r>
              <a:rPr lang="pl-PL" sz="1900" i="1">
                <a:ea typeface="+mn-lt"/>
                <a:cs typeface="+mn-lt"/>
              </a:rPr>
              <a:t>Fire in the Steppe</a:t>
            </a:r>
            <a:r>
              <a:rPr lang="pl-PL" sz="1900">
                <a:ea typeface="+mn-lt"/>
                <a:cs typeface="+mn-lt"/>
              </a:rPr>
              <a:t> (title of the original: </a:t>
            </a:r>
            <a:r>
              <a:rPr lang="pl-PL" sz="1900" i="1">
                <a:ea typeface="+mn-lt"/>
                <a:cs typeface="+mn-lt"/>
              </a:rPr>
              <a:t>Pan Wołodyjowski</a:t>
            </a:r>
            <a:r>
              <a:rPr lang="pl-PL" sz="1900">
                <a:ea typeface="+mn-lt"/>
                <a:cs typeface="+mn-lt"/>
              </a:rPr>
              <a:t>), follows wars between Poland and the Ottoman Empire in the late 17th century.</a:t>
            </a:r>
            <a:endParaRPr lang="pl-PL" sz="1900"/>
          </a:p>
          <a:p>
            <a:pPr>
              <a:buNone/>
            </a:pPr>
            <a:endParaRPr lang="pl-PL" sz="1900">
              <a:cs typeface="Calibri" panose="020F0502020204030204"/>
            </a:endParaRPr>
          </a:p>
          <a:p>
            <a:pPr marL="0" indent="0">
              <a:buNone/>
            </a:pPr>
            <a:endParaRPr lang="pl-PL" sz="1900">
              <a:cs typeface="Calibri" panose="020F0502020204030204"/>
            </a:endParaRPr>
          </a:p>
        </p:txBody>
      </p:sp>
      <p:sp>
        <p:nvSpPr>
          <p:cNvPr id="10" name="Rectangle 9">
            <a:extLst>
              <a:ext uri="{FF2B5EF4-FFF2-40B4-BE49-F238E27FC236}">
                <a16:creationId xmlns="" xmlns:a16="http://schemas.microsoft.com/office/drawing/2014/main" id="{59A309A7-1751-4ABE-A3C1-EEC40366AD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967D8EB6-EAE1-4F9C-B398-83321E2872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 xmlns:a16="http://schemas.microsoft.com/office/drawing/2014/main" id="{11657A56-E45B-45AB-9B89-9AF32F1CC26A}"/>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 xmlns:p14="http://schemas.microsoft.com/office/powerpoint/2010/main" val="786641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257</Words>
  <Application>Microsoft Office PowerPoint</Application>
  <PresentationFormat>Custom</PresentationFormat>
  <Paragraphs>30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Motyw pakietu Office</vt:lpstr>
      <vt:lpstr>Henryk Sienkiewicz </vt:lpstr>
      <vt:lpstr>The most important information:</vt:lpstr>
      <vt:lpstr>  WORKS </vt:lpstr>
      <vt:lpstr>Quo Vadis </vt:lpstr>
      <vt:lpstr>Slide 5</vt:lpstr>
      <vt:lpstr>In Desert and Wilderness</vt:lpstr>
      <vt:lpstr>Slide 7</vt:lpstr>
      <vt:lpstr>The Teutonic Knights</vt:lpstr>
      <vt:lpstr>The trilogy</vt:lpstr>
      <vt:lpstr>Slide 10</vt:lpstr>
      <vt:lpstr>A granddaughter of Henryk Sienkiewicz</vt:lpstr>
      <vt:lpstr>Slide 12</vt:lpstr>
      <vt:lpstr>Thank you for your attention!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Marcin</cp:lastModifiedBy>
  <cp:revision>328</cp:revision>
  <dcterms:created xsi:type="dcterms:W3CDTF">2012-08-15T16:54:36Z</dcterms:created>
  <dcterms:modified xsi:type="dcterms:W3CDTF">2019-07-07T15:03:05Z</dcterms:modified>
</cp:coreProperties>
</file>