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4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33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22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44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45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10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6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09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02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EFD9F-0F05-4650-982D-8012A0B05DEA}" type="datetimeFigureOut">
              <a:rPr lang="pl-PL" smtClean="0"/>
              <a:t>19.09.2019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1F96C-9A95-4D56-A2CC-4F936D25FE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57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79755" y="1120877"/>
            <a:ext cx="9144000" cy="4276880"/>
          </a:xfrm>
        </p:spPr>
        <p:txBody>
          <a:bodyPr>
            <a:noAutofit/>
          </a:bodyPr>
          <a:lstStyle/>
          <a:p>
            <a:r>
              <a:rPr lang="pl-PL" sz="9600" b="1" dirty="0">
                <a:latin typeface="Bradley Hand ITC" panose="03070402050302030203" pitchFamily="66" charset="0"/>
              </a:rPr>
              <a:t>System of </a:t>
            </a:r>
            <a:r>
              <a:rPr lang="pl-PL" sz="9600" b="1" dirty="0" err="1">
                <a:latin typeface="Bradley Hand ITC" panose="03070402050302030203" pitchFamily="66" charset="0"/>
              </a:rPr>
              <a:t>Education</a:t>
            </a:r>
            <a:r>
              <a:rPr lang="pl-PL" sz="9600" b="1" dirty="0">
                <a:latin typeface="Bradley Hand ITC" panose="03070402050302030203" pitchFamily="66" charset="0"/>
              </a:rPr>
              <a:t> in Poland </a:t>
            </a:r>
          </a:p>
        </p:txBody>
      </p:sp>
    </p:spTree>
    <p:extLst>
      <p:ext uri="{BB962C8B-B14F-4D97-AF65-F5344CB8AC3E}">
        <p14:creationId xmlns:p14="http://schemas.microsoft.com/office/powerpoint/2010/main" val="426672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 </a:t>
            </a:r>
            <a:r>
              <a:rPr lang="pl-PL" sz="5400" b="1" dirty="0" err="1">
                <a:latin typeface="Bradley Hand ITC" panose="03070402050302030203" pitchFamily="66" charset="0"/>
              </a:rPr>
              <a:t>Crèche</a:t>
            </a:r>
            <a:r>
              <a:rPr lang="pl-PL" sz="5400" b="1" dirty="0">
                <a:latin typeface="Bradley Hand ITC" panose="03070402050302030203" pitchFamily="66" charset="0"/>
              </a:rPr>
              <a:t>/</a:t>
            </a:r>
            <a:r>
              <a:rPr lang="pl-PL" sz="5400" b="1" dirty="0" err="1">
                <a:latin typeface="Bradley Hand ITC" panose="03070402050302030203" pitchFamily="66" charset="0"/>
              </a:rPr>
              <a:t>kids</a:t>
            </a:r>
            <a:r>
              <a:rPr lang="pl-PL" sz="5400" b="1" dirty="0">
                <a:latin typeface="Bradley Hand ITC" panose="03070402050302030203" pitchFamily="66" charset="0"/>
              </a:rPr>
              <a:t> club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25266" y="1690688"/>
            <a:ext cx="5056238" cy="4562628"/>
          </a:xfrm>
        </p:spPr>
        <p:txBody>
          <a:bodyPr/>
          <a:lstStyle/>
          <a:p>
            <a:r>
              <a:rPr lang="pl-PL" dirty="0"/>
              <a:t>For </a:t>
            </a:r>
            <a:r>
              <a:rPr lang="pl-PL" dirty="0" err="1"/>
              <a:t>children</a:t>
            </a:r>
            <a:r>
              <a:rPr lang="pl-PL" dirty="0"/>
              <a:t> </a:t>
            </a:r>
            <a:r>
              <a:rPr lang="pl-PL" dirty="0" err="1"/>
              <a:t>aged</a:t>
            </a:r>
            <a:r>
              <a:rPr lang="pl-PL" dirty="0"/>
              <a:t> 0-3 </a:t>
            </a:r>
            <a:r>
              <a:rPr lang="pl-PL" dirty="0" err="1"/>
              <a:t>years</a:t>
            </a:r>
            <a:endParaRPr lang="pl-PL" dirty="0"/>
          </a:p>
          <a:p>
            <a:r>
              <a:rPr lang="en-US" dirty="0"/>
              <a:t>Attending a crèche is not obligatory </a:t>
            </a:r>
            <a:endParaRPr lang="pl-PL" dirty="0"/>
          </a:p>
          <a:p>
            <a:r>
              <a:rPr lang="en-US" dirty="0"/>
              <a:t>crèches are not a part of education system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pic>
        <p:nvPicPr>
          <p:cNvPr id="3074" name="Picture 2" descr="Znalezione obrazy dla zapytania zÅob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0" y="1825625"/>
            <a:ext cx="6367073" cy="376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7258" y="335628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b="1" dirty="0">
                <a:latin typeface="Bradley Hand ITC" panose="03070402050302030203" pitchFamily="66" charset="0"/>
              </a:rPr>
              <a:t>                     Kindergarten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82274" y="1661191"/>
            <a:ext cx="5122914" cy="4672628"/>
          </a:xfrm>
        </p:spPr>
        <p:txBody>
          <a:bodyPr/>
          <a:lstStyle/>
          <a:p>
            <a:r>
              <a:rPr lang="pl-PL" dirty="0"/>
              <a:t>For </a:t>
            </a:r>
            <a:r>
              <a:rPr lang="pl-PL" dirty="0" err="1"/>
              <a:t>children</a:t>
            </a:r>
            <a:r>
              <a:rPr lang="pl-PL" dirty="0"/>
              <a:t> </a:t>
            </a:r>
            <a:r>
              <a:rPr lang="pl-PL" dirty="0" err="1"/>
              <a:t>aged</a:t>
            </a:r>
            <a:r>
              <a:rPr lang="pl-PL" dirty="0"/>
              <a:t> 3-6 </a:t>
            </a:r>
            <a:r>
              <a:rPr lang="pl-PL" dirty="0" err="1"/>
              <a:t>years</a:t>
            </a:r>
            <a:r>
              <a:rPr lang="pl-PL" dirty="0"/>
              <a:t> </a:t>
            </a:r>
          </a:p>
          <a:p>
            <a:r>
              <a:rPr lang="en-US" dirty="0"/>
              <a:t>provide care for children while parents are at work, but are also conducive to their social  (contacts with peers in the same group) and intellectual development (learning activities).</a:t>
            </a:r>
            <a:r>
              <a:rPr lang="pl-PL" dirty="0"/>
              <a:t> </a:t>
            </a:r>
          </a:p>
          <a:p>
            <a:r>
              <a:rPr lang="pl-PL" dirty="0" err="1"/>
              <a:t>Attendance</a:t>
            </a:r>
            <a:r>
              <a:rPr lang="pl-PL" dirty="0"/>
              <a:t>  </a:t>
            </a:r>
            <a:r>
              <a:rPr lang="pl-PL" dirty="0" err="1"/>
              <a:t>is</a:t>
            </a:r>
            <a:r>
              <a:rPr lang="pl-PL" dirty="0"/>
              <a:t> not </a:t>
            </a:r>
            <a:r>
              <a:rPr lang="pl-PL" dirty="0" err="1"/>
              <a:t>compulsory</a:t>
            </a:r>
            <a:r>
              <a:rPr lang="pl-PL" dirty="0"/>
              <a:t> </a:t>
            </a:r>
          </a:p>
        </p:txBody>
      </p:sp>
      <p:pic>
        <p:nvPicPr>
          <p:cNvPr id="1028" name="Picture 4" descr="Znalezione obrazy dla zapytania przedszk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01" y="1937750"/>
            <a:ext cx="6457998" cy="37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90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>
                <a:latin typeface="Bradley Hand ITC" panose="03070402050302030203" pitchFamily="66" charset="0"/>
              </a:rPr>
              <a:t>                 </a:t>
            </a:r>
            <a:r>
              <a:rPr lang="pl-PL" sz="5400" b="1" dirty="0" err="1">
                <a:latin typeface="Bradley Hand ITC" panose="03070402050302030203" pitchFamily="66" charset="0"/>
              </a:rPr>
              <a:t>Primary</a:t>
            </a:r>
            <a:r>
              <a:rPr lang="pl-PL" sz="5400" b="1" dirty="0">
                <a:latin typeface="Bradley Hand ITC" panose="03070402050302030203" pitchFamily="66" charset="0"/>
              </a:rPr>
              <a:t> </a:t>
            </a:r>
            <a:r>
              <a:rPr lang="pl-PL" sz="5400" b="1" dirty="0" err="1">
                <a:latin typeface="Bradley Hand ITC" panose="03070402050302030203" pitchFamily="66" charset="0"/>
              </a:rPr>
              <a:t>school</a:t>
            </a:r>
            <a:endParaRPr lang="pl-PL" sz="5400" b="1" dirty="0">
              <a:latin typeface="Bradley Hand ITC" panose="03070402050302030203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219" y="1507332"/>
            <a:ext cx="4912956" cy="4669631"/>
          </a:xfrm>
        </p:spPr>
        <p:txBody>
          <a:bodyPr/>
          <a:lstStyle/>
          <a:p>
            <a:r>
              <a:rPr lang="pl-PL" dirty="0"/>
              <a:t>For </a:t>
            </a:r>
            <a:r>
              <a:rPr lang="pl-PL" dirty="0" err="1"/>
              <a:t>children</a:t>
            </a:r>
            <a:r>
              <a:rPr lang="pl-PL" dirty="0"/>
              <a:t> </a:t>
            </a:r>
            <a:r>
              <a:rPr lang="pl-PL" dirty="0" err="1"/>
              <a:t>aged</a:t>
            </a:r>
            <a:r>
              <a:rPr lang="pl-PL" dirty="0"/>
              <a:t> 6/7-15 </a:t>
            </a:r>
            <a:r>
              <a:rPr lang="pl-PL" dirty="0" err="1"/>
              <a:t>years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It includes two stages:</a:t>
            </a:r>
            <a:endParaRPr lang="pl-PL" dirty="0"/>
          </a:p>
          <a:p>
            <a:r>
              <a:rPr lang="en-US" dirty="0"/>
              <a:t> grades 1-3 (early school education), </a:t>
            </a:r>
            <a:endParaRPr lang="pl-PL" dirty="0"/>
          </a:p>
          <a:p>
            <a:r>
              <a:rPr lang="en-US" dirty="0"/>
              <a:t>grades 4-8 where teaching is done by subject. </a:t>
            </a:r>
            <a:endParaRPr lang="pl-PL" dirty="0"/>
          </a:p>
          <a:p>
            <a:r>
              <a:rPr lang="pl-PL" dirty="0" err="1"/>
              <a:t>Attendance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compulsory</a:t>
            </a:r>
            <a:endParaRPr lang="pl-PL" dirty="0"/>
          </a:p>
          <a:p>
            <a:r>
              <a:rPr lang="pl-PL" dirty="0"/>
              <a:t>School-</a:t>
            </a:r>
            <a:r>
              <a:rPr lang="pl-PL" dirty="0" err="1"/>
              <a:t>leaving</a:t>
            </a:r>
            <a:r>
              <a:rPr lang="pl-PL" dirty="0"/>
              <a:t> </a:t>
            </a:r>
            <a:r>
              <a:rPr lang="pl-PL" dirty="0" err="1"/>
              <a:t>exam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compulsory</a:t>
            </a:r>
            <a:r>
              <a:rPr lang="pl-PL" dirty="0"/>
              <a:t> 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050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6" y="1763228"/>
            <a:ext cx="6613936" cy="441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1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95932" y="0"/>
            <a:ext cx="5990303" cy="1325563"/>
          </a:xfrm>
        </p:spPr>
        <p:txBody>
          <a:bodyPr>
            <a:normAutofit/>
          </a:bodyPr>
          <a:lstStyle/>
          <a:p>
            <a:r>
              <a:rPr lang="pl-PL" sz="5400" b="1" dirty="0" err="1">
                <a:latin typeface="Bradley Hand ITC" panose="03070402050302030203" pitchFamily="66" charset="0"/>
              </a:rPr>
              <a:t>Secondary</a:t>
            </a:r>
            <a:r>
              <a:rPr lang="pl-PL" sz="5400" b="1" dirty="0">
                <a:latin typeface="Bradley Hand ITC" panose="03070402050302030203" pitchFamily="66" charset="0"/>
              </a:rPr>
              <a:t> </a:t>
            </a:r>
            <a:r>
              <a:rPr lang="pl-PL" sz="5400" b="1" dirty="0" err="1">
                <a:latin typeface="Bradley Hand ITC" panose="03070402050302030203" pitchFamily="66" charset="0"/>
              </a:rPr>
              <a:t>school</a:t>
            </a:r>
            <a:r>
              <a:rPr lang="pl-PL" sz="5400" b="1" dirty="0"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21681" y="1325563"/>
            <a:ext cx="6129108" cy="5309420"/>
          </a:xfrm>
        </p:spPr>
        <p:txBody>
          <a:bodyPr/>
          <a:lstStyle/>
          <a:p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compulsory</a:t>
            </a:r>
            <a:r>
              <a:rPr lang="pl-PL" dirty="0"/>
              <a:t> to </a:t>
            </a:r>
            <a:r>
              <a:rPr lang="pl-PL" dirty="0" err="1"/>
              <a:t>stay</a:t>
            </a:r>
            <a:r>
              <a:rPr lang="pl-PL" dirty="0"/>
              <a:t> in </a:t>
            </a:r>
            <a:r>
              <a:rPr lang="pl-PL" dirty="0" err="1"/>
              <a:t>education</a:t>
            </a:r>
            <a:r>
              <a:rPr lang="pl-PL" dirty="0"/>
              <a:t> </a:t>
            </a:r>
            <a:r>
              <a:rPr lang="pl-PL" dirty="0" err="1"/>
              <a:t>until</a:t>
            </a:r>
            <a:r>
              <a:rPr lang="pl-PL" dirty="0"/>
              <a:t> 18 </a:t>
            </a:r>
          </a:p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choose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want to   </a:t>
            </a:r>
            <a:r>
              <a:rPr lang="pl-PL" dirty="0" err="1"/>
              <a:t>learn</a:t>
            </a:r>
            <a:r>
              <a:rPr lang="pl-PL" dirty="0"/>
              <a:t>:</a:t>
            </a:r>
          </a:p>
          <a:p>
            <a:r>
              <a:rPr lang="en-US" dirty="0"/>
              <a:t> 4-year general secondary school </a:t>
            </a:r>
            <a:endParaRPr lang="pl-PL" dirty="0"/>
          </a:p>
          <a:p>
            <a:r>
              <a:rPr lang="en-US" dirty="0"/>
              <a:t> 5-year technical secondary school </a:t>
            </a:r>
            <a:endParaRPr lang="pl-PL" dirty="0"/>
          </a:p>
          <a:p>
            <a:r>
              <a:rPr lang="en-US" dirty="0"/>
              <a:t>3-year sectoral VET school (stage I) </a:t>
            </a:r>
            <a:endParaRPr lang="pl-PL" dirty="0"/>
          </a:p>
          <a:p>
            <a:r>
              <a:rPr lang="en-US" dirty="0"/>
              <a:t>2-year sectoral VET school (stage II)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mandatory</a:t>
            </a:r>
            <a:r>
              <a:rPr lang="pl-PL" dirty="0"/>
              <a:t> to </a:t>
            </a:r>
            <a:r>
              <a:rPr lang="pl-PL" dirty="0" err="1"/>
              <a:t>attend</a:t>
            </a:r>
            <a:r>
              <a:rPr lang="pl-PL" dirty="0"/>
              <a:t> in </a:t>
            </a:r>
            <a:r>
              <a:rPr lang="pl-PL" dirty="0" err="1"/>
              <a:t>school-leaving</a:t>
            </a:r>
            <a:r>
              <a:rPr lang="pl-PL" dirty="0"/>
              <a:t> </a:t>
            </a:r>
            <a:r>
              <a:rPr lang="pl-PL" dirty="0" err="1"/>
              <a:t>exam</a:t>
            </a:r>
            <a:r>
              <a:rPr lang="pl-PL" dirty="0"/>
              <a:t> ( </a:t>
            </a:r>
            <a:r>
              <a:rPr lang="pl-PL" dirty="0" err="1"/>
              <a:t>called</a:t>
            </a:r>
            <a:r>
              <a:rPr lang="pl-PL" dirty="0"/>
              <a:t> Matura)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 descr="Znalezione obrazy dla zapytania liceum zdje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1" y="1825625"/>
            <a:ext cx="5625793" cy="375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6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3278" y="129150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b="1" dirty="0">
                <a:latin typeface="Bradley Hand ITC" panose="03070402050302030203" pitchFamily="66" charset="0"/>
              </a:rPr>
              <a:t>              </a:t>
            </a:r>
            <a:r>
              <a:rPr lang="pl-PL" sz="5400" b="1" dirty="0" err="1">
                <a:latin typeface="Bradley Hand ITC" panose="03070402050302030203" pitchFamily="66" charset="0"/>
              </a:rPr>
              <a:t>Higher</a:t>
            </a:r>
            <a:r>
              <a:rPr lang="pl-PL" sz="5400" b="1" dirty="0">
                <a:latin typeface="Bradley Hand ITC" panose="03070402050302030203" pitchFamily="66" charset="0"/>
              </a:rPr>
              <a:t> </a:t>
            </a:r>
            <a:r>
              <a:rPr lang="pl-PL" sz="5400" b="1" dirty="0" err="1">
                <a:latin typeface="Bradley Hand ITC" panose="03070402050302030203" pitchFamily="66" charset="0"/>
              </a:rPr>
              <a:t>education</a:t>
            </a:r>
            <a:r>
              <a:rPr lang="pl-PL" sz="5400" b="1" dirty="0"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3509" y="2442856"/>
            <a:ext cx="7556499" cy="2158641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Higher</a:t>
            </a:r>
            <a:r>
              <a:rPr lang="pl-PL" dirty="0"/>
              <a:t> </a:t>
            </a:r>
            <a:r>
              <a:rPr lang="pl-PL" dirty="0" err="1"/>
              <a:t>education</a:t>
            </a:r>
            <a:r>
              <a:rPr lang="pl-PL" dirty="0"/>
              <a:t> in Poland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divided</a:t>
            </a:r>
            <a:r>
              <a:rPr lang="pl-PL" dirty="0"/>
              <a:t> in </a:t>
            </a:r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parts</a:t>
            </a:r>
            <a:r>
              <a:rPr lang="pl-PL" dirty="0"/>
              <a:t>:</a:t>
            </a:r>
          </a:p>
          <a:p>
            <a:r>
              <a:rPr lang="pl-PL" dirty="0"/>
              <a:t>The </a:t>
            </a:r>
            <a:r>
              <a:rPr lang="en-US" dirty="0"/>
              <a:t>Bachelor’s degree</a:t>
            </a:r>
            <a:r>
              <a:rPr lang="pl-PL" dirty="0"/>
              <a:t> (3 </a:t>
            </a:r>
            <a:r>
              <a:rPr lang="pl-PL" dirty="0" err="1"/>
              <a:t>years</a:t>
            </a:r>
            <a:r>
              <a:rPr lang="pl-PL" dirty="0"/>
              <a:t>)</a:t>
            </a:r>
          </a:p>
          <a:p>
            <a:r>
              <a:rPr lang="pl-PL" dirty="0"/>
              <a:t>The </a:t>
            </a:r>
            <a:r>
              <a:rPr lang="pl-PL" dirty="0" err="1"/>
              <a:t>Master’s</a:t>
            </a:r>
            <a:r>
              <a:rPr lang="pl-PL" dirty="0"/>
              <a:t> </a:t>
            </a:r>
            <a:r>
              <a:rPr lang="pl-PL" dirty="0" err="1"/>
              <a:t>degree</a:t>
            </a:r>
            <a:r>
              <a:rPr lang="pl-PL" dirty="0"/>
              <a:t> (2 </a:t>
            </a:r>
            <a:r>
              <a:rPr lang="pl-PL" dirty="0" err="1"/>
              <a:t>years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122" name="Picture 2" descr="Znalezione obrazy dla zapytania higher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8" y="2208469"/>
            <a:ext cx="34385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48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>
                <a:latin typeface="Bradley Hand ITC" panose="03070402050302030203" pitchFamily="66" charset="0"/>
              </a:rPr>
              <a:t>              </a:t>
            </a:r>
            <a:r>
              <a:rPr lang="pl-PL" sz="5400" b="1" dirty="0" err="1">
                <a:latin typeface="Bradley Hand ITC" panose="03070402050302030203" pitchFamily="66" charset="0"/>
              </a:rPr>
              <a:t>Grading</a:t>
            </a:r>
            <a:r>
              <a:rPr lang="pl-PL" sz="5400" b="1" dirty="0">
                <a:latin typeface="Bradley Hand ITC" panose="03070402050302030203" pitchFamily="66" charset="0"/>
              </a:rPr>
              <a:t> system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827432"/>
              </p:ext>
            </p:extLst>
          </p:nvPr>
        </p:nvGraphicFramePr>
        <p:xfrm>
          <a:off x="2357284" y="1835063"/>
          <a:ext cx="6864554" cy="2606040"/>
        </p:xfrm>
        <a:graphic>
          <a:graphicData uri="http://schemas.openxmlformats.org/drawingml/2006/table">
            <a:tbl>
              <a:tblPr/>
              <a:tblGrid>
                <a:gridCol w="3432277">
                  <a:extLst>
                    <a:ext uri="{9D8B030D-6E8A-4147-A177-3AD203B41FA5}">
                      <a16:colId xmlns:a16="http://schemas.microsoft.com/office/drawing/2014/main" val="1946644218"/>
                    </a:ext>
                  </a:extLst>
                </a:gridCol>
                <a:gridCol w="3432277">
                  <a:extLst>
                    <a:ext uri="{9D8B030D-6E8A-4147-A177-3AD203B41FA5}">
                      <a16:colId xmlns:a16="http://schemas.microsoft.com/office/drawing/2014/main" val="39096715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l-PL">
                          <a:effectLst/>
                        </a:rPr>
                        <a:t>Grade</a:t>
                      </a:r>
                    </a:p>
                  </a:txBody>
                  <a:tcPr marL="47625" marR="47625" marT="57150" marB="57150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>
                          <a:effectLst/>
                        </a:rPr>
                        <a:t>Grade Description</a:t>
                      </a:r>
                    </a:p>
                  </a:txBody>
                  <a:tcPr marL="47625" marR="47625" marT="57150" marB="57150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88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Celujący (</a:t>
                      </a:r>
                      <a:r>
                        <a:rPr lang="pl-PL" dirty="0" err="1">
                          <a:effectLst/>
                        </a:rPr>
                        <a:t>Excellent</a:t>
                      </a:r>
                      <a:r>
                        <a:rPr lang="pl-PL" dirty="0">
                          <a:effectLst/>
                        </a:rPr>
                        <a:t>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8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Bardzo Dobry (Very Good)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8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Dobry (Good)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689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Dostateczny (Satisfactory)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61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Dopuszczający (Passing)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54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Niedostateczny (</a:t>
                      </a:r>
                      <a:r>
                        <a:rPr lang="pl-PL" dirty="0" err="1">
                          <a:effectLst/>
                        </a:rPr>
                        <a:t>Unsatisfactory</a:t>
                      </a:r>
                      <a:r>
                        <a:rPr lang="pl-PL" dirty="0">
                          <a:effectLst/>
                        </a:rPr>
                        <a:t>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16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680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Motyw pakietu Office</vt:lpstr>
      <vt:lpstr>System of Education in Poland </vt:lpstr>
      <vt:lpstr>                    Crèche/kids club</vt:lpstr>
      <vt:lpstr>                     Kindergarten </vt:lpstr>
      <vt:lpstr>                 Primary school</vt:lpstr>
      <vt:lpstr>Secondary school </vt:lpstr>
      <vt:lpstr>              Higher education </vt:lpstr>
      <vt:lpstr>              Grading system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Poland</dc:title>
  <dc:creator>Marcin Stawowy</dc:creator>
  <cp:lastModifiedBy>Marcin</cp:lastModifiedBy>
  <cp:revision>16</cp:revision>
  <dcterms:created xsi:type="dcterms:W3CDTF">2019-08-14T10:04:44Z</dcterms:created>
  <dcterms:modified xsi:type="dcterms:W3CDTF">2019-09-19T19:30:50Z</dcterms:modified>
</cp:coreProperties>
</file>