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2" r:id="rId6"/>
    <p:sldId id="261" r:id="rId7"/>
    <p:sldId id="263" r:id="rId8"/>
    <p:sldId id="259"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08B9013E-BC15-437D-80F7-6E46E163C432}"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231305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8B9013E-BC15-437D-80F7-6E46E163C432}"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77625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8B9013E-BC15-437D-80F7-6E46E163C432}"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297813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8B9013E-BC15-437D-80F7-6E46E163C432}"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3597211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08B9013E-BC15-437D-80F7-6E46E163C432}"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172478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8B9013E-BC15-437D-80F7-6E46E163C432}" type="datetimeFigureOut">
              <a:rPr lang="tr-TR" smtClean="0"/>
              <a:t>9.12.2020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382243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8B9013E-BC15-437D-80F7-6E46E163C432}" type="datetimeFigureOut">
              <a:rPr lang="tr-TR" smtClean="0"/>
              <a:t>9.12.2020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292993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8B9013E-BC15-437D-80F7-6E46E163C432}" type="datetimeFigureOut">
              <a:rPr lang="tr-TR" smtClean="0"/>
              <a:t>9.12.2020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276081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8B9013E-BC15-437D-80F7-6E46E163C432}" type="datetimeFigureOut">
              <a:rPr lang="tr-TR" smtClean="0"/>
              <a:t>9.12.2020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321351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8B9013E-BC15-437D-80F7-6E46E163C432}" type="datetimeFigureOut">
              <a:rPr lang="tr-TR" smtClean="0"/>
              <a:t>9.12.2020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120476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8B9013E-BC15-437D-80F7-6E46E163C432}" type="datetimeFigureOut">
              <a:rPr lang="tr-TR" smtClean="0"/>
              <a:t>9.12.2020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EC9818-083D-475E-BC9B-FB608BE6D7C5}" type="slidenum">
              <a:rPr lang="tr-TR" smtClean="0"/>
              <a:t>‹#›</a:t>
            </a:fld>
            <a:endParaRPr lang="tr-TR"/>
          </a:p>
        </p:txBody>
      </p:sp>
    </p:spTree>
    <p:extLst>
      <p:ext uri="{BB962C8B-B14F-4D97-AF65-F5344CB8AC3E}">
        <p14:creationId xmlns:p14="http://schemas.microsoft.com/office/powerpoint/2010/main" val="178546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9013E-BC15-437D-80F7-6E46E163C432}" type="datetimeFigureOut">
              <a:rPr lang="tr-TR" smtClean="0"/>
              <a:t>9.12.2020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C9818-083D-475E-BC9B-FB608BE6D7C5}" type="slidenum">
              <a:rPr lang="tr-TR" smtClean="0"/>
              <a:t>‹#›</a:t>
            </a:fld>
            <a:endParaRPr lang="tr-TR"/>
          </a:p>
        </p:txBody>
      </p:sp>
    </p:spTree>
    <p:extLst>
      <p:ext uri="{BB962C8B-B14F-4D97-AF65-F5344CB8AC3E}">
        <p14:creationId xmlns:p14="http://schemas.microsoft.com/office/powerpoint/2010/main" val="2236294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8">
            <a:extLst>
              <a:ext uri="{FF2B5EF4-FFF2-40B4-BE49-F238E27FC236}">
                <a16:creationId xmlns:a16="http://schemas.microsoft.com/office/drawing/2014/main" id="{0E7F456D-ABF2-0040-A85E-CAD6A3DEE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4381" cy="6858000"/>
          </a:xfrm>
          <a:prstGeom prst="rect">
            <a:avLst/>
          </a:prstGeom>
        </p:spPr>
      </p:pic>
      <p:sp>
        <p:nvSpPr>
          <p:cNvPr id="9" name="Metin kutusu 8">
            <a:extLst>
              <a:ext uri="{FF2B5EF4-FFF2-40B4-BE49-F238E27FC236}">
                <a16:creationId xmlns:a16="http://schemas.microsoft.com/office/drawing/2014/main" id="{98656F82-BEF8-2743-9E21-8086F844108F}"/>
              </a:ext>
            </a:extLst>
          </p:cNvPr>
          <p:cNvSpPr txBox="1"/>
          <p:nvPr/>
        </p:nvSpPr>
        <p:spPr>
          <a:xfrm>
            <a:off x="4255224" y="2413337"/>
            <a:ext cx="3673929" cy="1015663"/>
          </a:xfrm>
          <a:prstGeom prst="rect">
            <a:avLst/>
          </a:prstGeom>
          <a:noFill/>
        </p:spPr>
        <p:txBody>
          <a:bodyPr wrap="square" rtlCol="0">
            <a:spAutoFit/>
          </a:bodyPr>
          <a:lstStyle/>
          <a:p>
            <a:pPr algn="l"/>
            <a:r>
              <a:rPr lang="tr-TR" sz="6000" b="1">
                <a:solidFill>
                  <a:schemeClr val="bg1"/>
                </a:solidFill>
                <a:latin typeface="Colonna MT" panose="02000000000000000000" pitchFamily="2" charset="0"/>
                <a:ea typeface="Colonna MT" panose="02000000000000000000" pitchFamily="2" charset="0"/>
              </a:rPr>
              <a:t>SAMSUN</a:t>
            </a:r>
          </a:p>
        </p:txBody>
      </p:sp>
    </p:spTree>
    <p:extLst>
      <p:ext uri="{BB962C8B-B14F-4D97-AF65-F5344CB8AC3E}">
        <p14:creationId xmlns:p14="http://schemas.microsoft.com/office/powerpoint/2010/main" val="332293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687A1D-5B96-A94F-99AF-D2FA4F9CC764}"/>
              </a:ext>
            </a:extLst>
          </p:cNvPr>
          <p:cNvSpPr>
            <a:spLocks noGrp="1"/>
          </p:cNvSpPr>
          <p:nvPr>
            <p:ph type="title"/>
          </p:nvPr>
        </p:nvSpPr>
        <p:spPr>
          <a:xfrm>
            <a:off x="838200" y="328015"/>
            <a:ext cx="10515600" cy="1325563"/>
          </a:xfrm>
        </p:spPr>
        <p:txBody>
          <a:bodyPr/>
          <a:lstStyle/>
          <a:p>
            <a:r>
              <a:rPr lang="tr-TR">
                <a:solidFill>
                  <a:srgbClr val="C00000"/>
                </a:solidFill>
              </a:rPr>
              <a:t>Thanks for Watching</a:t>
            </a:r>
          </a:p>
        </p:txBody>
      </p:sp>
      <p:sp>
        <p:nvSpPr>
          <p:cNvPr id="3" name="İçerik Yer Tutucusu 2">
            <a:extLst>
              <a:ext uri="{FF2B5EF4-FFF2-40B4-BE49-F238E27FC236}">
                <a16:creationId xmlns:a16="http://schemas.microsoft.com/office/drawing/2014/main" id="{43784671-5EC5-F148-B3E2-F6545BFC8264}"/>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5379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800" dirty="0">
                <a:solidFill>
                  <a:srgbClr val="7030A0"/>
                </a:solidFill>
                <a:latin typeface="Agency FB" panose="020B0503020202020204" pitchFamily="34" charset="0"/>
              </a:rPr>
              <a:t>OUTLİNE</a:t>
            </a:r>
          </a:p>
        </p:txBody>
      </p:sp>
      <p:sp>
        <p:nvSpPr>
          <p:cNvPr id="3" name="İçerik Yer Tutucusu 2"/>
          <p:cNvSpPr>
            <a:spLocks noGrp="1"/>
          </p:cNvSpPr>
          <p:nvPr>
            <p:ph idx="1"/>
          </p:nvPr>
        </p:nvSpPr>
        <p:spPr/>
        <p:txBody>
          <a:bodyPr>
            <a:normAutofit/>
          </a:bodyPr>
          <a:lstStyle/>
          <a:p>
            <a:r>
              <a:rPr lang="tr-TR" sz="3200" dirty="0" err="1">
                <a:solidFill>
                  <a:srgbClr val="7030A0"/>
                </a:solidFill>
                <a:latin typeface="Agency FB" panose="020B0503020202020204" pitchFamily="34" charset="0"/>
              </a:rPr>
              <a:t>Geography</a:t>
            </a:r>
            <a:endParaRPr lang="tr-TR" sz="3200" dirty="0">
              <a:solidFill>
                <a:srgbClr val="7030A0"/>
              </a:solidFill>
              <a:latin typeface="Agency FB" panose="020B0503020202020204" pitchFamily="34" charset="0"/>
            </a:endParaRPr>
          </a:p>
          <a:p>
            <a:r>
              <a:rPr lang="tr-TR" sz="3200" dirty="0" err="1">
                <a:solidFill>
                  <a:srgbClr val="7030A0"/>
                </a:solidFill>
                <a:latin typeface="Agency FB" panose="020B0503020202020204" pitchFamily="34" charset="0"/>
              </a:rPr>
              <a:t>Economy</a:t>
            </a:r>
            <a:endParaRPr lang="tr-TR" sz="3200" dirty="0">
              <a:solidFill>
                <a:srgbClr val="7030A0"/>
              </a:solidFill>
              <a:latin typeface="Agency FB" panose="020B0503020202020204" pitchFamily="34" charset="0"/>
            </a:endParaRPr>
          </a:p>
          <a:p>
            <a:r>
              <a:rPr lang="tr-TR" sz="3200" dirty="0" err="1">
                <a:solidFill>
                  <a:srgbClr val="7030A0"/>
                </a:solidFill>
                <a:latin typeface="Agency FB" panose="020B0503020202020204" pitchFamily="34" charset="0"/>
              </a:rPr>
              <a:t>Education</a:t>
            </a:r>
            <a:endParaRPr lang="tr-TR" sz="3200" dirty="0">
              <a:solidFill>
                <a:srgbClr val="7030A0"/>
              </a:solidFill>
              <a:latin typeface="Agency FB" panose="020B0503020202020204" pitchFamily="34" charset="0"/>
            </a:endParaRPr>
          </a:p>
          <a:p>
            <a:r>
              <a:rPr lang="tr-TR" sz="3200" dirty="0" err="1">
                <a:solidFill>
                  <a:srgbClr val="7030A0"/>
                </a:solidFill>
                <a:latin typeface="Agency FB" panose="020B0503020202020204" pitchFamily="34" charset="0"/>
              </a:rPr>
              <a:t>History</a:t>
            </a:r>
            <a:endParaRPr lang="tr-TR" sz="3200" dirty="0">
              <a:solidFill>
                <a:srgbClr val="7030A0"/>
              </a:solidFill>
              <a:latin typeface="Agency FB" panose="020B0503020202020204" pitchFamily="34" charset="0"/>
            </a:endParaRPr>
          </a:p>
          <a:p>
            <a:r>
              <a:rPr lang="tr-TR" sz="3200" dirty="0" err="1">
                <a:solidFill>
                  <a:srgbClr val="7030A0"/>
                </a:solidFill>
                <a:latin typeface="Agency FB" panose="020B0503020202020204" pitchFamily="34" charset="0"/>
              </a:rPr>
              <a:t>Places</a:t>
            </a:r>
            <a:r>
              <a:rPr lang="tr-TR" sz="3200" dirty="0">
                <a:solidFill>
                  <a:srgbClr val="7030A0"/>
                </a:solidFill>
                <a:latin typeface="Agency FB" panose="020B0503020202020204" pitchFamily="34" charset="0"/>
              </a:rPr>
              <a:t> </a:t>
            </a:r>
            <a:r>
              <a:rPr lang="tr-TR" sz="3200" dirty="0" err="1">
                <a:solidFill>
                  <a:srgbClr val="7030A0"/>
                </a:solidFill>
                <a:latin typeface="Agency FB" panose="020B0503020202020204" pitchFamily="34" charset="0"/>
              </a:rPr>
              <a:t>To</a:t>
            </a:r>
            <a:r>
              <a:rPr lang="tr-TR" sz="3200" dirty="0">
                <a:solidFill>
                  <a:srgbClr val="7030A0"/>
                </a:solidFill>
                <a:latin typeface="Agency FB" panose="020B0503020202020204" pitchFamily="34" charset="0"/>
              </a:rPr>
              <a:t> </a:t>
            </a:r>
            <a:r>
              <a:rPr lang="tr-TR" sz="3200" dirty="0" err="1">
                <a:solidFill>
                  <a:srgbClr val="7030A0"/>
                </a:solidFill>
                <a:latin typeface="Agency FB" panose="020B0503020202020204" pitchFamily="34" charset="0"/>
              </a:rPr>
              <a:t>See</a:t>
            </a:r>
            <a:endParaRPr lang="tr-TR" sz="3200" dirty="0">
              <a:solidFill>
                <a:srgbClr val="7030A0"/>
              </a:solidFill>
              <a:latin typeface="Agency FB" panose="020B0503020202020204" pitchFamily="34" charset="0"/>
            </a:endParaRPr>
          </a:p>
          <a:p>
            <a:endParaRPr lang="tr-TR" sz="3200" dirty="0">
              <a:solidFill>
                <a:srgbClr val="7030A0"/>
              </a:solidFill>
              <a:latin typeface="Agency FB" panose="020B0503020202020204" pitchFamily="34" charset="0"/>
            </a:endParaRPr>
          </a:p>
        </p:txBody>
      </p:sp>
      <p:pic>
        <p:nvPicPr>
          <p:cNvPr id="4" name="Resim 4">
            <a:extLst>
              <a:ext uri="{FF2B5EF4-FFF2-40B4-BE49-F238E27FC236}">
                <a16:creationId xmlns:a16="http://schemas.microsoft.com/office/drawing/2014/main" id="{7DEB578C-3572-1F43-BE12-BE8D6663A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406" y="0"/>
            <a:ext cx="4805989" cy="6865699"/>
          </a:xfrm>
          <a:prstGeom prst="rect">
            <a:avLst/>
          </a:prstGeom>
        </p:spPr>
      </p:pic>
    </p:spTree>
    <p:extLst>
      <p:ext uri="{BB962C8B-B14F-4D97-AF65-F5344CB8AC3E}">
        <p14:creationId xmlns:p14="http://schemas.microsoft.com/office/powerpoint/2010/main" val="260200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81036"/>
            <a:ext cx="10515600" cy="793974"/>
          </a:xfrm>
        </p:spPr>
        <p:txBody>
          <a:bodyPr>
            <a:normAutofit/>
          </a:bodyPr>
          <a:lstStyle/>
          <a:p>
            <a:r>
              <a:rPr lang="tr-TR" sz="4800" dirty="0" err="1">
                <a:solidFill>
                  <a:srgbClr val="7030A0"/>
                </a:solidFill>
                <a:latin typeface="Agency FB" panose="020B0503020202020204" pitchFamily="34" charset="0"/>
              </a:rPr>
              <a:t>Geography</a:t>
            </a:r>
            <a:endParaRPr lang="tr-TR" sz="4800" dirty="0">
              <a:solidFill>
                <a:srgbClr val="7030A0"/>
              </a:solidFill>
              <a:latin typeface="Agency FB" panose="020B0503020202020204" pitchFamily="34" charset="0"/>
            </a:endParaRPr>
          </a:p>
        </p:txBody>
      </p:sp>
      <p:sp>
        <p:nvSpPr>
          <p:cNvPr id="3" name="İçerik Yer Tutucusu 2"/>
          <p:cNvSpPr>
            <a:spLocks noGrp="1"/>
          </p:cNvSpPr>
          <p:nvPr>
            <p:ph idx="1"/>
          </p:nvPr>
        </p:nvSpPr>
        <p:spPr>
          <a:xfrm>
            <a:off x="540082" y="1035399"/>
            <a:ext cx="10515600" cy="5217864"/>
          </a:xfrm>
        </p:spPr>
        <p:txBody>
          <a:bodyPr>
            <a:normAutofit fontScale="25000" lnSpcReduction="20000"/>
          </a:bodyPr>
          <a:lstStyle/>
          <a:p>
            <a:pPr marL="0" indent="0">
              <a:buNone/>
            </a:pPr>
            <a:endParaRPr lang="en-US" dirty="0"/>
          </a:p>
          <a:p>
            <a:r>
              <a:rPr lang="en-US" sz="8000" dirty="0">
                <a:latin typeface="Arial" panose="020B0604020202020204" pitchFamily="34" charset="0"/>
                <a:ea typeface="Batang" panose="02030600000101010101" pitchFamily="18" charset="-127"/>
                <a:cs typeface="Arial" panose="020B0604020202020204" pitchFamily="34" charset="0"/>
              </a:rPr>
              <a:t>Samsun is situated between two river deltas which jut into the Black Sea. It is located at the end of an ancient route from Cappadocia: the </a:t>
            </a:r>
            <a:r>
              <a:rPr lang="en-US" sz="8000" dirty="0" err="1">
                <a:latin typeface="Arial" panose="020B0604020202020204" pitchFamily="34" charset="0"/>
                <a:ea typeface="Batang" panose="02030600000101010101" pitchFamily="18" charset="-127"/>
                <a:cs typeface="Arial" panose="020B0604020202020204" pitchFamily="34" charset="0"/>
              </a:rPr>
              <a:t>Amisos</a:t>
            </a:r>
            <a:r>
              <a:rPr lang="en-US" sz="8000" dirty="0">
                <a:latin typeface="Arial" panose="020B0604020202020204" pitchFamily="34" charset="0"/>
                <a:ea typeface="Batang" panose="02030600000101010101" pitchFamily="18" charset="-127"/>
                <a:cs typeface="Arial" panose="020B0604020202020204" pitchFamily="34" charset="0"/>
              </a:rPr>
              <a:t> of antiquity lay on the headland northwest of the modern city. To Samsun's west, lies the </a:t>
            </a:r>
            <a:r>
              <a:rPr lang="en-US" sz="8000" dirty="0" err="1">
                <a:latin typeface="Arial" panose="020B0604020202020204" pitchFamily="34" charset="0"/>
                <a:ea typeface="Batang" panose="02030600000101010101" pitchFamily="18" charset="-127"/>
                <a:cs typeface="Arial" panose="020B0604020202020204" pitchFamily="34" charset="0"/>
              </a:rPr>
              <a:t>Kızılırmak</a:t>
            </a:r>
            <a:r>
              <a:rPr lang="en-US" sz="8000" dirty="0">
                <a:latin typeface="Arial" panose="020B0604020202020204" pitchFamily="34" charset="0"/>
                <a:ea typeface="Batang" panose="02030600000101010101" pitchFamily="18" charset="-127"/>
                <a:cs typeface="Arial" panose="020B0604020202020204" pitchFamily="34" charset="0"/>
              </a:rPr>
              <a:t> ("Red River", the </a:t>
            </a:r>
            <a:r>
              <a:rPr lang="en-US" sz="8000" dirty="0" err="1">
                <a:latin typeface="Arial" panose="020B0604020202020204" pitchFamily="34" charset="0"/>
                <a:ea typeface="Batang" panose="02030600000101010101" pitchFamily="18" charset="-127"/>
                <a:cs typeface="Arial" panose="020B0604020202020204" pitchFamily="34" charset="0"/>
              </a:rPr>
              <a:t>Halys</a:t>
            </a:r>
            <a:r>
              <a:rPr lang="en-US" sz="8000" dirty="0">
                <a:latin typeface="Arial" panose="020B0604020202020204" pitchFamily="34" charset="0"/>
                <a:ea typeface="Batang" panose="02030600000101010101" pitchFamily="18" charset="-127"/>
                <a:cs typeface="Arial" panose="020B0604020202020204" pitchFamily="34" charset="0"/>
              </a:rPr>
              <a:t> of antiquity), one of the longest rivers in Anatolia and its fertile delta. To the east, lie the </a:t>
            </a:r>
            <a:r>
              <a:rPr lang="en-US" sz="8000" dirty="0" err="1">
                <a:latin typeface="Arial" panose="020B0604020202020204" pitchFamily="34" charset="0"/>
                <a:ea typeface="Batang" panose="02030600000101010101" pitchFamily="18" charset="-127"/>
                <a:cs typeface="Arial" panose="020B0604020202020204" pitchFamily="34" charset="0"/>
              </a:rPr>
              <a:t>Yeşilırmak</a:t>
            </a:r>
            <a:r>
              <a:rPr lang="en-US" sz="8000" dirty="0">
                <a:latin typeface="Arial" panose="020B0604020202020204" pitchFamily="34" charset="0"/>
                <a:ea typeface="Batang" panose="02030600000101010101" pitchFamily="18" charset="-127"/>
                <a:cs typeface="Arial" panose="020B0604020202020204" pitchFamily="34" charset="0"/>
              </a:rPr>
              <a:t> ("Green River", the Iris of antiquity) and its delta</a:t>
            </a:r>
            <a:r>
              <a:rPr lang="en-US" sz="8000" dirty="0">
                <a:latin typeface="Batang" panose="02030600000101010101" pitchFamily="18" charset="-127"/>
                <a:ea typeface="Batang" panose="02030600000101010101" pitchFamily="18" charset="-127"/>
              </a:rPr>
              <a:t>.</a:t>
            </a:r>
            <a:endParaRPr lang="en-US" sz="5900" dirty="0"/>
          </a:p>
          <a:p>
            <a:r>
              <a:rPr lang="en-US" sz="9800" dirty="0">
                <a:solidFill>
                  <a:srgbClr val="7030A0"/>
                </a:solidFill>
                <a:latin typeface="Agency FB" panose="020B0503020202020204" pitchFamily="34" charset="0"/>
                <a:ea typeface="Batang" panose="02030600000101010101" pitchFamily="18" charset="-127"/>
              </a:rPr>
              <a:t>Rivers</a:t>
            </a:r>
            <a:endParaRPr lang="en-US" sz="9800" dirty="0"/>
          </a:p>
          <a:p>
            <a:r>
              <a:rPr lang="en-US" sz="8000" dirty="0" err="1">
                <a:latin typeface="Arial" panose="020B0604020202020204" pitchFamily="34" charset="0"/>
                <a:cs typeface="Arial" panose="020B0604020202020204" pitchFamily="34" charset="0"/>
              </a:rPr>
              <a:t>Terme</a:t>
            </a:r>
            <a:r>
              <a:rPr lang="en-US" sz="8000" dirty="0">
                <a:latin typeface="Arial" panose="020B0604020202020204" pitchFamily="34" charset="0"/>
                <a:cs typeface="Arial" panose="020B0604020202020204" pitchFamily="34" charset="0"/>
              </a:rPr>
              <a:t> river, </a:t>
            </a:r>
            <a:r>
              <a:rPr lang="en-US" sz="8000" dirty="0" err="1">
                <a:latin typeface="Arial" panose="020B0604020202020204" pitchFamily="34" charset="0"/>
                <a:cs typeface="Arial" panose="020B0604020202020204" pitchFamily="34" charset="0"/>
              </a:rPr>
              <a:t>Yeşilırmak</a:t>
            </a:r>
            <a:r>
              <a:rPr lang="en-US" sz="8000" dirty="0">
                <a:latin typeface="Arial" panose="020B0604020202020204" pitchFamily="34" charset="0"/>
                <a:cs typeface="Arial" panose="020B0604020202020204" pitchFamily="34" charset="0"/>
              </a:rPr>
              <a:t>, </a:t>
            </a:r>
            <a:r>
              <a:rPr lang="en-US" sz="8000" dirty="0" err="1">
                <a:latin typeface="Arial" panose="020B0604020202020204" pitchFamily="34" charset="0"/>
                <a:cs typeface="Arial" panose="020B0604020202020204" pitchFamily="34" charset="0"/>
              </a:rPr>
              <a:t>Aptal</a:t>
            </a:r>
            <a:r>
              <a:rPr lang="en-US" sz="8000" dirty="0">
                <a:latin typeface="Arial" panose="020B0604020202020204" pitchFamily="34" charset="0"/>
                <a:cs typeface="Arial" panose="020B0604020202020204" pitchFamily="34" charset="0"/>
              </a:rPr>
              <a:t> river, </a:t>
            </a:r>
            <a:r>
              <a:rPr lang="en-US" sz="8000" dirty="0" err="1">
                <a:latin typeface="Arial" panose="020B0604020202020204" pitchFamily="34" charset="0"/>
                <a:cs typeface="Arial" panose="020B0604020202020204" pitchFamily="34" charset="0"/>
              </a:rPr>
              <a:t>Mert</a:t>
            </a:r>
            <a:r>
              <a:rPr lang="en-US" sz="8000" dirty="0">
                <a:latin typeface="Arial" panose="020B0604020202020204" pitchFamily="34" charset="0"/>
                <a:cs typeface="Arial" panose="020B0604020202020204" pitchFamily="34" charset="0"/>
              </a:rPr>
              <a:t> river, </a:t>
            </a:r>
            <a:r>
              <a:rPr lang="en-US" sz="8000" dirty="0" err="1">
                <a:latin typeface="Arial" panose="020B0604020202020204" pitchFamily="34" charset="0"/>
                <a:cs typeface="Arial" panose="020B0604020202020204" pitchFamily="34" charset="0"/>
              </a:rPr>
              <a:t>Kürtün</a:t>
            </a:r>
            <a:r>
              <a:rPr lang="en-US" sz="8000" dirty="0">
                <a:latin typeface="Arial" panose="020B0604020202020204" pitchFamily="34" charset="0"/>
                <a:cs typeface="Arial" panose="020B0604020202020204" pitchFamily="34" charset="0"/>
              </a:rPr>
              <a:t> river</a:t>
            </a:r>
            <a:r>
              <a:rPr lang="en-US" sz="8000">
                <a:latin typeface="Arial" panose="020B0604020202020204" pitchFamily="34" charset="0"/>
                <a:cs typeface="Arial" panose="020B0604020202020204" pitchFamily="34" charset="0"/>
              </a:rPr>
              <a:t>, Kızılırmak</a:t>
            </a:r>
            <a:endParaRPr lang="en-US" dirty="0"/>
          </a:p>
          <a:p>
            <a:r>
              <a:rPr lang="en-US" sz="9800" dirty="0">
                <a:solidFill>
                  <a:srgbClr val="7030A0"/>
                </a:solidFill>
                <a:latin typeface="Agency FB" panose="020B0503020202020204" pitchFamily="34" charset="0"/>
              </a:rPr>
              <a:t>Lakes</a:t>
            </a:r>
          </a:p>
          <a:p>
            <a:r>
              <a:rPr lang="en-US" sz="8000" dirty="0" err="1">
                <a:latin typeface="Arial" panose="020B0604020202020204" pitchFamily="34" charset="0"/>
                <a:cs typeface="Arial" panose="020B0604020202020204" pitchFamily="34" charset="0"/>
              </a:rPr>
              <a:t>Akgöl</a:t>
            </a:r>
            <a:r>
              <a:rPr lang="en-US" sz="8000" dirty="0">
                <a:latin typeface="Arial" panose="020B0604020202020204" pitchFamily="34" charset="0"/>
                <a:cs typeface="Arial" panose="020B0604020202020204" pitchFamily="34" charset="0"/>
              </a:rPr>
              <a:t>, </a:t>
            </a:r>
            <a:r>
              <a:rPr lang="en-US" sz="8000" dirty="0" err="1">
                <a:latin typeface="Arial" panose="020B0604020202020204" pitchFamily="34" charset="0"/>
                <a:cs typeface="Arial" panose="020B0604020202020204" pitchFamily="34" charset="0"/>
              </a:rPr>
              <a:t>Dumanlı</a:t>
            </a:r>
            <a:r>
              <a:rPr lang="en-US" sz="8000">
                <a:latin typeface="Arial" panose="020B0604020202020204" pitchFamily="34" charset="0"/>
                <a:cs typeface="Arial" panose="020B0604020202020204" pitchFamily="34" charset="0"/>
              </a:rPr>
              <a:t>, Semenlik</a:t>
            </a:r>
            <a:endParaRPr lang="tr-TR" sz="8000">
              <a:latin typeface="Arial" panose="020B0604020202020204" pitchFamily="34" charset="0"/>
              <a:cs typeface="Arial" panose="020B0604020202020204" pitchFamily="34" charset="0"/>
            </a:endParaRPr>
          </a:p>
          <a:p>
            <a:endParaRPr lang="tr-TR" sz="8000">
              <a:latin typeface="Arial" panose="020B0604020202020204" pitchFamily="34" charset="0"/>
              <a:cs typeface="Arial" panose="020B0604020202020204" pitchFamily="34" charset="0"/>
            </a:endParaRPr>
          </a:p>
          <a:p>
            <a:endParaRPr lang="tr-TR" sz="8000">
              <a:latin typeface="Arial" panose="020B0604020202020204" pitchFamily="34" charset="0"/>
              <a:cs typeface="Arial" panose="020B0604020202020204" pitchFamily="34" charset="0"/>
            </a:endParaRPr>
          </a:p>
          <a:p>
            <a:endParaRPr lang="tr-TR" sz="8000">
              <a:latin typeface="Arial" panose="020B0604020202020204" pitchFamily="34" charset="0"/>
              <a:cs typeface="Arial" panose="020B0604020202020204" pitchFamily="34" charset="0"/>
            </a:endParaRPr>
          </a:p>
          <a:p>
            <a:pPr marL="0" indent="0">
              <a:buNone/>
            </a:pPr>
            <a:endParaRPr lang="en-US" sz="8000" dirty="0">
              <a:latin typeface="Arial" panose="020B0604020202020204" pitchFamily="34" charset="0"/>
              <a:cs typeface="Arial" panose="020B0604020202020204" pitchFamily="34" charset="0"/>
            </a:endParaRPr>
          </a:p>
          <a:p>
            <a:endParaRPr lang="en-US" dirty="0"/>
          </a:p>
          <a:p>
            <a:r>
              <a:rPr lang="en-US" sz="10000">
                <a:solidFill>
                  <a:srgbClr val="7030A0"/>
                </a:solidFill>
                <a:latin typeface="Agency FB" panose="020B0503020202020204" pitchFamily="34" charset="0"/>
              </a:rPr>
              <a:t>Climate</a:t>
            </a:r>
            <a:endParaRPr lang="tr-TR" sz="10000">
              <a:solidFill>
                <a:srgbClr val="7030A0"/>
              </a:solidFill>
              <a:latin typeface="Agency FB" panose="020B0503020202020204" pitchFamily="34" charset="0"/>
            </a:endParaRPr>
          </a:p>
          <a:p>
            <a:r>
              <a:rPr lang="en-US" sz="8000">
                <a:latin typeface="Arial" panose="020B0604020202020204" pitchFamily="34" charset="0"/>
                <a:cs typeface="Arial" panose="020B0604020202020204" pitchFamily="34" charset="0"/>
              </a:rPr>
              <a:t>Samsun </a:t>
            </a:r>
            <a:r>
              <a:rPr lang="en-US" sz="8000" dirty="0">
                <a:latin typeface="Arial" panose="020B0604020202020204" pitchFamily="34" charset="0"/>
                <a:cs typeface="Arial" panose="020B0604020202020204" pitchFamily="34" charset="0"/>
              </a:rPr>
              <a:t>has a humid, temperate, marine climate with cool winters and warm summers and high rainfall throughout the year.</a:t>
            </a:r>
            <a:endParaRPr lang="tr-TR" sz="8000" dirty="0">
              <a:latin typeface="Arial" panose="020B0604020202020204" pitchFamily="34" charset="0"/>
              <a:cs typeface="Arial" panose="020B0604020202020204" pitchFamily="34" charset="0"/>
            </a:endParaRPr>
          </a:p>
        </p:txBody>
      </p:sp>
      <p:pic>
        <p:nvPicPr>
          <p:cNvPr id="4" name="Resim 4">
            <a:extLst>
              <a:ext uri="{FF2B5EF4-FFF2-40B4-BE49-F238E27FC236}">
                <a16:creationId xmlns:a16="http://schemas.microsoft.com/office/drawing/2014/main" id="{EAE50DA1-7993-104D-9AA5-1D4B5A8B0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411" y="3828753"/>
            <a:ext cx="2910355" cy="1573165"/>
          </a:xfrm>
          <a:prstGeom prst="rect">
            <a:avLst/>
          </a:prstGeom>
        </p:spPr>
      </p:pic>
      <p:pic>
        <p:nvPicPr>
          <p:cNvPr id="5" name="Resim 5">
            <a:extLst>
              <a:ext uri="{FF2B5EF4-FFF2-40B4-BE49-F238E27FC236}">
                <a16:creationId xmlns:a16="http://schemas.microsoft.com/office/drawing/2014/main" id="{F0F37230-20A9-7E49-9F6B-A3DC78CA9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599" y="2281897"/>
            <a:ext cx="2154869" cy="3120021"/>
          </a:xfrm>
          <a:prstGeom prst="rect">
            <a:avLst/>
          </a:prstGeom>
        </p:spPr>
      </p:pic>
      <p:pic>
        <p:nvPicPr>
          <p:cNvPr id="7" name="Resim 7">
            <a:extLst>
              <a:ext uri="{FF2B5EF4-FFF2-40B4-BE49-F238E27FC236}">
                <a16:creationId xmlns:a16="http://schemas.microsoft.com/office/drawing/2014/main" id="{5E4576AC-1B14-2D41-A175-D3ED343B6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204" y="3096764"/>
            <a:ext cx="3246032" cy="2305154"/>
          </a:xfrm>
          <a:prstGeom prst="rect">
            <a:avLst/>
          </a:prstGeom>
        </p:spPr>
      </p:pic>
      <p:sp>
        <p:nvSpPr>
          <p:cNvPr id="8" name="Metin kutusu 7">
            <a:extLst>
              <a:ext uri="{FF2B5EF4-FFF2-40B4-BE49-F238E27FC236}">
                <a16:creationId xmlns:a16="http://schemas.microsoft.com/office/drawing/2014/main" id="{E19A726F-D569-D447-AEA3-1BBA3AAEFC05}"/>
              </a:ext>
            </a:extLst>
          </p:cNvPr>
          <p:cNvSpPr txBox="1"/>
          <p:nvPr/>
        </p:nvSpPr>
        <p:spPr>
          <a:xfrm>
            <a:off x="1149412" y="4872788"/>
            <a:ext cx="1235549" cy="372147"/>
          </a:xfrm>
          <a:prstGeom prst="rect">
            <a:avLst/>
          </a:prstGeom>
          <a:solidFill>
            <a:schemeClr val="bg1"/>
          </a:solidFill>
        </p:spPr>
        <p:txBody>
          <a:bodyPr wrap="square" rtlCol="0">
            <a:spAutoFit/>
          </a:bodyPr>
          <a:lstStyle/>
          <a:p>
            <a:pPr algn="l"/>
            <a:r>
              <a:rPr lang="tr-TR" b="1"/>
              <a:t>Akgöl Lake</a:t>
            </a:r>
          </a:p>
        </p:txBody>
      </p:sp>
      <p:sp>
        <p:nvSpPr>
          <p:cNvPr id="9" name="Metin kutusu 8">
            <a:extLst>
              <a:ext uri="{FF2B5EF4-FFF2-40B4-BE49-F238E27FC236}">
                <a16:creationId xmlns:a16="http://schemas.microsoft.com/office/drawing/2014/main" id="{11B0B79D-A35F-254F-B754-CEE9764AFE31}"/>
              </a:ext>
            </a:extLst>
          </p:cNvPr>
          <p:cNvSpPr txBox="1"/>
          <p:nvPr/>
        </p:nvSpPr>
        <p:spPr>
          <a:xfrm>
            <a:off x="8974040" y="2519901"/>
            <a:ext cx="1807765" cy="369332"/>
          </a:xfrm>
          <a:prstGeom prst="rect">
            <a:avLst/>
          </a:prstGeom>
          <a:solidFill>
            <a:schemeClr val="bg1"/>
          </a:solidFill>
        </p:spPr>
        <p:txBody>
          <a:bodyPr wrap="square" rtlCol="0">
            <a:spAutoFit/>
          </a:bodyPr>
          <a:lstStyle/>
          <a:p>
            <a:pPr algn="l"/>
            <a:r>
              <a:rPr lang="tr-TR" b="1"/>
              <a:t>Kızılırmak River</a:t>
            </a:r>
          </a:p>
        </p:txBody>
      </p:sp>
      <p:sp>
        <p:nvSpPr>
          <p:cNvPr id="10" name="Metin kutusu 9">
            <a:extLst>
              <a:ext uri="{FF2B5EF4-FFF2-40B4-BE49-F238E27FC236}">
                <a16:creationId xmlns:a16="http://schemas.microsoft.com/office/drawing/2014/main" id="{BA5755C2-BF49-A843-8308-A47D89C96BD8}"/>
              </a:ext>
            </a:extLst>
          </p:cNvPr>
          <p:cNvSpPr txBox="1"/>
          <p:nvPr/>
        </p:nvSpPr>
        <p:spPr>
          <a:xfrm>
            <a:off x="4886205" y="3274999"/>
            <a:ext cx="1823354"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l"/>
            <a:r>
              <a:rPr lang="tr-TR" b="1"/>
              <a:t>Yeşilırmak River</a:t>
            </a:r>
          </a:p>
        </p:txBody>
      </p:sp>
    </p:spTree>
    <p:extLst>
      <p:ext uri="{BB962C8B-B14F-4D97-AF65-F5344CB8AC3E}">
        <p14:creationId xmlns:p14="http://schemas.microsoft.com/office/powerpoint/2010/main" val="375814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93182"/>
            <a:ext cx="10515600" cy="1197735"/>
          </a:xfrm>
        </p:spPr>
        <p:txBody>
          <a:bodyPr>
            <a:normAutofit/>
          </a:bodyPr>
          <a:lstStyle/>
          <a:p>
            <a:r>
              <a:rPr lang="tr-TR" sz="4800">
                <a:solidFill>
                  <a:srgbClr val="7030A0"/>
                </a:solidFill>
                <a:latin typeface="Agency FB" panose="020B0503020202020204" pitchFamily="34" charset="0"/>
              </a:rPr>
              <a:t>Economy</a:t>
            </a:r>
            <a:endParaRPr lang="tr-TR" sz="4800" dirty="0">
              <a:solidFill>
                <a:srgbClr val="7030A0"/>
              </a:solidFill>
              <a:latin typeface="Agency FB" panose="020B0503020202020204" pitchFamily="34" charset="0"/>
            </a:endParaRPr>
          </a:p>
        </p:txBody>
      </p:sp>
      <p:sp>
        <p:nvSpPr>
          <p:cNvPr id="3" name="İçerik Yer Tutucusu 2"/>
          <p:cNvSpPr>
            <a:spLocks noGrp="1"/>
          </p:cNvSpPr>
          <p:nvPr>
            <p:ph idx="1"/>
          </p:nvPr>
        </p:nvSpPr>
        <p:spPr>
          <a:xfrm>
            <a:off x="838200" y="907996"/>
            <a:ext cx="10515600" cy="5628067"/>
          </a:xfrm>
        </p:spPr>
        <p:txBody>
          <a:bodyPr>
            <a:normAutofit/>
          </a:bodyPr>
          <a:lstStyle/>
          <a:p>
            <a:pPr marL="0" indent="0">
              <a:buNone/>
            </a:pPr>
            <a:endParaRPr lang="en-US" dirty="0"/>
          </a:p>
          <a:p>
            <a:r>
              <a:rPr lang="en-US" sz="2000" dirty="0">
                <a:latin typeface="Arial" panose="020B0604020202020204" pitchFamily="34" charset="0"/>
                <a:cs typeface="Arial" panose="020B0604020202020204" pitchFamily="34" charset="0"/>
              </a:rPr>
              <a:t>Samsun is an important Turkish trade </a:t>
            </a:r>
            <a:r>
              <a:rPr lang="en-US" sz="2000" dirty="0" err="1">
                <a:latin typeface="Arial" panose="020B0604020202020204" pitchFamily="34" charset="0"/>
                <a:cs typeface="Arial" panose="020B0604020202020204" pitchFamily="34" charset="0"/>
              </a:rPr>
              <a:t>centre</a:t>
            </a:r>
            <a:r>
              <a:rPr lang="en-US" sz="2000" dirty="0">
                <a:latin typeface="Arial" panose="020B0604020202020204" pitchFamily="34" charset="0"/>
                <a:cs typeface="Arial" panose="020B0604020202020204" pitchFamily="34" charset="0"/>
              </a:rPr>
              <a:t> and the most important port on the Black Sea coast. Samsun is one of the major Turkish tobacco producing provinces. In the later Ottoman period the land around the town mainly produced tobacco. The town was connected to the railway system in the second half of the 19th century, and tobacco trade boomed. The </a:t>
            </a:r>
            <a:r>
              <a:rPr lang="en-US" sz="2000" dirty="0" err="1">
                <a:latin typeface="Arial" panose="020B0604020202020204" pitchFamily="34" charset="0"/>
                <a:cs typeface="Arial" panose="020B0604020202020204" pitchFamily="34" charset="0"/>
              </a:rPr>
              <a:t>Çarşamba</a:t>
            </a:r>
            <a:r>
              <a:rPr lang="en-US" sz="2000" dirty="0">
                <a:latin typeface="Arial" panose="020B0604020202020204" pitchFamily="34" charset="0"/>
                <a:cs typeface="Arial" panose="020B0604020202020204" pitchFamily="34" charset="0"/>
              </a:rPr>
              <a:t> Valley and the </a:t>
            </a:r>
            <a:r>
              <a:rPr lang="en-US" sz="2000" dirty="0" err="1">
                <a:latin typeface="Arial" panose="020B0604020202020204" pitchFamily="34" charset="0"/>
                <a:cs typeface="Arial" panose="020B0604020202020204" pitchFamily="34" charset="0"/>
              </a:rPr>
              <a:t>Bafra</a:t>
            </a:r>
            <a:r>
              <a:rPr lang="en-US" sz="2000" dirty="0">
                <a:latin typeface="Arial" panose="020B0604020202020204" pitchFamily="34" charset="0"/>
                <a:cs typeface="Arial" panose="020B0604020202020204" pitchFamily="34" charset="0"/>
              </a:rPr>
              <a:t> Valley offer possibilities for farming.</a:t>
            </a:r>
          </a:p>
          <a:p>
            <a:r>
              <a:rPr lang="en-US" sz="2000" dirty="0">
                <a:latin typeface="Arial" panose="020B0604020202020204" pitchFamily="34" charset="0"/>
                <a:cs typeface="Arial" panose="020B0604020202020204" pitchFamily="34" charset="0"/>
              </a:rPr>
              <a:t>A concern of automotive industries is located in Samsun</a:t>
            </a:r>
            <a:r>
              <a:rPr lang="tr-TR" dirty="0">
                <a:latin typeface="Arial" panose="020B0604020202020204" pitchFamily="34" charset="0"/>
                <a:cs typeface="Arial" panose="020B0604020202020204" pitchFamily="34" charset="0"/>
              </a:rPr>
              <a:t>.</a:t>
            </a:r>
            <a:endParaRPr lang="en-US" sz="4800" dirty="0">
              <a:solidFill>
                <a:srgbClr val="7030A0"/>
              </a:solidFill>
              <a:latin typeface="Agency FB" panose="020B0503020202020204" pitchFamily="34" charset="0"/>
              <a:cs typeface="Arial" panose="020B0604020202020204" pitchFamily="34" charset="0"/>
            </a:endParaRPr>
          </a:p>
          <a:p>
            <a:endParaRPr lang="tr-TR" sz="2000" dirty="0">
              <a:solidFill>
                <a:srgbClr val="7030A0"/>
              </a:solidFill>
              <a:latin typeface="Agency FB" panose="020B0503020202020204" pitchFamily="34" charset="0"/>
              <a:cs typeface="Arial" panose="020B0604020202020204" pitchFamily="34" charset="0"/>
            </a:endParaRPr>
          </a:p>
        </p:txBody>
      </p:sp>
      <p:pic>
        <p:nvPicPr>
          <p:cNvPr id="6" name="Resim 6">
            <a:extLst>
              <a:ext uri="{FF2B5EF4-FFF2-40B4-BE49-F238E27FC236}">
                <a16:creationId xmlns:a16="http://schemas.microsoft.com/office/drawing/2014/main" id="{3B352078-6144-894D-8C79-E58935498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1"/>
            <a:ext cx="6096000" cy="3429000"/>
          </a:xfrm>
          <a:prstGeom prst="rect">
            <a:avLst/>
          </a:prstGeom>
        </p:spPr>
      </p:pic>
      <p:pic>
        <p:nvPicPr>
          <p:cNvPr id="8" name="Resim 8">
            <a:extLst>
              <a:ext uri="{FF2B5EF4-FFF2-40B4-BE49-F238E27FC236}">
                <a16:creationId xmlns:a16="http://schemas.microsoft.com/office/drawing/2014/main" id="{7722000E-5519-9646-A50C-B5E5ACD9F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9001"/>
            <a:ext cx="6215063" cy="3429000"/>
          </a:xfrm>
          <a:prstGeom prst="rect">
            <a:avLst/>
          </a:prstGeom>
        </p:spPr>
      </p:pic>
    </p:spTree>
    <p:extLst>
      <p:ext uri="{BB962C8B-B14F-4D97-AF65-F5344CB8AC3E}">
        <p14:creationId xmlns:p14="http://schemas.microsoft.com/office/powerpoint/2010/main" val="961821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52D8D1AC-D3D1-5743-A306-997DBD4D6D61}"/>
              </a:ext>
            </a:extLst>
          </p:cNvPr>
          <p:cNvSpPr>
            <a:spLocks noGrp="1"/>
          </p:cNvSpPr>
          <p:nvPr>
            <p:ph type="title"/>
          </p:nvPr>
        </p:nvSpPr>
        <p:spPr/>
        <p:txBody>
          <a:bodyPr/>
          <a:lstStyle/>
          <a:p>
            <a:r>
              <a:rPr lang="tr-TR" sz="4400">
                <a:solidFill>
                  <a:srgbClr val="7030A0"/>
                </a:solidFill>
                <a:latin typeface="Agency FB" panose="020B0503020202020204" pitchFamily="34" charset="0"/>
              </a:rPr>
              <a:t>Education</a:t>
            </a:r>
            <a:endParaRPr lang="tr-TR"/>
          </a:p>
        </p:txBody>
      </p:sp>
      <p:sp>
        <p:nvSpPr>
          <p:cNvPr id="3" name="İçerik Yer Tutucusu 2">
            <a:extLst>
              <a:ext uri="{FF2B5EF4-FFF2-40B4-BE49-F238E27FC236}">
                <a16:creationId xmlns:a16="http://schemas.microsoft.com/office/drawing/2014/main" id="{F73BC818-117E-9747-8EF9-46F14F7CB507}"/>
              </a:ext>
            </a:extLst>
          </p:cNvPr>
          <p:cNvSpPr>
            <a:spLocks noGrp="1"/>
          </p:cNvSpPr>
          <p:nvPr>
            <p:ph idx="1"/>
          </p:nvPr>
        </p:nvSpPr>
        <p:spPr>
          <a:xfrm>
            <a:off x="726869" y="1345664"/>
            <a:ext cx="11197936" cy="1437615"/>
          </a:xfrm>
        </p:spPr>
        <p:txBody>
          <a:bodyPr/>
          <a:lstStyle/>
          <a:p>
            <a:r>
              <a:rPr lang="en-US" sz="2800">
                <a:latin typeface="Arial" panose="020B0604020202020204" pitchFamily="34" charset="0"/>
                <a:cs typeface="Arial" panose="020B0604020202020204" pitchFamily="34" charset="0"/>
              </a:rPr>
              <a:t>The University of Samsun (19 Mayis Üniversitesi) is one of the seven best universities of Turkey. Moreover the city has colleges, 58 grammar schools, 1.0</a:t>
            </a:r>
            <a:r>
              <a:rPr lang="tr-TR" sz="2800">
                <a:latin typeface="Arial" panose="020B0604020202020204" pitchFamily="34" charset="0"/>
                <a:cs typeface="Arial" panose="020B0604020202020204" pitchFamily="34" charset="0"/>
              </a:rPr>
              <a:t>48 primary schools and public libraires.</a:t>
            </a:r>
            <a:r>
              <a:rPr lang="en-US" sz="2400" kern="1200">
                <a:solidFill>
                  <a:srgbClr val="000000"/>
                </a:solidFill>
                <a:effectLst/>
                <a:latin typeface="Arial" panose="020B0604020202020204" pitchFamily="34" charset="0"/>
                <a:ea typeface="+mn-ea"/>
                <a:cs typeface="Arial" panose="020B0604020202020204" pitchFamily="34" charset="0"/>
              </a:rPr>
              <a:t> </a:t>
            </a:r>
            <a:endParaRPr lang="tr-TR"/>
          </a:p>
        </p:txBody>
      </p:sp>
      <p:pic>
        <p:nvPicPr>
          <p:cNvPr id="5" name="Resim 5">
            <a:extLst>
              <a:ext uri="{FF2B5EF4-FFF2-40B4-BE49-F238E27FC236}">
                <a16:creationId xmlns:a16="http://schemas.microsoft.com/office/drawing/2014/main" id="{3D0F07DD-F23B-1D4B-B25F-9CC560F6E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919"/>
            <a:ext cx="6692240" cy="4114081"/>
          </a:xfrm>
          <a:prstGeom prst="rect">
            <a:avLst/>
          </a:prstGeom>
        </p:spPr>
      </p:pic>
      <p:pic>
        <p:nvPicPr>
          <p:cNvPr id="6" name="Resim 6">
            <a:extLst>
              <a:ext uri="{FF2B5EF4-FFF2-40B4-BE49-F238E27FC236}">
                <a16:creationId xmlns:a16="http://schemas.microsoft.com/office/drawing/2014/main" id="{3D8484AC-3451-F246-AFAA-7633E3560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701" y="2743919"/>
            <a:ext cx="6353299" cy="4114081"/>
          </a:xfrm>
          <a:prstGeom prst="rect">
            <a:avLst/>
          </a:prstGeom>
        </p:spPr>
      </p:pic>
      <p:pic>
        <p:nvPicPr>
          <p:cNvPr id="8" name="Resim 8">
            <a:extLst>
              <a:ext uri="{FF2B5EF4-FFF2-40B4-BE49-F238E27FC236}">
                <a16:creationId xmlns:a16="http://schemas.microsoft.com/office/drawing/2014/main" id="{5471CA07-443C-7749-9AD1-1652CA9F1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104" y="5411189"/>
            <a:ext cx="1657597" cy="1452189"/>
          </a:xfrm>
          <a:prstGeom prst="rect">
            <a:avLst/>
          </a:prstGeom>
        </p:spPr>
      </p:pic>
    </p:spTree>
    <p:extLst>
      <p:ext uri="{BB962C8B-B14F-4D97-AF65-F5344CB8AC3E}">
        <p14:creationId xmlns:p14="http://schemas.microsoft.com/office/powerpoint/2010/main" val="343231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800" dirty="0" err="1">
                <a:solidFill>
                  <a:srgbClr val="7030A0"/>
                </a:solidFill>
                <a:latin typeface="Agency FB" panose="020B0503020202020204" pitchFamily="34" charset="0"/>
              </a:rPr>
              <a:t>History</a:t>
            </a:r>
            <a:endParaRPr lang="tr-TR" sz="4800" dirty="0">
              <a:solidFill>
                <a:srgbClr val="7030A0"/>
              </a:solidFill>
              <a:latin typeface="Agency FB" panose="020B0503020202020204" pitchFamily="34" charset="0"/>
            </a:endParaRPr>
          </a:p>
        </p:txBody>
      </p:sp>
      <p:sp>
        <p:nvSpPr>
          <p:cNvPr id="3" name="İçerik Yer Tutucusu 2"/>
          <p:cNvSpPr>
            <a:spLocks noGrp="1"/>
          </p:cNvSpPr>
          <p:nvPr>
            <p:ph idx="1"/>
          </p:nvPr>
        </p:nvSpPr>
        <p:spPr>
          <a:xfrm>
            <a:off x="887681" y="1862735"/>
            <a:ext cx="10515600" cy="4351338"/>
          </a:xfrm>
        </p:spPr>
        <p:txBody>
          <a:bodyPr>
            <a:normAutofit/>
          </a:bodyPr>
          <a:lstStyle/>
          <a:p>
            <a:r>
              <a:rPr lang="en-US" sz="2000" dirty="0">
                <a:latin typeface="Arial" panose="020B0604020202020204" pitchFamily="34" charset="0"/>
                <a:ea typeface="Batang" panose="02030600000101010101" pitchFamily="18" charset="-127"/>
                <a:cs typeface="Arial" panose="020B0604020202020204" pitchFamily="34" charset="0"/>
              </a:rPr>
              <a:t>Samsun Samsun's ideal combination of fertile ground and shallow waters has attracted numerous trade interests. Greek colonists settled in the 6th century BC and established a flourishing trade relationship with the Anatolians</a:t>
            </a:r>
            <a:r>
              <a:rPr lang="tr-TR" sz="2000" dirty="0">
                <a:latin typeface="Arial" panose="020B0604020202020204" pitchFamily="34" charset="0"/>
                <a:ea typeface="Batang" panose="02030600000101010101" pitchFamily="18" charset="-127"/>
                <a:cs typeface="Arial" panose="020B0604020202020204" pitchFamily="34" charset="0"/>
              </a:rPr>
              <a:t>.</a:t>
            </a:r>
            <a:r>
              <a:rPr lang="en-US" sz="2000" dirty="0">
                <a:latin typeface="Arial" panose="020B0604020202020204" pitchFamily="34" charset="0"/>
                <a:ea typeface="Batang" panose="02030600000101010101" pitchFamily="18" charset="-127"/>
                <a:cs typeface="Arial" panose="020B0604020202020204" pitchFamily="34" charset="0"/>
              </a:rPr>
              <a:t> At that time, Samsun was part of the Greek colony of </a:t>
            </a:r>
            <a:r>
              <a:rPr lang="en-US" sz="2000" dirty="0" err="1">
                <a:latin typeface="Arial" panose="020B0604020202020204" pitchFamily="34" charset="0"/>
                <a:ea typeface="Batang" panose="02030600000101010101" pitchFamily="18" charset="-127"/>
                <a:cs typeface="Arial" panose="020B0604020202020204" pitchFamily="34" charset="0"/>
              </a:rPr>
              <a:t>Amisus</a:t>
            </a:r>
            <a:r>
              <a:rPr lang="tr-TR" sz="2000" dirty="0">
                <a:latin typeface="Arial" panose="020B0604020202020204" pitchFamily="34" charset="0"/>
                <a:ea typeface="Batang" panose="02030600000101010101" pitchFamily="18" charset="-127"/>
                <a:cs typeface="Arial" panose="020B0604020202020204" pitchFamily="34" charset="0"/>
              </a:rPr>
              <a:t>.</a:t>
            </a:r>
            <a:r>
              <a:rPr lang="en-US" sz="2000" dirty="0">
                <a:latin typeface="Arial" panose="020B0604020202020204" pitchFamily="34" charset="0"/>
                <a:ea typeface="Batang" panose="02030600000101010101" pitchFamily="18" charset="-127"/>
                <a:cs typeface="Arial" panose="020B0604020202020204" pitchFamily="34" charset="0"/>
              </a:rPr>
              <a:t> In the 3rd century BC, Samsun came under the expanded rule of the Kingdom of Pontus. The Kingdom of Pontus had been part of the empire of Alexander the Great. However, the empire was fractured soon after Alexander's death in the 4th century BC. At its height, the kingdom controlled the north of central Anatolia and mercantile towns on the northern Black Sea shores.</a:t>
            </a:r>
            <a:endParaRPr lang="tr-TR" sz="2000" dirty="0">
              <a:latin typeface="Arial" panose="020B0604020202020204" pitchFamily="34" charset="0"/>
              <a:ea typeface="Batang" panose="02030600000101010101" pitchFamily="18" charset="-127"/>
              <a:cs typeface="Arial" panose="020B0604020202020204" pitchFamily="34" charset="0"/>
            </a:endParaRPr>
          </a:p>
          <a:p>
            <a:r>
              <a:rPr lang="en-US" sz="2000" dirty="0">
                <a:latin typeface="Arial" panose="020B0604020202020204" pitchFamily="34" charset="0"/>
                <a:ea typeface="Batang" panose="02030600000101010101" pitchFamily="18" charset="-127"/>
                <a:cs typeface="Arial" panose="020B0604020202020204" pitchFamily="34" charset="0"/>
              </a:rPr>
              <a:t>Ataturk founded the Turkish republic movement at Samsun and it served as its base during the Turkish War of Independence.</a:t>
            </a:r>
            <a:endParaRPr lang="tr-TR" sz="2000"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79840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A47383-6571-2549-B1E3-FF7CB5C28F11}"/>
              </a:ext>
            </a:extLst>
          </p:cNvPr>
          <p:cNvSpPr>
            <a:spLocks noGrp="1"/>
          </p:cNvSpPr>
          <p:nvPr>
            <p:ph idx="1"/>
          </p:nvPr>
        </p:nvSpPr>
        <p:spPr>
          <a:xfrm>
            <a:off x="637804" y="1245363"/>
            <a:ext cx="11175670" cy="3338327"/>
          </a:xfrm>
        </p:spPr>
        <p:txBody>
          <a:bodyPr/>
          <a:lstStyle/>
          <a:p>
            <a:r>
              <a:rPr lang="en-US" sz="2800">
                <a:latin typeface="Arial" panose="020B0604020202020204" pitchFamily="34" charset="0"/>
                <a:cs typeface="Arial" panose="020B0604020202020204" pitchFamily="34" charset="0"/>
              </a:rPr>
              <a:t>Atatürk (Gazi) Museum. It houses Atatürk's bedroom, his study and conference room as well some personal belonging</a:t>
            </a:r>
            <a:endParaRPr lang="tr-TR">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The Russian Market (Rus Pazari).</a:t>
            </a:r>
            <a:endParaRPr lang="tr-TR"/>
          </a:p>
        </p:txBody>
      </p:sp>
      <p:pic>
        <p:nvPicPr>
          <p:cNvPr id="4" name="Resim 4">
            <a:extLst>
              <a:ext uri="{FF2B5EF4-FFF2-40B4-BE49-F238E27FC236}">
                <a16:creationId xmlns:a16="http://schemas.microsoft.com/office/drawing/2014/main" id="{E17A05DF-3E09-294F-98F9-B2F5430C9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 y="2864716"/>
            <a:ext cx="6096001" cy="3993283"/>
          </a:xfrm>
          <a:prstGeom prst="rect">
            <a:avLst/>
          </a:prstGeom>
        </p:spPr>
      </p:pic>
      <p:pic>
        <p:nvPicPr>
          <p:cNvPr id="5" name="Resim 5">
            <a:extLst>
              <a:ext uri="{FF2B5EF4-FFF2-40B4-BE49-F238E27FC236}">
                <a16:creationId xmlns:a16="http://schemas.microsoft.com/office/drawing/2014/main" id="{9748BB96-AD43-004D-9BDA-9D9D1F8B9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590" y="2864717"/>
            <a:ext cx="6097410" cy="3993283"/>
          </a:xfrm>
          <a:prstGeom prst="rect">
            <a:avLst/>
          </a:prstGeom>
        </p:spPr>
      </p:pic>
      <p:sp>
        <p:nvSpPr>
          <p:cNvPr id="6" name="Metin kutusu 5">
            <a:extLst>
              <a:ext uri="{FF2B5EF4-FFF2-40B4-BE49-F238E27FC236}">
                <a16:creationId xmlns:a16="http://schemas.microsoft.com/office/drawing/2014/main" id="{4C3C3E71-EFBF-1F4A-BD8B-8A6B8FADACB4}"/>
              </a:ext>
            </a:extLst>
          </p:cNvPr>
          <p:cNvSpPr txBox="1"/>
          <p:nvPr/>
        </p:nvSpPr>
        <p:spPr>
          <a:xfrm>
            <a:off x="5184074" y="2512126"/>
            <a:ext cx="1828800" cy="1828800"/>
          </a:xfrm>
          <a:prstGeom prst="rect">
            <a:avLst/>
          </a:prstGeom>
          <a:noFill/>
        </p:spPr>
        <p:txBody>
          <a:bodyPr wrap="square" rtlCol="0">
            <a:spAutoFit/>
          </a:bodyPr>
          <a:lstStyle/>
          <a:p>
            <a:pPr algn="l"/>
            <a:endParaRPr lang="tr-TR"/>
          </a:p>
        </p:txBody>
      </p:sp>
      <p:sp>
        <p:nvSpPr>
          <p:cNvPr id="7" name="Metin kutusu 6">
            <a:extLst>
              <a:ext uri="{FF2B5EF4-FFF2-40B4-BE49-F238E27FC236}">
                <a16:creationId xmlns:a16="http://schemas.microsoft.com/office/drawing/2014/main" id="{4620B49D-458B-9147-8445-14F24C30443D}"/>
              </a:ext>
            </a:extLst>
          </p:cNvPr>
          <p:cNvSpPr txBox="1"/>
          <p:nvPr/>
        </p:nvSpPr>
        <p:spPr>
          <a:xfrm>
            <a:off x="5184074" y="2512126"/>
            <a:ext cx="1828800" cy="1828800"/>
          </a:xfrm>
          <a:prstGeom prst="rect">
            <a:avLst/>
          </a:prstGeom>
          <a:noFill/>
        </p:spPr>
        <p:txBody>
          <a:bodyPr wrap="square" rtlCol="0">
            <a:spAutoFit/>
          </a:bodyPr>
          <a:lstStyle/>
          <a:p>
            <a:pPr algn="l"/>
            <a:endParaRPr lang="tr-TR"/>
          </a:p>
        </p:txBody>
      </p:sp>
      <p:sp>
        <p:nvSpPr>
          <p:cNvPr id="9" name="Unvan 5">
            <a:extLst>
              <a:ext uri="{FF2B5EF4-FFF2-40B4-BE49-F238E27FC236}">
                <a16:creationId xmlns:a16="http://schemas.microsoft.com/office/drawing/2014/main" id="{10F22223-DE7B-A247-A1CB-0DF9F4780436}"/>
              </a:ext>
            </a:extLst>
          </p:cNvPr>
          <p:cNvSpPr>
            <a:spLocks noGrp="1"/>
          </p:cNvSpPr>
          <p:nvPr>
            <p:ph type="title"/>
          </p:nvPr>
        </p:nvSpPr>
        <p:spPr>
          <a:xfrm>
            <a:off x="637804" y="66695"/>
            <a:ext cx="10515600" cy="1325563"/>
          </a:xfrm>
        </p:spPr>
        <p:txBody>
          <a:bodyPr>
            <a:normAutofit/>
          </a:bodyPr>
          <a:lstStyle/>
          <a:p>
            <a:r>
              <a:rPr lang="tr-TR" sz="4800" dirty="0" err="1">
                <a:solidFill>
                  <a:srgbClr val="7030A0"/>
                </a:solidFill>
                <a:latin typeface="Agency FB" panose="020B0503020202020204" pitchFamily="34" charset="0"/>
              </a:rPr>
              <a:t>Places</a:t>
            </a:r>
            <a:r>
              <a:rPr lang="tr-TR" sz="4800" dirty="0">
                <a:solidFill>
                  <a:srgbClr val="7030A0"/>
                </a:solidFill>
                <a:latin typeface="Agency FB" panose="020B0503020202020204" pitchFamily="34" charset="0"/>
              </a:rPr>
              <a:t> </a:t>
            </a:r>
            <a:r>
              <a:rPr lang="tr-TR" sz="4800" dirty="0" err="1">
                <a:solidFill>
                  <a:srgbClr val="7030A0"/>
                </a:solidFill>
                <a:latin typeface="Agency FB" panose="020B0503020202020204" pitchFamily="34" charset="0"/>
              </a:rPr>
              <a:t>To</a:t>
            </a:r>
            <a:r>
              <a:rPr lang="tr-TR" sz="4800" dirty="0">
                <a:solidFill>
                  <a:srgbClr val="7030A0"/>
                </a:solidFill>
                <a:latin typeface="Agency FB" panose="020B0503020202020204" pitchFamily="34" charset="0"/>
              </a:rPr>
              <a:t> </a:t>
            </a:r>
            <a:r>
              <a:rPr lang="tr-TR" sz="4800" dirty="0" err="1">
                <a:solidFill>
                  <a:srgbClr val="7030A0"/>
                </a:solidFill>
                <a:latin typeface="Agency FB" panose="020B0503020202020204" pitchFamily="34" charset="0"/>
              </a:rPr>
              <a:t>See</a:t>
            </a:r>
            <a:endParaRPr lang="tr-TR" sz="4800" dirty="0">
              <a:solidFill>
                <a:srgbClr val="7030A0"/>
              </a:solidFill>
              <a:latin typeface="Agency FB" panose="020B0503020202020204" pitchFamily="34" charset="0"/>
            </a:endParaRPr>
          </a:p>
        </p:txBody>
      </p:sp>
    </p:spTree>
    <p:extLst>
      <p:ext uri="{BB962C8B-B14F-4D97-AF65-F5344CB8AC3E}">
        <p14:creationId xmlns:p14="http://schemas.microsoft.com/office/powerpoint/2010/main" val="393423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
          </p:nvPr>
        </p:nvSpPr>
        <p:spPr>
          <a:xfrm>
            <a:off x="420585" y="395845"/>
            <a:ext cx="11491850" cy="5855846"/>
          </a:xfrm>
        </p:spPr>
        <p:txBody>
          <a:bodyPr>
            <a:normAutofit/>
          </a:bodyPr>
          <a:lstStyle/>
          <a:p>
            <a:r>
              <a:rPr lang="en-US" sz="2000" dirty="0" err="1">
                <a:latin typeface="Arial" panose="020B0604020202020204" pitchFamily="34" charset="0"/>
                <a:cs typeface="Arial" panose="020B0604020202020204" pitchFamily="34" charset="0"/>
              </a:rPr>
              <a:t>Kultur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Sarayi</a:t>
            </a:r>
            <a:r>
              <a:rPr lang="en-US" sz="2000" dirty="0">
                <a:latin typeface="Arial" panose="020B0604020202020204" pitchFamily="34" charset="0"/>
                <a:cs typeface="Arial" panose="020B0604020202020204" pitchFamily="34" charset="0"/>
              </a:rPr>
              <a:t> (Palace of Culture). Concerts and other performances are held at the </a:t>
            </a:r>
            <a:r>
              <a:rPr lang="en-US" sz="2000" dirty="0" err="1">
                <a:latin typeface="Arial" panose="020B0604020202020204" pitchFamily="34" charset="0"/>
                <a:cs typeface="Arial" panose="020B0604020202020204" pitchFamily="34" charset="0"/>
              </a:rPr>
              <a:t>Kultur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Sarayi</a:t>
            </a:r>
            <a:r>
              <a:rPr lang="en-US" sz="2000" dirty="0">
                <a:latin typeface="Arial" panose="020B0604020202020204" pitchFamily="34" charset="0"/>
                <a:cs typeface="Arial" panose="020B0604020202020204" pitchFamily="34" charset="0"/>
              </a:rPr>
              <a:t>, which is shaped much like a ski </a:t>
            </a:r>
            <a:r>
              <a:rPr lang="en-US" sz="2000">
                <a:latin typeface="Arial" panose="020B0604020202020204" pitchFamily="34" charset="0"/>
                <a:cs typeface="Arial" panose="020B0604020202020204" pitchFamily="34" charset="0"/>
              </a:rPr>
              <a:t>jump.</a:t>
            </a:r>
            <a:endParaRPr lang="tr-TR" sz="200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Archaeological and Atatürk Museum. The archaeological part of the museum displays ancient artifacts found in the Samsun area. The Atatürk section includes photographs of his life and some personal belongings. The museum is open from 8:30 till 12:00 and from 14:00 till 17:00.</a:t>
            </a:r>
          </a:p>
          <a:p>
            <a:endParaRPr lang="en-US" sz="2000" dirty="0">
              <a:latin typeface="Arial" panose="020B0604020202020204" pitchFamily="34" charset="0"/>
              <a:cs typeface="Arial" panose="020B0604020202020204" pitchFamily="34" charset="0"/>
            </a:endParaRPr>
          </a:p>
          <a:p>
            <a:endParaRPr lang="en-US" sz="2000" dirty="0"/>
          </a:p>
          <a:p>
            <a:endParaRPr lang="en-US" sz="2000" dirty="0"/>
          </a:p>
          <a:p>
            <a:pPr marL="0" indent="0">
              <a:buNone/>
            </a:pPr>
            <a:endParaRPr lang="en-US" sz="2000" dirty="0"/>
          </a:p>
        </p:txBody>
      </p:sp>
      <p:pic>
        <p:nvPicPr>
          <p:cNvPr id="4" name="Resim 4">
            <a:extLst>
              <a:ext uri="{FF2B5EF4-FFF2-40B4-BE49-F238E27FC236}">
                <a16:creationId xmlns:a16="http://schemas.microsoft.com/office/drawing/2014/main" id="{86B18B00-DE65-254B-B775-F5955CBCC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2524" y="3024042"/>
            <a:ext cx="5645235" cy="4041528"/>
          </a:xfrm>
          <a:prstGeom prst="rect">
            <a:avLst/>
          </a:prstGeom>
        </p:spPr>
      </p:pic>
      <p:pic>
        <p:nvPicPr>
          <p:cNvPr id="9" name="Resim 9">
            <a:extLst>
              <a:ext uri="{FF2B5EF4-FFF2-40B4-BE49-F238E27FC236}">
                <a16:creationId xmlns:a16="http://schemas.microsoft.com/office/drawing/2014/main" id="{D29158B0-BEAF-0D41-9989-8C8496DEB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4042"/>
            <a:ext cx="6712525" cy="3969829"/>
          </a:xfrm>
          <a:prstGeom prst="rect">
            <a:avLst/>
          </a:prstGeom>
        </p:spPr>
      </p:pic>
    </p:spTree>
    <p:extLst>
      <p:ext uri="{BB962C8B-B14F-4D97-AF65-F5344CB8AC3E}">
        <p14:creationId xmlns:p14="http://schemas.microsoft.com/office/powerpoint/2010/main" val="123724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81899B2-DE47-DC4C-B549-D3B53F274E6F}"/>
              </a:ext>
            </a:extLst>
          </p:cNvPr>
          <p:cNvSpPr>
            <a:spLocks noGrp="1"/>
          </p:cNvSpPr>
          <p:nvPr>
            <p:ph type="title"/>
          </p:nvPr>
        </p:nvSpPr>
        <p:spPr>
          <a:xfrm>
            <a:off x="2254826" y="198286"/>
            <a:ext cx="8283039" cy="763338"/>
          </a:xfrm>
        </p:spPr>
        <p:txBody>
          <a:bodyPr/>
          <a:lstStyle/>
          <a:p>
            <a:r>
              <a:rPr lang="tr-TR"/>
              <a:t>And the biggest symbol of Samsun</a:t>
            </a:r>
          </a:p>
        </p:txBody>
      </p:sp>
      <p:sp>
        <p:nvSpPr>
          <p:cNvPr id="3" name="İçerik Yer Tutucusu 2">
            <a:extLst>
              <a:ext uri="{FF2B5EF4-FFF2-40B4-BE49-F238E27FC236}">
                <a16:creationId xmlns:a16="http://schemas.microsoft.com/office/drawing/2014/main" id="{83ACBE87-CCF0-C744-BFB7-FD530C6D7CC3}"/>
              </a:ext>
            </a:extLst>
          </p:cNvPr>
          <p:cNvSpPr>
            <a:spLocks noGrp="1"/>
          </p:cNvSpPr>
          <p:nvPr>
            <p:ph idx="1"/>
          </p:nvPr>
        </p:nvSpPr>
        <p:spPr>
          <a:xfrm>
            <a:off x="303809" y="961624"/>
            <a:ext cx="12363204" cy="984868"/>
          </a:xfrm>
        </p:spPr>
        <p:txBody>
          <a:bodyPr/>
          <a:lstStyle/>
          <a:p>
            <a:r>
              <a:rPr lang="en-US" sz="2800">
                <a:latin typeface="Arial" panose="020B0604020202020204" pitchFamily="34" charset="0"/>
                <a:cs typeface="Arial" panose="020B0604020202020204" pitchFamily="34" charset="0"/>
              </a:rPr>
              <a:t>Statue of Atatürk. By Austrian sculptor Heinz Kriphel, from 1928 to 1931</a:t>
            </a:r>
            <a:r>
              <a:rPr lang="en-US" sz="2800"/>
              <a:t>.</a:t>
            </a:r>
            <a:endParaRPr lang="tr-TR"/>
          </a:p>
        </p:txBody>
      </p:sp>
      <p:pic>
        <p:nvPicPr>
          <p:cNvPr id="5" name="Resim 5">
            <a:extLst>
              <a:ext uri="{FF2B5EF4-FFF2-40B4-BE49-F238E27FC236}">
                <a16:creationId xmlns:a16="http://schemas.microsoft.com/office/drawing/2014/main" id="{590E1E2D-E738-E643-A97E-2A49D2F54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238" y="1700275"/>
            <a:ext cx="8136816" cy="4959439"/>
          </a:xfrm>
          <a:prstGeom prst="rect">
            <a:avLst/>
          </a:prstGeom>
        </p:spPr>
      </p:pic>
    </p:spTree>
    <p:extLst>
      <p:ext uri="{BB962C8B-B14F-4D97-AF65-F5344CB8AC3E}">
        <p14:creationId xmlns:p14="http://schemas.microsoft.com/office/powerpoint/2010/main" val="8585062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575</Words>
  <Application>Microsoft Office PowerPoint</Application>
  <PresentationFormat>Geniş ekran</PresentationFormat>
  <Paragraphs>36</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Office Teması</vt:lpstr>
      <vt:lpstr>PowerPoint Sunusu</vt:lpstr>
      <vt:lpstr>OUTLİNE</vt:lpstr>
      <vt:lpstr>Geography</vt:lpstr>
      <vt:lpstr>Economy</vt:lpstr>
      <vt:lpstr>Education</vt:lpstr>
      <vt:lpstr>History</vt:lpstr>
      <vt:lpstr>Places To See</vt:lpstr>
      <vt:lpstr>PowerPoint Sunusu</vt:lpstr>
      <vt:lpstr>And the biggest symbol of Samsun</vt:lpstr>
      <vt:lpstr>Thanks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SAMSUN</dc:title>
  <dc:creator>CASPER</dc:creator>
  <cp:lastModifiedBy>Bilinmeyen Kullanıcı</cp:lastModifiedBy>
  <cp:revision>6</cp:revision>
  <dcterms:created xsi:type="dcterms:W3CDTF">2020-11-29T14:34:49Z</dcterms:created>
  <dcterms:modified xsi:type="dcterms:W3CDTF">2020-12-09T21:31:39Z</dcterms:modified>
</cp:coreProperties>
</file>