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1" r:id="rId1"/>
  </p:sldMasterIdLst>
  <p:notesMasterIdLst>
    <p:notesMasterId r:id="rId44"/>
  </p:notesMasterIdLst>
  <p:sldIdLst>
    <p:sldId id="256" r:id="rId2"/>
    <p:sldId id="259" r:id="rId3"/>
    <p:sldId id="261" r:id="rId4"/>
    <p:sldId id="319" r:id="rId5"/>
    <p:sldId id="321" r:id="rId6"/>
    <p:sldId id="322" r:id="rId7"/>
    <p:sldId id="267" r:id="rId8"/>
    <p:sldId id="268" r:id="rId9"/>
    <p:sldId id="272" r:id="rId10"/>
    <p:sldId id="275" r:id="rId11"/>
    <p:sldId id="280" r:id="rId12"/>
    <p:sldId id="278" r:id="rId13"/>
    <p:sldId id="281" r:id="rId14"/>
    <p:sldId id="282" r:id="rId15"/>
    <p:sldId id="283" r:id="rId16"/>
    <p:sldId id="284" r:id="rId17"/>
    <p:sldId id="286" r:id="rId18"/>
    <p:sldId id="288" r:id="rId19"/>
    <p:sldId id="287" r:id="rId20"/>
    <p:sldId id="289" r:id="rId21"/>
    <p:sldId id="291" r:id="rId22"/>
    <p:sldId id="292" r:id="rId23"/>
    <p:sldId id="293" r:id="rId24"/>
    <p:sldId id="320" r:id="rId25"/>
    <p:sldId id="294" r:id="rId26"/>
    <p:sldId id="295" r:id="rId27"/>
    <p:sldId id="296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6" r:id="rId36"/>
    <p:sldId id="307" r:id="rId37"/>
    <p:sldId id="308" r:id="rId38"/>
    <p:sldId id="312" r:id="rId39"/>
    <p:sldId id="313" r:id="rId40"/>
    <p:sldId id="311" r:id="rId41"/>
    <p:sldId id="314" r:id="rId42"/>
    <p:sldId id="315" r:id="rId4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EF0BF-EE80-4B49-9963-3DA1DFD828AB}" type="datetimeFigureOut">
              <a:rPr lang="pl-PL" smtClean="0"/>
              <a:t>19.09.2019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EAF5F-1E24-4D1C-A91D-7A4D8B94BB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3199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EAF5F-1E24-4D1C-A91D-7A4D8B94BBBA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9608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EAF5F-1E24-4D1C-A91D-7A4D8B94BBBA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5313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EAF5F-1E24-4D1C-A91D-7A4D8B94BBBA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847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9C27-38DA-49F3-9665-B9B1E13F55DA}" type="datetimeFigureOut">
              <a:rPr lang="pl-PL" smtClean="0"/>
              <a:t>19.09.2019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0EC-A54C-416F-9D4B-B16C2610FB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540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9C27-38DA-49F3-9665-B9B1E13F55DA}" type="datetimeFigureOut">
              <a:rPr lang="pl-PL" smtClean="0"/>
              <a:t>19.09.2019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0EC-A54C-416F-9D4B-B16C2610FB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6820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9C27-38DA-49F3-9665-B9B1E13F55DA}" type="datetimeFigureOut">
              <a:rPr lang="pl-PL" smtClean="0"/>
              <a:t>19.09.2019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0EC-A54C-416F-9D4B-B16C2610FB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724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9C27-38DA-49F3-9665-B9B1E13F55DA}" type="datetimeFigureOut">
              <a:rPr lang="pl-PL" smtClean="0"/>
              <a:t>19.09.2019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0EC-A54C-416F-9D4B-B16C2610FB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506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9C27-38DA-49F3-9665-B9B1E13F55DA}" type="datetimeFigureOut">
              <a:rPr lang="pl-PL" smtClean="0"/>
              <a:t>19.09.2019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0EC-A54C-416F-9D4B-B16C2610FB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9963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9C27-38DA-49F3-9665-B9B1E13F55DA}" type="datetimeFigureOut">
              <a:rPr lang="pl-PL" smtClean="0"/>
              <a:t>19.09.2019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0EC-A54C-416F-9D4B-B16C2610FB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028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9C27-38DA-49F3-9665-B9B1E13F55DA}" type="datetimeFigureOut">
              <a:rPr lang="pl-PL" smtClean="0"/>
              <a:t>19.09.2019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0EC-A54C-416F-9D4B-B16C2610FB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7066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9C27-38DA-49F3-9665-B9B1E13F55DA}" type="datetimeFigureOut">
              <a:rPr lang="pl-PL" smtClean="0"/>
              <a:t>19.09.2019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0EC-A54C-416F-9D4B-B16C2610FB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634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9C27-38DA-49F3-9665-B9B1E13F55DA}" type="datetimeFigureOut">
              <a:rPr lang="pl-PL" smtClean="0"/>
              <a:t>19.09.2019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0EC-A54C-416F-9D4B-B16C2610FB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61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9C27-38DA-49F3-9665-B9B1E13F55DA}" type="datetimeFigureOut">
              <a:rPr lang="pl-PL" smtClean="0"/>
              <a:t>19.09.2019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0EC-A54C-416F-9D4B-B16C2610FB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302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9C27-38DA-49F3-9665-B9B1E13F55DA}" type="datetimeFigureOut">
              <a:rPr lang="pl-PL" smtClean="0"/>
              <a:t>19.09.2019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0EC-A54C-416F-9D4B-B16C2610FB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223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09C27-38DA-49F3-9665-B9B1E13F55DA}" type="datetimeFigureOut">
              <a:rPr lang="pl-PL" smtClean="0"/>
              <a:t>19.09.2019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560EC-A54C-416F-9D4B-B16C2610FB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81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7.png"/><Relationship Id="rId4" Type="http://schemas.openxmlformats.org/officeDocument/2006/relationships/image" Target="../media/image35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75856" y="0"/>
            <a:ext cx="10778836" cy="2263140"/>
          </a:xfrm>
        </p:spPr>
        <p:txBody>
          <a:bodyPr>
            <a:normAutofit/>
          </a:bodyPr>
          <a:lstStyle/>
          <a:p>
            <a:r>
              <a:rPr lang="pl-PL" sz="6600" dirty="0">
                <a:latin typeface="Algerian" panose="04020705040A02060702" pitchFamily="82" charset="0"/>
              </a:rPr>
              <a:t>Sulmierzyce- </a:t>
            </a:r>
            <a:r>
              <a:rPr lang="pl-PL" sz="6600" dirty="0" err="1">
                <a:latin typeface="Algerian" panose="04020705040A02060702" pitchFamily="82" charset="0"/>
              </a:rPr>
              <a:t>Our</a:t>
            </a:r>
            <a:r>
              <a:rPr lang="pl-PL" sz="6600" dirty="0">
                <a:latin typeface="Algerian" panose="04020705040A02060702" pitchFamily="82" charset="0"/>
              </a:rPr>
              <a:t> Home Town</a:t>
            </a:r>
          </a:p>
        </p:txBody>
      </p:sp>
      <p:sp>
        <p:nvSpPr>
          <p:cNvPr id="4" name="Podtytuł 2"/>
          <p:cNvSpPr txBox="1">
            <a:spLocks/>
          </p:cNvSpPr>
          <p:nvPr/>
        </p:nvSpPr>
        <p:spPr>
          <a:xfrm>
            <a:off x="5899726" y="2463802"/>
            <a:ext cx="5301673" cy="3919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16" y="1996639"/>
            <a:ext cx="3577476" cy="41200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2213915"/>
            <a:ext cx="4061692" cy="362030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0" y="6399211"/>
            <a:ext cx="12621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              </a:t>
            </a:r>
            <a:r>
              <a:rPr lang="pl-PL" sz="2400" dirty="0" err="1"/>
              <a:t>Crest</a:t>
            </a:r>
            <a:r>
              <a:rPr lang="pl-PL" sz="2400" dirty="0"/>
              <a:t> of Sulmierzyce                                                                      Flag of Sulmierzyce </a:t>
            </a:r>
          </a:p>
        </p:txBody>
      </p:sp>
    </p:spTree>
    <p:extLst>
      <p:ext uri="{BB962C8B-B14F-4D97-AF65-F5344CB8AC3E}">
        <p14:creationId xmlns:p14="http://schemas.microsoft.com/office/powerpoint/2010/main" val="103010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 2007, Sulmierzyce </a:t>
            </a:r>
            <a:r>
              <a:rPr lang="pl-PL" dirty="0" err="1"/>
              <a:t>celebrated</a:t>
            </a:r>
            <a:r>
              <a:rPr lang="pl-PL" dirty="0"/>
              <a:t> the 550th </a:t>
            </a:r>
            <a:r>
              <a:rPr lang="pl-PL" dirty="0" err="1"/>
              <a:t>anniversary</a:t>
            </a:r>
            <a:r>
              <a:rPr lang="pl-PL" dirty="0"/>
              <a:t> of </a:t>
            </a:r>
            <a:r>
              <a:rPr lang="pl-PL" dirty="0" err="1"/>
              <a:t>becoming</a:t>
            </a:r>
            <a:r>
              <a:rPr lang="pl-PL" dirty="0"/>
              <a:t> a </a:t>
            </a:r>
            <a:r>
              <a:rPr lang="pl-PL" dirty="0" err="1"/>
              <a:t>town</a:t>
            </a:r>
            <a:r>
              <a:rPr lang="pl-PL" dirty="0"/>
              <a:t>.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8646"/>
            <a:ext cx="5181600" cy="376529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89462"/>
            <a:ext cx="5181600" cy="3694480"/>
          </a:xfrm>
        </p:spPr>
      </p:pic>
    </p:spTree>
    <p:extLst>
      <p:ext uri="{BB962C8B-B14F-4D97-AF65-F5344CB8AC3E}">
        <p14:creationId xmlns:p14="http://schemas.microsoft.com/office/powerpoint/2010/main" val="327713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Algerian" panose="04020705040A02060702" pitchFamily="82" charset="0"/>
              </a:rPr>
              <a:t/>
            </a:r>
            <a:br>
              <a:rPr lang="pl-PL" dirty="0">
                <a:latin typeface="Algerian" panose="04020705040A02060702" pitchFamily="82" charset="0"/>
              </a:rPr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2920" y="1005840"/>
            <a:ext cx="10844530" cy="2857500"/>
          </a:xfrm>
        </p:spPr>
        <p:txBody>
          <a:bodyPr>
            <a:normAutofit fontScale="92500" lnSpcReduction="20000"/>
          </a:bodyPr>
          <a:lstStyle/>
          <a:p>
            <a:r>
              <a:rPr lang="pl-PL" sz="7200" b="1" dirty="0">
                <a:latin typeface="Algerian" panose="04020705040A02060702" pitchFamily="82" charset="0"/>
              </a:rPr>
              <a:t>     </a:t>
            </a:r>
          </a:p>
          <a:p>
            <a:r>
              <a:rPr lang="pl-PL" sz="8600" b="1" dirty="0">
                <a:latin typeface="Algerian" panose="04020705040A02060702" pitchFamily="82" charset="0"/>
              </a:rPr>
              <a:t> VINTAGE BUILDINGS</a:t>
            </a:r>
          </a:p>
          <a:p>
            <a:r>
              <a:rPr lang="pl-PL" sz="8600" b="1" dirty="0">
                <a:latin typeface="Algerian" panose="04020705040A02060702" pitchFamily="82" charset="0"/>
              </a:rPr>
              <a:t>       </a:t>
            </a:r>
            <a:r>
              <a:rPr lang="pl-PL" sz="8000" b="1" dirty="0">
                <a:latin typeface="Algerian" panose="04020705040A02060702" pitchFamily="82" charset="0"/>
              </a:rPr>
              <a:t>IN SULMIERZYCE</a:t>
            </a:r>
          </a:p>
        </p:txBody>
      </p:sp>
    </p:spTree>
    <p:extLst>
      <p:ext uri="{BB962C8B-B14F-4D97-AF65-F5344CB8AC3E}">
        <p14:creationId xmlns:p14="http://schemas.microsoft.com/office/powerpoint/2010/main" val="1051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83" y="1825626"/>
            <a:ext cx="4002657" cy="4351338"/>
          </a:xfrm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                  </a:t>
            </a:r>
            <a:r>
              <a:rPr lang="pl-PL" dirty="0">
                <a:latin typeface="Algerian" panose="04020705040A02060702" pitchFamily="82" charset="0"/>
              </a:rPr>
              <a:t>PARISH CHURCH</a:t>
            </a:r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/>
              <a:t>The Neo-Baroque parish church dedicated to the Assumption of the Blessed Virgin Mary was reconstructed in 1878.</a:t>
            </a:r>
          </a:p>
        </p:txBody>
      </p:sp>
    </p:spTree>
    <p:extLst>
      <p:ext uri="{BB962C8B-B14F-4D97-AF65-F5344CB8AC3E}">
        <p14:creationId xmlns:p14="http://schemas.microsoft.com/office/powerpoint/2010/main" val="11143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By the </a:t>
            </a:r>
            <a:r>
              <a:rPr lang="pl-PL" dirty="0" err="1"/>
              <a:t>church</a:t>
            </a:r>
            <a:r>
              <a:rPr lang="pl-PL" dirty="0"/>
              <a:t> </a:t>
            </a:r>
            <a:r>
              <a:rPr lang="pl-PL" dirty="0" err="1"/>
              <a:t>there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two</a:t>
            </a:r>
            <a:r>
              <a:rPr lang="pl-PL" dirty="0"/>
              <a:t> </a:t>
            </a:r>
            <a:r>
              <a:rPr lang="pl-PL" dirty="0" err="1"/>
              <a:t>sculptures</a:t>
            </a:r>
            <a:r>
              <a:rPr lang="pl-PL" dirty="0"/>
              <a:t> of: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St. </a:t>
            </a:r>
            <a:r>
              <a:rPr lang="pl-PL" dirty="0" err="1"/>
              <a:t>Floriarn</a:t>
            </a:r>
            <a:r>
              <a:rPr lang="pl-PL" dirty="0"/>
              <a:t> from 1980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St. Joseph from 1999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2497887"/>
            <a:ext cx="4944979" cy="436011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97888"/>
            <a:ext cx="4630152" cy="436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3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</a:t>
            </a:r>
            <a:r>
              <a:rPr lang="pl-PL" b="1" dirty="0">
                <a:solidFill>
                  <a:schemeClr val="accent1"/>
                </a:solidFill>
                <a:latin typeface="Algerian" panose="04020705040A02060702" pitchFamily="82" charset="0"/>
              </a:rPr>
              <a:t>WOODEN WINDMILL FROM 1795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4000" dirty="0"/>
              <a:t>The windmill is a typical construction of this type with details characteristic for the region.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16" y="1690687"/>
            <a:ext cx="4229423" cy="4486275"/>
          </a:xfrm>
        </p:spPr>
      </p:pic>
    </p:spTree>
    <p:extLst>
      <p:ext uri="{BB962C8B-B14F-4D97-AF65-F5344CB8AC3E}">
        <p14:creationId xmlns:p14="http://schemas.microsoft.com/office/powerpoint/2010/main" val="376611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83078"/>
            <a:ext cx="9143999" cy="571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7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>
                <a:solidFill>
                  <a:schemeClr val="accent1"/>
                </a:solidFill>
                <a:latin typeface="Algerian" panose="04020705040A02060702" pitchFamily="82" charset="0"/>
              </a:rPr>
              <a:t>WOODEN TOWN HALL FROM 1743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town’s</a:t>
            </a:r>
            <a:r>
              <a:rPr lang="pl-PL" dirty="0"/>
              <a:t> central point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old</a:t>
            </a:r>
            <a:r>
              <a:rPr lang="pl-PL" dirty="0"/>
              <a:t>, </a:t>
            </a:r>
            <a:r>
              <a:rPr lang="pl-PL" dirty="0" err="1"/>
              <a:t>rectangular</a:t>
            </a:r>
            <a:r>
              <a:rPr lang="pl-PL" dirty="0"/>
              <a:t> </a:t>
            </a:r>
            <a:r>
              <a:rPr lang="pl-PL" dirty="0" err="1"/>
              <a:t>Main</a:t>
            </a:r>
            <a:r>
              <a:rPr lang="pl-PL" dirty="0"/>
              <a:t> </a:t>
            </a:r>
            <a:r>
              <a:rPr lang="pl-PL" dirty="0" err="1"/>
              <a:t>Square</a:t>
            </a:r>
            <a:r>
              <a:rPr lang="pl-PL" dirty="0"/>
              <a:t> with five </a:t>
            </a:r>
            <a:r>
              <a:rPr lang="pl-PL" dirty="0" err="1"/>
              <a:t>streets</a:t>
            </a:r>
            <a:r>
              <a:rPr lang="pl-PL" dirty="0"/>
              <a:t> </a:t>
            </a:r>
            <a:r>
              <a:rPr lang="pl-PL" dirty="0" err="1"/>
              <a:t>radiating</a:t>
            </a:r>
            <a:r>
              <a:rPr lang="pl-PL" dirty="0"/>
              <a:t> in five </a:t>
            </a:r>
            <a:r>
              <a:rPr lang="pl-PL" dirty="0" err="1"/>
              <a:t>directions</a:t>
            </a:r>
            <a:r>
              <a:rPr lang="pl-PL" dirty="0"/>
              <a:t>. In the middle of the Main Square there is a wooden plaza with an unique town hall made of wood and originating from 1743.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69188"/>
            <a:ext cx="5181600" cy="3664211"/>
          </a:xfrm>
        </p:spPr>
      </p:pic>
    </p:spTree>
    <p:extLst>
      <p:ext uri="{BB962C8B-B14F-4D97-AF65-F5344CB8AC3E}">
        <p14:creationId xmlns:p14="http://schemas.microsoft.com/office/powerpoint/2010/main" val="213065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811837"/>
          </a:xfrm>
        </p:spPr>
        <p:txBody>
          <a:bodyPr>
            <a:normAutofit/>
          </a:bodyPr>
          <a:lstStyle/>
          <a:p>
            <a:r>
              <a:rPr lang="pl-PL" sz="5400" dirty="0"/>
              <a:t>The </a:t>
            </a:r>
            <a:r>
              <a:rPr lang="pl-PL" sz="5400" dirty="0" err="1"/>
              <a:t>town</a:t>
            </a:r>
            <a:r>
              <a:rPr lang="pl-PL" sz="5400" dirty="0"/>
              <a:t> hall </a:t>
            </a:r>
            <a:r>
              <a:rPr lang="pl-PL" sz="5400" dirty="0" err="1"/>
              <a:t>is</a:t>
            </a:r>
            <a:r>
              <a:rPr lang="pl-PL" sz="5400" dirty="0"/>
              <a:t> a monument </a:t>
            </a:r>
            <a:r>
              <a:rPr lang="pl-PL" sz="5400" dirty="0" err="1"/>
              <a:t>subject</a:t>
            </a:r>
            <a:r>
              <a:rPr lang="pl-PL" sz="5400" dirty="0"/>
              <a:t> to a </a:t>
            </a:r>
            <a:r>
              <a:rPr lang="pl-PL" sz="5400" dirty="0" err="1"/>
              <a:t>strict</a:t>
            </a:r>
            <a:r>
              <a:rPr lang="pl-PL" sz="5400" dirty="0"/>
              <a:t> </a:t>
            </a:r>
            <a:r>
              <a:rPr lang="pl-PL" sz="5400" dirty="0" err="1"/>
              <a:t>restorer’s</a:t>
            </a:r>
            <a:r>
              <a:rPr lang="pl-PL" sz="5400" dirty="0"/>
              <a:t> </a:t>
            </a:r>
            <a:r>
              <a:rPr lang="pl-PL" sz="5400" dirty="0" err="1"/>
              <a:t>protection</a:t>
            </a:r>
            <a:r>
              <a:rPr lang="pl-PL" sz="5400" dirty="0"/>
              <a:t> and one of </a:t>
            </a:r>
            <a:r>
              <a:rPr lang="pl-PL" sz="5400" dirty="0" err="1"/>
              <a:t>very</a:t>
            </a:r>
            <a:r>
              <a:rPr lang="pl-PL" sz="5400" dirty="0"/>
              <a:t> </a:t>
            </a:r>
            <a:r>
              <a:rPr lang="pl-PL" sz="5400" dirty="0" err="1"/>
              <a:t>few</a:t>
            </a:r>
            <a:r>
              <a:rPr lang="pl-PL" sz="5400" dirty="0"/>
              <a:t> </a:t>
            </a:r>
            <a:r>
              <a:rPr lang="pl-PL" sz="5400" dirty="0" err="1"/>
              <a:t>preserved</a:t>
            </a:r>
            <a:r>
              <a:rPr lang="pl-PL" sz="5400" dirty="0"/>
              <a:t> small – </a:t>
            </a:r>
            <a:r>
              <a:rPr lang="pl-PL" sz="5400" dirty="0" err="1"/>
              <a:t>town</a:t>
            </a:r>
            <a:r>
              <a:rPr lang="pl-PL" sz="5400" dirty="0"/>
              <a:t> </a:t>
            </a:r>
            <a:r>
              <a:rPr lang="pl-PL" sz="5400" dirty="0" err="1"/>
              <a:t>halls</a:t>
            </a:r>
            <a:r>
              <a:rPr lang="pl-PL" sz="5400" dirty="0"/>
              <a:t> in Europe.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3394" y="6131243"/>
            <a:ext cx="10380405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7888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25" y="40105"/>
            <a:ext cx="5113421" cy="6817895"/>
          </a:xfrm>
          <a:prstGeom prst="rect">
            <a:avLst/>
          </a:prstGeom>
        </p:spPr>
      </p:pic>
      <p:sp>
        <p:nvSpPr>
          <p:cNvPr id="6" name="AutoShape 2" descr="Znalezione obrazy dla zapytania znaczek pocztowy sulmierzyce ratusz"/>
          <p:cNvSpPr>
            <a:spLocks noChangeAspect="1" noChangeArrowheads="1"/>
          </p:cNvSpPr>
          <p:nvPr/>
        </p:nvSpPr>
        <p:spPr bwMode="auto">
          <a:xfrm>
            <a:off x="155575" y="-2384425"/>
            <a:ext cx="37338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4" descr="Znalezione obrazy dla zapytania znaczek pocztowy sulmierzyce ratusz"/>
          <p:cNvSpPr>
            <a:spLocks noChangeAspect="1" noChangeArrowheads="1"/>
          </p:cNvSpPr>
          <p:nvPr/>
        </p:nvSpPr>
        <p:spPr bwMode="auto">
          <a:xfrm>
            <a:off x="307975" y="-2232025"/>
            <a:ext cx="37338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913" y="40104"/>
            <a:ext cx="5101392" cy="680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2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monument of Sebastian Fabian </a:t>
            </a:r>
            <a:r>
              <a:rPr lang="pl-PL" dirty="0" err="1"/>
              <a:t>Klonowicz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1026" name="Picture 2" descr="Znalezione obrazy dla zapytania zdjecie pomnik sebastiana klonowicz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0" y="2423636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nalezione obrazy dla zapytania zdjecie pomnik sebastiana klonowic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33024"/>
            <a:ext cx="5317514" cy="354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21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464458"/>
            <a:ext cx="9144000" cy="928914"/>
          </a:xfrm>
        </p:spPr>
        <p:txBody>
          <a:bodyPr/>
          <a:lstStyle/>
          <a:p>
            <a:r>
              <a:rPr lang="pl-PL" dirty="0">
                <a:solidFill>
                  <a:schemeClr val="tx2"/>
                </a:solidFill>
                <a:latin typeface="Algerian" panose="04020705040A02060702" pitchFamily="82" charset="0"/>
              </a:rPr>
              <a:t>Map of Sulmierzyce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50240" y="1393372"/>
            <a:ext cx="10828020" cy="2905808"/>
          </a:xfrm>
        </p:spPr>
        <p:txBody>
          <a:bodyPr>
            <a:normAutofit/>
          </a:bodyPr>
          <a:lstStyle/>
          <a:p>
            <a:r>
              <a:rPr lang="pl-PL" dirty="0"/>
              <a:t>From the </a:t>
            </a:r>
            <a:r>
              <a:rPr lang="pl-PL" dirty="0" err="1"/>
              <a:t>south</a:t>
            </a:r>
            <a:r>
              <a:rPr lang="pl-PL" dirty="0"/>
              <a:t>, the </a:t>
            </a:r>
            <a:r>
              <a:rPr lang="pl-PL" dirty="0" err="1"/>
              <a:t>town</a:t>
            </a:r>
            <a:r>
              <a:rPr lang="pl-PL" dirty="0"/>
              <a:t> </a:t>
            </a:r>
            <a:r>
              <a:rPr lang="pl-PL" dirty="0" err="1"/>
              <a:t>neighbors</a:t>
            </a:r>
            <a:r>
              <a:rPr lang="pl-PL" dirty="0"/>
              <a:t> with dolnośląskie </a:t>
            </a:r>
            <a:r>
              <a:rPr lang="pl-PL" dirty="0" err="1"/>
              <a:t>voyvodeship</a:t>
            </a:r>
            <a:r>
              <a:rPr lang="pl-PL" dirty="0"/>
              <a:t> and </a:t>
            </a:r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in the immediate </a:t>
            </a:r>
            <a:r>
              <a:rPr lang="pl-PL" dirty="0" err="1"/>
              <a:t>vicinity</a:t>
            </a:r>
            <a:r>
              <a:rPr lang="pl-PL" dirty="0"/>
              <a:t> of the Barycz River Valley </a:t>
            </a:r>
            <a:r>
              <a:rPr lang="pl-PL" dirty="0" err="1"/>
              <a:t>Landscape</a:t>
            </a:r>
            <a:r>
              <a:rPr lang="pl-PL" dirty="0"/>
              <a:t> Park. </a:t>
            </a:r>
          </a:p>
          <a:p>
            <a:r>
              <a:rPr lang="pl-PL" dirty="0"/>
              <a:t>The </a:t>
            </a:r>
            <a:r>
              <a:rPr lang="pl-PL" dirty="0" err="1"/>
              <a:t>town’s</a:t>
            </a:r>
            <a:r>
              <a:rPr lang="pl-PL" dirty="0"/>
              <a:t> </a:t>
            </a:r>
            <a:r>
              <a:rPr lang="pl-PL" dirty="0" err="1"/>
              <a:t>area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28.9 km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54514"/>
            <a:ext cx="7620000" cy="430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7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276351"/>
            <a:ext cx="10515600" cy="1409700"/>
          </a:xfrm>
        </p:spPr>
        <p:txBody>
          <a:bodyPr>
            <a:normAutofit/>
          </a:bodyPr>
          <a:lstStyle/>
          <a:p>
            <a:r>
              <a:rPr lang="pl-PL" sz="9600" dirty="0"/>
              <a:t>         </a:t>
            </a:r>
            <a:r>
              <a:rPr lang="pl-PL" sz="9600" dirty="0">
                <a:solidFill>
                  <a:schemeClr val="accent1"/>
                </a:solidFill>
                <a:latin typeface="Algerian" panose="04020705040A02060702" pitchFamily="82" charset="0"/>
              </a:rPr>
              <a:t>CULTURE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181100" y="2686051"/>
            <a:ext cx="10166350" cy="3886199"/>
          </a:xfrm>
        </p:spPr>
        <p:txBody>
          <a:bodyPr>
            <a:normAutofit lnSpcReduction="10000"/>
          </a:bodyPr>
          <a:lstStyle/>
          <a:p>
            <a:r>
              <a:rPr lang="pl-PL" sz="4000" dirty="0" err="1">
                <a:solidFill>
                  <a:schemeClr val="tx1"/>
                </a:solidFill>
              </a:rPr>
              <a:t>Cultural</a:t>
            </a:r>
            <a:r>
              <a:rPr lang="pl-PL" sz="4000" dirty="0">
                <a:solidFill>
                  <a:schemeClr val="tx1"/>
                </a:solidFill>
              </a:rPr>
              <a:t> </a:t>
            </a:r>
            <a:r>
              <a:rPr lang="pl-PL" sz="4000" dirty="0" err="1">
                <a:solidFill>
                  <a:schemeClr val="tx1"/>
                </a:solidFill>
              </a:rPr>
              <a:t>activities</a:t>
            </a:r>
            <a:r>
              <a:rPr lang="pl-PL" sz="4000" dirty="0">
                <a:solidFill>
                  <a:schemeClr val="tx1"/>
                </a:solidFill>
              </a:rPr>
              <a:t> in the </a:t>
            </a:r>
            <a:r>
              <a:rPr lang="pl-PL" sz="4000" dirty="0" err="1">
                <a:solidFill>
                  <a:schemeClr val="tx1"/>
                </a:solidFill>
              </a:rPr>
              <a:t>town</a:t>
            </a:r>
            <a:r>
              <a:rPr lang="pl-PL" sz="4000" dirty="0">
                <a:solidFill>
                  <a:schemeClr val="tx1"/>
                </a:solidFill>
              </a:rPr>
              <a:t> </a:t>
            </a:r>
            <a:r>
              <a:rPr lang="pl-PL" sz="4000" dirty="0" err="1">
                <a:solidFill>
                  <a:schemeClr val="tx1"/>
                </a:solidFill>
              </a:rPr>
              <a:t>are</a:t>
            </a:r>
            <a:r>
              <a:rPr lang="pl-PL" sz="4000" dirty="0">
                <a:solidFill>
                  <a:schemeClr val="tx1"/>
                </a:solidFill>
              </a:rPr>
              <a:t> </a:t>
            </a:r>
            <a:r>
              <a:rPr lang="pl-PL" sz="4000" dirty="0" err="1">
                <a:solidFill>
                  <a:schemeClr val="tx1"/>
                </a:solidFill>
              </a:rPr>
              <a:t>supervised</a:t>
            </a:r>
            <a:r>
              <a:rPr lang="pl-PL" sz="4000" dirty="0">
                <a:solidFill>
                  <a:schemeClr val="tx1"/>
                </a:solidFill>
              </a:rPr>
              <a:t> by the </a:t>
            </a:r>
            <a:r>
              <a:rPr lang="pl-PL" sz="4000" dirty="0" err="1">
                <a:solidFill>
                  <a:schemeClr val="tx1"/>
                </a:solidFill>
              </a:rPr>
              <a:t>following</a:t>
            </a:r>
            <a:r>
              <a:rPr lang="pl-PL" sz="4000" dirty="0">
                <a:solidFill>
                  <a:schemeClr val="tx1"/>
                </a:solidFill>
              </a:rPr>
              <a:t> </a:t>
            </a:r>
            <a:r>
              <a:rPr lang="pl-PL" sz="4000" dirty="0" err="1">
                <a:solidFill>
                  <a:schemeClr val="tx1"/>
                </a:solidFill>
              </a:rPr>
              <a:t>cultural</a:t>
            </a:r>
            <a:r>
              <a:rPr lang="pl-PL" sz="4000" dirty="0">
                <a:solidFill>
                  <a:schemeClr val="tx1"/>
                </a:solidFill>
              </a:rPr>
              <a:t> </a:t>
            </a:r>
            <a:r>
              <a:rPr lang="pl-PL" sz="4000" dirty="0" err="1">
                <a:solidFill>
                  <a:schemeClr val="tx1"/>
                </a:solidFill>
              </a:rPr>
              <a:t>institutions</a:t>
            </a:r>
            <a:r>
              <a:rPr lang="pl-PL" sz="4000" dirty="0">
                <a:solidFill>
                  <a:schemeClr val="tx1"/>
                </a:solidFill>
              </a:rPr>
              <a:t>:</a:t>
            </a:r>
          </a:p>
          <a:p>
            <a:endParaRPr lang="pl-PL" sz="4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pl-PL" sz="4000" dirty="0">
                <a:solidFill>
                  <a:schemeClr val="tx1"/>
                </a:solidFill>
                <a:latin typeface="Algerian" panose="04020705040A02060702" pitchFamily="82" charset="0"/>
              </a:rPr>
              <a:t>CULTURAL CENTER</a:t>
            </a:r>
          </a:p>
          <a:p>
            <a:pPr marL="342900" indent="-342900">
              <a:buFontTx/>
              <a:buChar char="-"/>
            </a:pPr>
            <a:r>
              <a:rPr lang="pl-PL" sz="4000" dirty="0">
                <a:solidFill>
                  <a:schemeClr val="tx1"/>
                </a:solidFill>
                <a:latin typeface="Algerian" panose="04020705040A02060702" pitchFamily="82" charset="0"/>
              </a:rPr>
              <a:t>LIBLARY</a:t>
            </a:r>
          </a:p>
          <a:p>
            <a:pPr marL="342900" indent="-342900">
              <a:buFontTx/>
              <a:buChar char="-"/>
            </a:pPr>
            <a:r>
              <a:rPr lang="pl-PL" sz="4000" dirty="0">
                <a:solidFill>
                  <a:schemeClr val="tx1"/>
                </a:solidFill>
                <a:latin typeface="Algerian" panose="04020705040A02060702" pitchFamily="82" charset="0"/>
              </a:rPr>
              <a:t>MUSEUM</a:t>
            </a:r>
          </a:p>
        </p:txBody>
      </p:sp>
    </p:spTree>
    <p:extLst>
      <p:ext uri="{BB962C8B-B14F-4D97-AF65-F5344CB8AC3E}">
        <p14:creationId xmlns:p14="http://schemas.microsoft.com/office/powerpoint/2010/main" val="262955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43100" y="914400"/>
            <a:ext cx="8724900" cy="4617720"/>
          </a:xfrm>
        </p:spPr>
        <p:txBody>
          <a:bodyPr>
            <a:normAutofit fontScale="90000"/>
          </a:bodyPr>
          <a:lstStyle/>
          <a:p>
            <a:r>
              <a:rPr lang="pl-PL" dirty="0"/>
              <a:t>Sulmierzyce Culture Center is a seat of „Cecylia” – Singing Club which plays a great role in developing the local culture and tradition for over 115 years.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732020" y="6629400"/>
            <a:ext cx="5935980" cy="228600"/>
          </a:xfrm>
        </p:spPr>
        <p:txBody>
          <a:bodyPr>
            <a:normAutofit fontScale="475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001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74" y="783413"/>
            <a:ext cx="9252229" cy="516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4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730250"/>
            <a:ext cx="95250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4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293298"/>
            <a:ext cx="9144000" cy="875581"/>
          </a:xfrm>
        </p:spPr>
        <p:txBody>
          <a:bodyPr>
            <a:normAutofit fontScale="90000"/>
          </a:bodyPr>
          <a:lstStyle/>
          <a:p>
            <a:r>
              <a:rPr lang="pl-PL" dirty="0"/>
              <a:t> </a:t>
            </a:r>
            <a:r>
              <a:rPr lang="pl-PL" dirty="0">
                <a:solidFill>
                  <a:schemeClr val="tx2"/>
                </a:solidFill>
                <a:latin typeface="Algerian" panose="04020705040A02060702" pitchFamily="82" charset="0"/>
              </a:rPr>
              <a:t>CULTURE CENTER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2639683"/>
            <a:ext cx="9144000" cy="2618117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500996"/>
            <a:ext cx="9144000" cy="522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3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       Sulmierzyce </a:t>
            </a:r>
            <a:r>
              <a:rPr lang="pl-PL" dirty="0" err="1"/>
              <a:t>Brass</a:t>
            </a:r>
            <a:r>
              <a:rPr lang="pl-PL" dirty="0"/>
              <a:t> Band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4400" dirty="0"/>
              <a:t>The Band concert at state and church celebrations in town and participate in reviews and concerts organized in Poland and abroad</a:t>
            </a:r>
            <a:r>
              <a:rPr lang="pl-PL" dirty="0"/>
              <a:t>.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825625"/>
            <a:ext cx="5193102" cy="3609017"/>
          </a:xfrm>
        </p:spPr>
      </p:pic>
    </p:spTree>
    <p:extLst>
      <p:ext uri="{BB962C8B-B14F-4D97-AF65-F5344CB8AC3E}">
        <p14:creationId xmlns:p14="http://schemas.microsoft.com/office/powerpoint/2010/main" val="7416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957262"/>
            <a:ext cx="952500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2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       </a:t>
            </a:r>
            <a:r>
              <a:rPr lang="pl-PL" dirty="0" err="1"/>
              <a:t>Sulmierzyce’s</a:t>
            </a:r>
            <a:r>
              <a:rPr lang="pl-PL" dirty="0"/>
              <a:t> Public Library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07026" y="1789470"/>
            <a:ext cx="4579374" cy="4181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5400" dirty="0"/>
              <a:t>There is a rich collection of books. </a:t>
            </a:r>
          </a:p>
        </p:txBody>
      </p:sp>
      <p:graphicFrame>
        <p:nvGraphicFramePr>
          <p:cNvPr id="6" name="Symbol zastępczy zawartości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59875355"/>
              </p:ext>
            </p:extLst>
          </p:nvPr>
        </p:nvGraphicFramePr>
        <p:xfrm>
          <a:off x="6172200" y="3048000"/>
          <a:ext cx="5181600" cy="190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Obiekt powłoki pakowarki" showAsIcon="1" r:id="rId3" imgW="1332720" imgH="491040" progId="Package">
                  <p:embed/>
                </p:oleObj>
              </mc:Choice>
              <mc:Fallback>
                <p:oleObj name="Obiekt powłoki pakowarki" showAsIcon="1" r:id="rId3" imgW="133272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2200" y="3048000"/>
                        <a:ext cx="5181600" cy="1906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69068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584201"/>
            <a:ext cx="10515600" cy="1955800"/>
          </a:xfrm>
        </p:spPr>
        <p:txBody>
          <a:bodyPr>
            <a:noAutofit/>
          </a:bodyPr>
          <a:lstStyle/>
          <a:p>
            <a:r>
              <a:rPr lang="pl-PL" sz="7200" dirty="0">
                <a:solidFill>
                  <a:schemeClr val="tx2"/>
                </a:solidFill>
                <a:latin typeface="Algerian" panose="04020705040A02060702" pitchFamily="82" charset="0"/>
              </a:rPr>
              <a:t>REGIONAL MUSEUM OF         SULMIERZYCE LAND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2362200"/>
            <a:ext cx="4654550" cy="4038599"/>
          </a:xfrm>
        </p:spPr>
        <p:txBody>
          <a:bodyPr>
            <a:normAutofit fontScale="85000" lnSpcReduction="10000"/>
          </a:bodyPr>
          <a:lstStyle/>
          <a:p>
            <a:r>
              <a:rPr lang="pl-PL" sz="3200" dirty="0">
                <a:solidFill>
                  <a:schemeClr val="tx1"/>
                </a:solidFill>
              </a:rPr>
              <a:t>The Museum is seated in the wooden Town Hall on the Main Square.</a:t>
            </a:r>
          </a:p>
          <a:p>
            <a:r>
              <a:rPr lang="pl-PL" sz="3200" dirty="0">
                <a:solidFill>
                  <a:schemeClr val="tx1"/>
                </a:solidFill>
              </a:rPr>
              <a:t>The </a:t>
            </a:r>
            <a:r>
              <a:rPr lang="pl-PL" sz="3200" dirty="0" err="1">
                <a:solidFill>
                  <a:schemeClr val="tx1"/>
                </a:solidFill>
              </a:rPr>
              <a:t>Museum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is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an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active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participant</a:t>
            </a:r>
            <a:r>
              <a:rPr lang="pl-PL" sz="3200" dirty="0">
                <a:solidFill>
                  <a:schemeClr val="tx1"/>
                </a:solidFill>
              </a:rPr>
              <a:t> in the </a:t>
            </a:r>
            <a:r>
              <a:rPr lang="pl-PL" sz="3200" dirty="0" err="1">
                <a:solidFill>
                  <a:schemeClr val="tx1"/>
                </a:solidFill>
              </a:rPr>
              <a:t>town’s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cultural</a:t>
            </a:r>
            <a:r>
              <a:rPr lang="pl-PL" sz="3200" dirty="0">
                <a:solidFill>
                  <a:schemeClr val="tx1"/>
                </a:solidFill>
              </a:rPr>
              <a:t> and </a:t>
            </a:r>
            <a:r>
              <a:rPr lang="pl-PL" sz="3200" dirty="0" err="1">
                <a:solidFill>
                  <a:schemeClr val="tx1"/>
                </a:solidFill>
              </a:rPr>
              <a:t>educational</a:t>
            </a:r>
            <a:r>
              <a:rPr lang="pl-PL" sz="3200" dirty="0">
                <a:solidFill>
                  <a:schemeClr val="tx1"/>
                </a:solidFill>
              </a:rPr>
              <a:t> life. It </a:t>
            </a:r>
            <a:r>
              <a:rPr lang="pl-PL" sz="3200" dirty="0" err="1">
                <a:solidFill>
                  <a:schemeClr val="tx1"/>
                </a:solidFill>
              </a:rPr>
              <a:t>organizes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temporary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exhibitions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related</a:t>
            </a:r>
            <a:r>
              <a:rPr lang="pl-PL" sz="3200" dirty="0">
                <a:solidFill>
                  <a:schemeClr val="tx1"/>
                </a:solidFill>
              </a:rPr>
              <a:t> to the </a:t>
            </a:r>
            <a:r>
              <a:rPr lang="pl-PL" sz="3200" dirty="0" err="1">
                <a:solidFill>
                  <a:schemeClr val="tx1"/>
                </a:solidFill>
              </a:rPr>
              <a:t>town’s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history</a:t>
            </a:r>
            <a:r>
              <a:rPr lang="pl-PL" sz="3200" dirty="0">
                <a:solidFill>
                  <a:schemeClr val="tx1"/>
                </a:solidFill>
              </a:rPr>
              <a:t> and </a:t>
            </a:r>
            <a:r>
              <a:rPr lang="pl-PL" sz="3200" dirty="0" err="1">
                <a:solidFill>
                  <a:schemeClr val="tx1"/>
                </a:solidFill>
              </a:rPr>
              <a:t>also</a:t>
            </a:r>
            <a:r>
              <a:rPr lang="pl-PL" sz="3200" dirty="0">
                <a:solidFill>
                  <a:schemeClr val="tx1"/>
                </a:solidFill>
              </a:rPr>
              <a:t> to the </a:t>
            </a:r>
            <a:r>
              <a:rPr lang="pl-PL" sz="3200" dirty="0" err="1">
                <a:solidFill>
                  <a:schemeClr val="tx1"/>
                </a:solidFill>
              </a:rPr>
              <a:t>competitions</a:t>
            </a:r>
            <a:r>
              <a:rPr lang="pl-PL" sz="3200" dirty="0">
                <a:solidFill>
                  <a:schemeClr val="tx1"/>
                </a:solidFill>
              </a:rPr>
              <a:t> and </a:t>
            </a:r>
            <a:r>
              <a:rPr lang="pl-PL" sz="3200" dirty="0" err="1">
                <a:solidFill>
                  <a:schemeClr val="tx1"/>
                </a:solidFill>
              </a:rPr>
              <a:t>museum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lessons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directed</a:t>
            </a:r>
            <a:r>
              <a:rPr lang="pl-PL" sz="3200" dirty="0">
                <a:solidFill>
                  <a:schemeClr val="tx1"/>
                </a:solidFill>
              </a:rPr>
              <a:t> to the </a:t>
            </a:r>
            <a:r>
              <a:rPr lang="pl-PL" sz="3200" dirty="0" err="1">
                <a:solidFill>
                  <a:schemeClr val="tx1"/>
                </a:solidFill>
              </a:rPr>
              <a:t>children</a:t>
            </a:r>
            <a:r>
              <a:rPr lang="pl-PL" sz="3200" dirty="0">
                <a:solidFill>
                  <a:schemeClr val="tx1"/>
                </a:solidFill>
              </a:rPr>
              <a:t> and </a:t>
            </a:r>
            <a:r>
              <a:rPr lang="pl-PL" sz="3200" dirty="0" err="1">
                <a:solidFill>
                  <a:schemeClr val="tx1"/>
                </a:solidFill>
              </a:rPr>
              <a:t>youth</a:t>
            </a:r>
            <a:r>
              <a:rPr lang="pl-PL" sz="3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34" y="2362200"/>
            <a:ext cx="5900468" cy="383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3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66900" y="617221"/>
            <a:ext cx="9144000" cy="1714500"/>
          </a:xfrm>
        </p:spPr>
        <p:txBody>
          <a:bodyPr>
            <a:normAutofit fontScale="90000"/>
          </a:bodyPr>
          <a:lstStyle/>
          <a:p>
            <a:pPr algn="l"/>
            <a:r>
              <a:rPr lang="pl-PL" sz="3200" dirty="0"/>
              <a:t>The </a:t>
            </a:r>
            <a:r>
              <a:rPr lang="pl-PL" sz="3200" dirty="0" err="1"/>
              <a:t>Museum</a:t>
            </a:r>
            <a:r>
              <a:rPr lang="pl-PL" sz="3200" dirty="0"/>
              <a:t> </a:t>
            </a:r>
            <a:r>
              <a:rPr lang="pl-PL" sz="3200" dirty="0" err="1"/>
              <a:t>has</a:t>
            </a:r>
            <a:r>
              <a:rPr lang="pl-PL" sz="3200" dirty="0"/>
              <a:t> </a:t>
            </a:r>
            <a:r>
              <a:rPr lang="pl-PL" sz="3200" dirty="0" err="1"/>
              <a:t>four</a:t>
            </a:r>
            <a:r>
              <a:rPr lang="pl-PL" sz="3200" dirty="0"/>
              <a:t> </a:t>
            </a:r>
            <a:r>
              <a:rPr lang="pl-PL" sz="3200" dirty="0" err="1"/>
              <a:t>exibition</a:t>
            </a:r>
            <a:r>
              <a:rPr lang="pl-PL" sz="3200" dirty="0"/>
              <a:t> </a:t>
            </a:r>
            <a:r>
              <a:rPr lang="pl-PL" sz="3200" dirty="0" err="1"/>
              <a:t>halls</a:t>
            </a:r>
            <a:r>
              <a:rPr lang="pl-PL" sz="3200" dirty="0"/>
              <a:t>. In the </a:t>
            </a:r>
            <a:r>
              <a:rPr lang="pl-PL" sz="3200" dirty="0" err="1"/>
              <a:t>collections</a:t>
            </a:r>
            <a:r>
              <a:rPr lang="pl-PL" sz="3200" dirty="0"/>
              <a:t> of the </a:t>
            </a:r>
            <a:r>
              <a:rPr lang="pl-PL" sz="3200" dirty="0" err="1"/>
              <a:t>Museum</a:t>
            </a:r>
            <a:r>
              <a:rPr lang="pl-PL" sz="3200" dirty="0"/>
              <a:t> </a:t>
            </a:r>
            <a:r>
              <a:rPr lang="pl-PL" sz="3200" dirty="0" err="1"/>
              <a:t>there</a:t>
            </a:r>
            <a:r>
              <a:rPr lang="pl-PL" sz="3200" dirty="0"/>
              <a:t> </a:t>
            </a:r>
            <a:r>
              <a:rPr lang="pl-PL" sz="3200" dirty="0" err="1"/>
              <a:t>are</a:t>
            </a:r>
            <a:r>
              <a:rPr lang="pl-PL" sz="3200" dirty="0"/>
              <a:t> </a:t>
            </a:r>
            <a:r>
              <a:rPr lang="pl-PL" sz="3200" dirty="0" err="1"/>
              <a:t>numerous</a:t>
            </a:r>
            <a:r>
              <a:rPr lang="pl-PL" sz="3200" dirty="0"/>
              <a:t> </a:t>
            </a:r>
            <a:r>
              <a:rPr lang="pl-PL" sz="3200" dirty="0" err="1"/>
              <a:t>kerosene</a:t>
            </a:r>
            <a:r>
              <a:rPr lang="pl-PL" sz="3200" dirty="0"/>
              <a:t> </a:t>
            </a:r>
            <a:r>
              <a:rPr lang="pl-PL" sz="3200" dirty="0" err="1"/>
              <a:t>lamps</a:t>
            </a:r>
            <a:r>
              <a:rPr lang="pl-PL" sz="3200" dirty="0"/>
              <a:t>, </a:t>
            </a:r>
            <a:r>
              <a:rPr lang="pl-PL" sz="3200" dirty="0" err="1"/>
              <a:t>clocks</a:t>
            </a:r>
            <a:r>
              <a:rPr lang="pl-PL" sz="3200" dirty="0"/>
              <a:t> and </a:t>
            </a:r>
            <a:r>
              <a:rPr lang="pl-PL" sz="3200" dirty="0" err="1"/>
              <a:t>irons</a:t>
            </a:r>
            <a:r>
              <a:rPr lang="pl-PL" sz="3200" dirty="0"/>
              <a:t>. </a:t>
            </a:r>
            <a:r>
              <a:rPr lang="pl-PL" sz="3200" dirty="0" err="1"/>
              <a:t>Well-preserved</a:t>
            </a:r>
            <a:r>
              <a:rPr lang="pl-PL" sz="3200" dirty="0"/>
              <a:t> </a:t>
            </a:r>
            <a:r>
              <a:rPr lang="pl-PL" sz="3200" dirty="0" err="1"/>
              <a:t>orginal</a:t>
            </a:r>
            <a:r>
              <a:rPr lang="pl-PL" sz="3200" dirty="0"/>
              <a:t> </a:t>
            </a:r>
            <a:r>
              <a:rPr lang="pl-PL" sz="3200" dirty="0" err="1"/>
              <a:t>guid</a:t>
            </a:r>
            <a:r>
              <a:rPr lang="pl-PL" sz="3200" dirty="0"/>
              <a:t> </a:t>
            </a:r>
            <a:r>
              <a:rPr lang="pl-PL" sz="3200" dirty="0" err="1"/>
              <a:t>chests</a:t>
            </a:r>
            <a:r>
              <a:rPr lang="pl-PL" sz="3200" dirty="0"/>
              <a:t>, a </a:t>
            </a:r>
            <a:r>
              <a:rPr lang="pl-PL" sz="3200" dirty="0" err="1"/>
              <a:t>baptismal</a:t>
            </a:r>
            <a:r>
              <a:rPr lang="pl-PL" sz="3200" dirty="0"/>
              <a:t> </a:t>
            </a:r>
            <a:r>
              <a:rPr lang="pl-PL" sz="3200" dirty="0" err="1"/>
              <a:t>font</a:t>
            </a:r>
            <a:r>
              <a:rPr lang="pl-PL" sz="3200" dirty="0"/>
              <a:t> from the 16th </a:t>
            </a:r>
            <a:r>
              <a:rPr lang="pl-PL" sz="3200" dirty="0" err="1"/>
              <a:t>century</a:t>
            </a:r>
            <a:r>
              <a:rPr lang="pl-PL" sz="3200" dirty="0"/>
              <a:t> and </a:t>
            </a:r>
            <a:r>
              <a:rPr lang="pl-PL" sz="3200" dirty="0" err="1"/>
              <a:t>many</a:t>
            </a:r>
            <a:r>
              <a:rPr lang="pl-PL" sz="3200" dirty="0"/>
              <a:t> </a:t>
            </a:r>
            <a:r>
              <a:rPr lang="pl-PL" sz="3200" dirty="0" err="1"/>
              <a:t>intriguing</a:t>
            </a:r>
            <a:r>
              <a:rPr lang="pl-PL" sz="3200" dirty="0"/>
              <a:t> </a:t>
            </a:r>
            <a:r>
              <a:rPr lang="pl-PL" sz="3200" dirty="0" err="1"/>
              <a:t>objects</a:t>
            </a:r>
            <a:r>
              <a:rPr lang="pl-PL" sz="3200" dirty="0"/>
              <a:t> and </a:t>
            </a:r>
            <a:r>
              <a:rPr lang="pl-PL" sz="3200" dirty="0" err="1"/>
              <a:t>mementoes</a:t>
            </a:r>
            <a:r>
              <a:rPr lang="pl-PL" sz="3200" dirty="0"/>
              <a:t> of the past </a:t>
            </a:r>
            <a:r>
              <a:rPr lang="pl-PL" sz="3200" dirty="0" err="1"/>
              <a:t>are</a:t>
            </a:r>
            <a:r>
              <a:rPr lang="pl-PL" sz="3200" dirty="0"/>
              <a:t> </a:t>
            </a:r>
            <a:r>
              <a:rPr lang="pl-PL" sz="3200" dirty="0" err="1"/>
              <a:t>all</a:t>
            </a:r>
            <a:r>
              <a:rPr lang="pl-PL" sz="3200" dirty="0"/>
              <a:t> a „</a:t>
            </a:r>
            <a:r>
              <a:rPr lang="pl-PL" sz="3200" dirty="0" err="1"/>
              <a:t>must-see</a:t>
            </a:r>
            <a:r>
              <a:rPr lang="pl-PL" sz="3200" dirty="0"/>
              <a:t>”.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072640" y="2651760"/>
            <a:ext cx="9144000" cy="272034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300037"/>
            <a:ext cx="1000125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2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88122" y="655609"/>
            <a:ext cx="8979877" cy="845387"/>
          </a:xfrm>
        </p:spPr>
        <p:txBody>
          <a:bodyPr>
            <a:normAutofit/>
          </a:bodyPr>
          <a:lstStyle/>
          <a:p>
            <a:pPr algn="l"/>
            <a:r>
              <a:rPr lang="pl-PL" sz="4000" dirty="0">
                <a:latin typeface="Algerian" panose="04020705040A02060702" pitchFamily="82" charset="0"/>
              </a:rPr>
              <a:t>Sulmierzyce in a </a:t>
            </a:r>
            <a:r>
              <a:rPr lang="pl-PL" sz="4000" dirty="0" err="1">
                <a:latin typeface="Algerian" panose="04020705040A02060702" pitchFamily="82" charset="0"/>
              </a:rPr>
              <a:t>few</a:t>
            </a:r>
            <a:r>
              <a:rPr lang="pl-PL" sz="4000" dirty="0">
                <a:latin typeface="Algerian" panose="04020705040A02060702" pitchFamily="82" charset="0"/>
              </a:rPr>
              <a:t> </a:t>
            </a:r>
            <a:r>
              <a:rPr lang="pl-PL" sz="4000" dirty="0" err="1">
                <a:latin typeface="Algerian" panose="04020705040A02060702" pitchFamily="82" charset="0"/>
              </a:rPr>
              <a:t>words</a:t>
            </a:r>
            <a:endParaRPr lang="pl-PL" sz="4000" dirty="0">
              <a:latin typeface="Algerian" panose="04020705040A02060702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24861" y="1685734"/>
            <a:ext cx="9339532" cy="4727097"/>
          </a:xfrm>
        </p:spPr>
        <p:txBody>
          <a:bodyPr>
            <a:normAutofit/>
          </a:bodyPr>
          <a:lstStyle/>
          <a:p>
            <a:pPr algn="l"/>
            <a:r>
              <a:rPr lang="pl-PL" sz="3200" dirty="0"/>
              <a:t>Sulmierzyce </a:t>
            </a:r>
            <a:r>
              <a:rPr lang="pl-PL" sz="3200" dirty="0" err="1"/>
              <a:t>is</a:t>
            </a:r>
            <a:r>
              <a:rPr lang="pl-PL" sz="3200" dirty="0"/>
              <a:t> </a:t>
            </a:r>
            <a:r>
              <a:rPr lang="pl-PL" sz="3200" dirty="0" smtClean="0"/>
              <a:t>a </a:t>
            </a:r>
            <a:r>
              <a:rPr lang="pl-PL" sz="3200" dirty="0"/>
              <a:t>small town with not even 3 thousand residents, located in the county of Krotoszyn, by the Black Water River.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05" y="3224689"/>
            <a:ext cx="8951309" cy="26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31" y="288226"/>
            <a:ext cx="8542422" cy="617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5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113284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3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   The Public </a:t>
            </a:r>
            <a:r>
              <a:rPr lang="pl-PL" dirty="0" err="1"/>
              <a:t>Nursery</a:t>
            </a:r>
            <a:r>
              <a:rPr lang="pl-PL" dirty="0"/>
              <a:t> School       </a:t>
            </a:r>
          </a:p>
        </p:txBody>
      </p:sp>
      <p:graphicFrame>
        <p:nvGraphicFramePr>
          <p:cNvPr id="5" name="Symbol zastępczy zawartości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42825727"/>
              </p:ext>
            </p:extLst>
          </p:nvPr>
        </p:nvGraphicFramePr>
        <p:xfrm>
          <a:off x="838200" y="2493963"/>
          <a:ext cx="5181600" cy="301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Obiekt powłoki pakowarki" showAsIcon="1" r:id="rId3" imgW="843120" imgH="491040" progId="Package">
                  <p:embed/>
                </p:oleObj>
              </mc:Choice>
              <mc:Fallback>
                <p:oleObj name="Obiekt powłoki pakowarki" showAsIcon="1" r:id="rId3" imgW="84312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2493963"/>
                        <a:ext cx="5181600" cy="3014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99" y="1799796"/>
            <a:ext cx="5670549" cy="4252912"/>
          </a:xfrm>
          <a:prstGeom prst="rect">
            <a:avLst/>
          </a:prstGeom>
        </p:spPr>
      </p:pic>
      <p:graphicFrame>
        <p:nvGraphicFramePr>
          <p:cNvPr id="7" name="Symbol zastępczy zawartości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78769362"/>
              </p:ext>
            </p:extLst>
          </p:nvPr>
        </p:nvGraphicFramePr>
        <p:xfrm>
          <a:off x="6172200" y="2759075"/>
          <a:ext cx="5181600" cy="248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Obiekt powłoki pakowarki" showAsIcon="1" r:id="rId6" imgW="1024560" imgH="491040" progId="Package">
                  <p:embed/>
                </p:oleObj>
              </mc:Choice>
              <mc:Fallback>
                <p:oleObj name="Obiekt powłoki pakowarki" showAsIcon="1" r:id="rId6" imgW="102456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72200" y="2759075"/>
                        <a:ext cx="5181600" cy="248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az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0" y="1690688"/>
            <a:ext cx="5961506" cy="447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9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90565"/>
          </a:xfrm>
        </p:spPr>
        <p:txBody>
          <a:bodyPr/>
          <a:lstStyle/>
          <a:p>
            <a:r>
              <a:rPr lang="pl-PL" dirty="0"/>
              <a:t>     </a:t>
            </a:r>
            <a:r>
              <a:rPr lang="pl-PL" sz="4000" dirty="0">
                <a:solidFill>
                  <a:schemeClr val="tx2"/>
                </a:solidFill>
                <a:latin typeface="Algerian" panose="04020705040A02060702" pitchFamily="82" charset="0"/>
              </a:rPr>
              <a:t>Sports And </a:t>
            </a:r>
            <a:r>
              <a:rPr lang="pl-PL" sz="4000" dirty="0" err="1">
                <a:solidFill>
                  <a:schemeClr val="tx2"/>
                </a:solidFill>
                <a:latin typeface="Algerian" panose="04020705040A02060702" pitchFamily="82" charset="0"/>
              </a:rPr>
              <a:t>Leisure</a:t>
            </a:r>
            <a:r>
              <a:rPr lang="pl-PL" sz="4000" dirty="0">
                <a:solidFill>
                  <a:schemeClr val="tx2"/>
                </a:solidFill>
                <a:latin typeface="Algerian" panose="04020705040A02060702" pitchFamily="82" charset="0"/>
              </a:rPr>
              <a:t> Time </a:t>
            </a:r>
            <a:r>
              <a:rPr lang="pl-PL" sz="4000" dirty="0" err="1">
                <a:solidFill>
                  <a:schemeClr val="tx2"/>
                </a:solidFill>
                <a:latin typeface="Algerian" panose="04020705040A02060702" pitchFamily="82" charset="0"/>
              </a:rPr>
              <a:t>Activities</a:t>
            </a:r>
            <a:endParaRPr lang="pl-PL" sz="4000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84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err="1">
                <a:latin typeface="Algerian" panose="04020705040A02060702" pitchFamily="82" charset="0"/>
              </a:rPr>
              <a:t>Currently</a:t>
            </a:r>
            <a:r>
              <a:rPr lang="pl-PL" sz="3200" dirty="0">
                <a:latin typeface="Algerian" panose="04020705040A02060702" pitchFamily="82" charset="0"/>
              </a:rPr>
              <a:t>, the football </a:t>
            </a:r>
            <a:r>
              <a:rPr lang="pl-PL" sz="3200" dirty="0" err="1">
                <a:latin typeface="Algerian" panose="04020705040A02060702" pitchFamily="82" charset="0"/>
              </a:rPr>
              <a:t>section</a:t>
            </a:r>
            <a:r>
              <a:rPr lang="pl-PL" sz="3200" dirty="0">
                <a:latin typeface="Algerian" panose="04020705040A02060702" pitchFamily="82" charset="0"/>
              </a:rPr>
              <a:t> </a:t>
            </a:r>
            <a:r>
              <a:rPr lang="pl-PL" sz="3200" dirty="0" err="1">
                <a:latin typeface="Algerian" panose="04020705040A02060702" pitchFamily="82" charset="0"/>
              </a:rPr>
              <a:t>is</a:t>
            </a:r>
            <a:r>
              <a:rPr lang="pl-PL" sz="3200" dirty="0">
                <a:latin typeface="Algerian" panose="04020705040A02060702" pitchFamily="82" charset="0"/>
              </a:rPr>
              <a:t> </a:t>
            </a:r>
            <a:r>
              <a:rPr lang="pl-PL" sz="3200" dirty="0" err="1">
                <a:latin typeface="Algerian" panose="04020705040A02060702" pitchFamily="82" charset="0"/>
              </a:rPr>
              <a:t>still</a:t>
            </a:r>
            <a:r>
              <a:rPr lang="pl-PL" sz="3200" dirty="0">
                <a:latin typeface="Algerian" panose="04020705040A02060702" pitchFamily="82" charset="0"/>
              </a:rPr>
              <a:t> </a:t>
            </a:r>
            <a:r>
              <a:rPr lang="pl-PL" sz="3200" dirty="0" err="1">
                <a:latin typeface="Algerian" panose="04020705040A02060702" pitchFamily="82" charset="0"/>
              </a:rPr>
              <a:t>active</a:t>
            </a:r>
            <a:r>
              <a:rPr lang="pl-PL" sz="3200" dirty="0">
                <a:latin typeface="Algerian" panose="04020705040A02060702" pitchFamily="82" charset="0"/>
              </a:rPr>
              <a:t>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377" y="1510214"/>
            <a:ext cx="8532896" cy="483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3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tx2"/>
                </a:solidFill>
              </a:rPr>
              <a:t>         </a:t>
            </a:r>
            <a:r>
              <a:rPr lang="pl-PL" sz="3600" dirty="0">
                <a:solidFill>
                  <a:schemeClr val="tx2"/>
                </a:solidFill>
                <a:latin typeface="Algerian" panose="04020705040A02060702" pitchFamily="82" charset="0"/>
              </a:rPr>
              <a:t>Sulmierzyce a </a:t>
            </a:r>
            <a:r>
              <a:rPr lang="pl-PL" sz="3600" dirty="0" err="1">
                <a:solidFill>
                  <a:schemeClr val="tx2"/>
                </a:solidFill>
                <a:latin typeface="Algerian" panose="04020705040A02060702" pitchFamily="82" charset="0"/>
              </a:rPr>
              <a:t>cradle</a:t>
            </a:r>
            <a:r>
              <a:rPr lang="pl-PL" sz="3600" dirty="0">
                <a:solidFill>
                  <a:schemeClr val="tx2"/>
                </a:solidFill>
                <a:latin typeface="Algerian" panose="04020705040A02060702" pitchFamily="82" charset="0"/>
              </a:rPr>
              <a:t> of </a:t>
            </a:r>
            <a:r>
              <a:rPr lang="pl-PL" sz="3600" dirty="0" err="1">
                <a:solidFill>
                  <a:schemeClr val="tx2"/>
                </a:solidFill>
                <a:latin typeface="Algerian" panose="04020705040A02060702" pitchFamily="82" charset="0"/>
              </a:rPr>
              <a:t>wrestling</a:t>
            </a:r>
            <a:endParaRPr lang="pl-PL" sz="3600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40180"/>
            <a:ext cx="5181600" cy="4736783"/>
          </a:xfrm>
        </p:spPr>
        <p:txBody>
          <a:bodyPr>
            <a:noAutofit/>
          </a:bodyPr>
          <a:lstStyle/>
          <a:p>
            <a:r>
              <a:rPr lang="pl-PL" sz="3600" b="1" dirty="0"/>
              <a:t>The history of wrestling </a:t>
            </a:r>
            <a:r>
              <a:rPr lang="pl-PL" sz="3600" dirty="0"/>
              <a:t>in Sulmierzyce goes back to the 1950’s, when the first wrestling club was established. 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440180"/>
            <a:ext cx="5181600" cy="4736783"/>
          </a:xfrm>
        </p:spPr>
        <p:txBody>
          <a:bodyPr>
            <a:noAutofit/>
          </a:bodyPr>
          <a:lstStyle/>
          <a:p>
            <a:r>
              <a:rPr lang="pl-PL" sz="3600" b="1" dirty="0" err="1"/>
              <a:t>Wrestlers</a:t>
            </a:r>
            <a:r>
              <a:rPr lang="pl-PL" sz="3600" b="1" dirty="0"/>
              <a:t> </a:t>
            </a:r>
            <a:r>
              <a:rPr lang="pl-PL" sz="3600" b="1" dirty="0" err="1"/>
              <a:t>at</a:t>
            </a:r>
            <a:r>
              <a:rPr lang="pl-PL" sz="3600" b="1" dirty="0"/>
              <a:t> </a:t>
            </a:r>
            <a:r>
              <a:rPr lang="pl-PL" sz="3600" b="1" dirty="0" err="1"/>
              <a:t>present</a:t>
            </a:r>
            <a:r>
              <a:rPr lang="pl-PL" sz="3600" dirty="0"/>
              <a:t>. In 1999, the wrestling section was restored to Sulmierzyce. </a:t>
            </a:r>
          </a:p>
        </p:txBody>
      </p:sp>
    </p:spTree>
    <p:extLst>
      <p:ext uri="{BB962C8B-B14F-4D97-AF65-F5344CB8AC3E}">
        <p14:creationId xmlns:p14="http://schemas.microsoft.com/office/powerpoint/2010/main" val="117319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2" y="999766"/>
            <a:ext cx="4220578" cy="482351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799" y="1063057"/>
            <a:ext cx="5868623" cy="469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3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461962"/>
            <a:ext cx="8886825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6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6484" y="92075"/>
            <a:ext cx="10515600" cy="1325563"/>
          </a:xfrm>
        </p:spPr>
        <p:txBody>
          <a:bodyPr/>
          <a:lstStyle/>
          <a:p>
            <a:r>
              <a:rPr lang="pl-PL" dirty="0"/>
              <a:t>              </a:t>
            </a:r>
            <a:r>
              <a:rPr lang="pl-PL" sz="4800" dirty="0">
                <a:solidFill>
                  <a:schemeClr val="tx2"/>
                </a:solidFill>
                <a:latin typeface="Algerian" panose="04020705040A02060702" pitchFamily="82" charset="0"/>
              </a:rPr>
              <a:t>SHODAN-CARATE CLUB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90575" y="1161298"/>
            <a:ext cx="10515600" cy="475964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                    Carate club was founded in 2011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82" y="1674938"/>
            <a:ext cx="7774593" cy="518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3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64" y="194392"/>
            <a:ext cx="8884810" cy="666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4294" y="160589"/>
            <a:ext cx="10515600" cy="1006474"/>
          </a:xfrm>
        </p:spPr>
        <p:txBody>
          <a:bodyPr/>
          <a:lstStyle/>
          <a:p>
            <a:r>
              <a:rPr lang="pl-PL" dirty="0"/>
              <a:t>           Town </a:t>
            </a:r>
            <a:r>
              <a:rPr lang="pl-PL" dirty="0" err="1"/>
              <a:t>Council</a:t>
            </a:r>
            <a:r>
              <a:rPr lang="pl-PL" dirty="0"/>
              <a:t> of Sulmierzyce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18" y="1058779"/>
            <a:ext cx="8506329" cy="5567145"/>
          </a:xfrm>
        </p:spPr>
      </p:pic>
    </p:spTree>
    <p:extLst>
      <p:ext uri="{BB962C8B-B14F-4D97-AF65-F5344CB8AC3E}">
        <p14:creationId xmlns:p14="http://schemas.microsoft.com/office/powerpoint/2010/main" val="123975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51461"/>
            <a:ext cx="10515600" cy="800099"/>
          </a:xfrm>
        </p:spPr>
        <p:txBody>
          <a:bodyPr/>
          <a:lstStyle/>
          <a:p>
            <a:r>
              <a:rPr lang="pl-PL" dirty="0">
                <a:solidFill>
                  <a:schemeClr val="tx2"/>
                </a:solidFill>
                <a:latin typeface="Algerian" panose="04020705040A02060702" pitchFamily="82" charset="0"/>
              </a:rPr>
              <a:t>             SOCIAL LIFE IN SULMIERZYCE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199" y="1051561"/>
            <a:ext cx="10676021" cy="765208"/>
          </a:xfrm>
        </p:spPr>
        <p:txBody>
          <a:bodyPr>
            <a:normAutofit fontScale="92500"/>
          </a:bodyPr>
          <a:lstStyle/>
          <a:p>
            <a:r>
              <a:rPr lang="pl-PL" dirty="0"/>
              <a:t>The </a:t>
            </a:r>
            <a:r>
              <a:rPr lang="pl-PL" dirty="0" err="1"/>
              <a:t>Voluntary</a:t>
            </a:r>
            <a:r>
              <a:rPr lang="pl-PL" dirty="0"/>
              <a:t> </a:t>
            </a:r>
            <a:r>
              <a:rPr lang="pl-PL" dirty="0" err="1"/>
              <a:t>Fire</a:t>
            </a:r>
            <a:r>
              <a:rPr lang="pl-PL" dirty="0"/>
              <a:t> </a:t>
            </a:r>
            <a:r>
              <a:rPr lang="pl-PL" dirty="0" smtClean="0"/>
              <a:t>Brigade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/>
              <a:t>proud</a:t>
            </a:r>
            <a:r>
              <a:rPr lang="pl-PL" dirty="0"/>
              <a:t> of </a:t>
            </a:r>
            <a:r>
              <a:rPr lang="pl-PL" dirty="0" err="1"/>
              <a:t>its</a:t>
            </a:r>
            <a:r>
              <a:rPr lang="pl-PL" dirty="0"/>
              <a:t> </a:t>
            </a:r>
            <a:r>
              <a:rPr lang="pl-PL" dirty="0" err="1"/>
              <a:t>over</a:t>
            </a:r>
            <a:r>
              <a:rPr lang="pl-PL" dirty="0"/>
              <a:t> one </a:t>
            </a:r>
            <a:r>
              <a:rPr lang="pl-PL" dirty="0" err="1"/>
              <a:t>hundred</a:t>
            </a:r>
            <a:r>
              <a:rPr lang="pl-PL" dirty="0"/>
              <a:t> </a:t>
            </a:r>
            <a:r>
              <a:rPr lang="pl-PL" dirty="0" err="1"/>
              <a:t>years</a:t>
            </a:r>
            <a:r>
              <a:rPr lang="pl-PL" dirty="0"/>
              <a:t> </a:t>
            </a:r>
            <a:r>
              <a:rPr lang="pl-PL" dirty="0" err="1"/>
              <a:t>old</a:t>
            </a:r>
            <a:r>
              <a:rPr lang="pl-PL" dirty="0"/>
              <a:t> </a:t>
            </a:r>
            <a:r>
              <a:rPr lang="pl-PL" dirty="0" err="1"/>
              <a:t>history</a:t>
            </a:r>
            <a:r>
              <a:rPr lang="pl-PL" dirty="0"/>
              <a:t>.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552324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4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tx2"/>
                </a:solidFill>
                <a:latin typeface="Algerian" panose="04020705040A02060702" pitchFamily="82" charset="0"/>
              </a:rPr>
              <a:t>                    </a:t>
            </a:r>
            <a:r>
              <a:rPr lang="pl-PL" sz="6000" dirty="0">
                <a:solidFill>
                  <a:schemeClr val="tx2"/>
                </a:solidFill>
                <a:latin typeface="Algerian" panose="04020705040A02060702" pitchFamily="82" charset="0"/>
              </a:rPr>
              <a:t>SULMIERZYCE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37260" y="1681163"/>
            <a:ext cx="5060315" cy="627697"/>
          </a:xfrm>
        </p:spPr>
        <p:txBody>
          <a:bodyPr>
            <a:normAutofit/>
          </a:bodyPr>
          <a:lstStyle/>
          <a:p>
            <a:r>
              <a:rPr lang="pl-PL" dirty="0"/>
              <a:t>               IN THE PAST   </a:t>
            </a: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05075"/>
            <a:ext cx="4646612" cy="3684588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27697"/>
          </a:xfrm>
        </p:spPr>
        <p:txBody>
          <a:bodyPr/>
          <a:lstStyle/>
          <a:p>
            <a:r>
              <a:rPr lang="pl-PL" dirty="0"/>
              <a:t>                          NOW</a:t>
            </a:r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4292"/>
            <a:ext cx="5183188" cy="3606153"/>
          </a:xfrm>
        </p:spPr>
      </p:pic>
    </p:spTree>
    <p:extLst>
      <p:ext uri="{BB962C8B-B14F-4D97-AF65-F5344CB8AC3E}">
        <p14:creationId xmlns:p14="http://schemas.microsoft.com/office/powerpoint/2010/main" val="41043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                    </a:t>
            </a:r>
            <a:r>
              <a:rPr lang="pl-PL" dirty="0">
                <a:solidFill>
                  <a:schemeClr val="tx2"/>
                </a:solidFill>
                <a:latin typeface="Algerian" panose="04020705040A02060702" pitchFamily="82" charset="0"/>
              </a:rPr>
              <a:t>Sulmierzyce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                   In the past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05075"/>
            <a:ext cx="5157787" cy="3921125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                        </a:t>
            </a:r>
            <a:r>
              <a:rPr lang="pl-PL" dirty="0" err="1"/>
              <a:t>now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05075"/>
            <a:ext cx="5183188" cy="3921125"/>
          </a:xfrm>
        </p:spPr>
      </p:pic>
    </p:spTree>
    <p:extLst>
      <p:ext uri="{BB962C8B-B14F-4D97-AF65-F5344CB8AC3E}">
        <p14:creationId xmlns:p14="http://schemas.microsoft.com/office/powerpoint/2010/main" val="32340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8938" y="96253"/>
            <a:ext cx="10515600" cy="1094873"/>
          </a:xfrm>
        </p:spPr>
        <p:txBody>
          <a:bodyPr/>
          <a:lstStyle/>
          <a:p>
            <a:r>
              <a:rPr lang="pl-PL" dirty="0"/>
              <a:t>              Town Hall in Sulmierzyce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5" y="1082842"/>
            <a:ext cx="10452233" cy="566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0021" y="208714"/>
            <a:ext cx="6573253" cy="994443"/>
          </a:xfrm>
        </p:spPr>
        <p:txBody>
          <a:bodyPr/>
          <a:lstStyle/>
          <a:p>
            <a:r>
              <a:rPr lang="pl-PL" dirty="0" err="1"/>
              <a:t>Mascot</a:t>
            </a:r>
            <a:r>
              <a:rPr lang="pl-PL" dirty="0"/>
              <a:t> of Sulmierzyce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011" y="-9661"/>
            <a:ext cx="4487779" cy="686766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0" y="1359568"/>
            <a:ext cx="7331242" cy="549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1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74055" y="422031"/>
            <a:ext cx="8993945" cy="956603"/>
          </a:xfrm>
        </p:spPr>
        <p:txBody>
          <a:bodyPr>
            <a:normAutofit/>
          </a:bodyPr>
          <a:lstStyle/>
          <a:p>
            <a:r>
              <a:rPr lang="pl-PL" dirty="0" err="1">
                <a:latin typeface="Algerian" panose="04020705040A02060702" pitchFamily="82" charset="0"/>
              </a:rPr>
              <a:t>History</a:t>
            </a:r>
            <a:endParaRPr lang="pl-PL" dirty="0">
              <a:latin typeface="Algerian" panose="04020705040A02060702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74055" y="1783080"/>
            <a:ext cx="10167425" cy="5074920"/>
          </a:xfrm>
        </p:spPr>
        <p:txBody>
          <a:bodyPr>
            <a:normAutofit/>
          </a:bodyPr>
          <a:lstStyle/>
          <a:p>
            <a:pPr algn="l"/>
            <a:r>
              <a:rPr lang="pl-PL" sz="4000" dirty="0"/>
              <a:t>Sulmierzyce </a:t>
            </a:r>
            <a:r>
              <a:rPr lang="pl-PL" sz="4000" dirty="0" err="1"/>
              <a:t>is</a:t>
            </a:r>
            <a:r>
              <a:rPr lang="pl-PL" sz="4000" dirty="0"/>
              <a:t> one of the </a:t>
            </a:r>
            <a:r>
              <a:rPr lang="pl-PL" sz="4000" dirty="0" err="1"/>
              <a:t>oldest</a:t>
            </a:r>
            <a:r>
              <a:rPr lang="pl-PL" sz="4000" dirty="0"/>
              <a:t> </a:t>
            </a:r>
            <a:r>
              <a:rPr lang="pl-PL" sz="4000" dirty="0" err="1"/>
              <a:t>towns</a:t>
            </a:r>
            <a:r>
              <a:rPr lang="pl-PL" sz="4000" dirty="0"/>
              <a:t> in </a:t>
            </a:r>
            <a:r>
              <a:rPr lang="pl-PL" sz="4000" dirty="0" err="1"/>
              <a:t>Greater</a:t>
            </a:r>
            <a:r>
              <a:rPr lang="pl-PL" sz="4000" dirty="0"/>
              <a:t> Poland. </a:t>
            </a:r>
            <a:r>
              <a:rPr lang="pl-PL" sz="4000" dirty="0" err="1"/>
              <a:t>Its</a:t>
            </a:r>
            <a:r>
              <a:rPr lang="pl-PL" sz="4000" dirty="0"/>
              <a:t> </a:t>
            </a:r>
            <a:r>
              <a:rPr lang="pl-PL" sz="4000" dirty="0" err="1"/>
              <a:t>history</a:t>
            </a:r>
            <a:r>
              <a:rPr lang="pl-PL" sz="4000" dirty="0"/>
              <a:t> and </a:t>
            </a:r>
            <a:r>
              <a:rPr lang="pl-PL" sz="4000" dirty="0" err="1"/>
              <a:t>tradition</a:t>
            </a:r>
            <a:r>
              <a:rPr lang="pl-PL" sz="4000" dirty="0"/>
              <a:t> </a:t>
            </a:r>
            <a:r>
              <a:rPr lang="pl-PL" sz="4000" dirty="0" err="1"/>
              <a:t>is</a:t>
            </a:r>
            <a:r>
              <a:rPr lang="pl-PL" sz="4000" dirty="0"/>
              <a:t> </a:t>
            </a:r>
            <a:r>
              <a:rPr lang="pl-PL" sz="4000" dirty="0" err="1"/>
              <a:t>over</a:t>
            </a:r>
            <a:r>
              <a:rPr lang="pl-PL" sz="4000" dirty="0"/>
              <a:t> 550 </a:t>
            </a:r>
            <a:r>
              <a:rPr lang="pl-PL" sz="4000" dirty="0" err="1"/>
              <a:t>years</a:t>
            </a:r>
            <a:r>
              <a:rPr lang="pl-PL" sz="4000" dirty="0"/>
              <a:t> </a:t>
            </a:r>
            <a:r>
              <a:rPr lang="pl-PL" sz="4000" dirty="0" err="1"/>
              <a:t>old</a:t>
            </a:r>
            <a:r>
              <a:rPr lang="pl-PL" sz="4000" dirty="0"/>
              <a:t>. </a:t>
            </a:r>
            <a:r>
              <a:rPr lang="pl-PL" sz="4000" dirty="0" err="1"/>
              <a:t>According</a:t>
            </a:r>
            <a:r>
              <a:rPr lang="pl-PL" sz="4000" dirty="0"/>
              <a:t> to a </a:t>
            </a:r>
            <a:r>
              <a:rPr lang="pl-PL" sz="4000" dirty="0" err="1"/>
              <a:t>centuries</a:t>
            </a:r>
            <a:r>
              <a:rPr lang="pl-PL" sz="4000" dirty="0"/>
              <a:t> – </a:t>
            </a:r>
            <a:r>
              <a:rPr lang="pl-PL" sz="4000" dirty="0" err="1"/>
              <a:t>old</a:t>
            </a:r>
            <a:r>
              <a:rPr lang="pl-PL" sz="4000" dirty="0"/>
              <a:t> legend, the </a:t>
            </a:r>
            <a:r>
              <a:rPr lang="pl-PL" sz="4000" dirty="0" err="1"/>
              <a:t>name</a:t>
            </a:r>
            <a:r>
              <a:rPr lang="pl-PL" sz="4000" dirty="0"/>
              <a:t> of Sulmierzyce </a:t>
            </a:r>
            <a:r>
              <a:rPr lang="pl-PL" sz="4000" dirty="0" err="1"/>
              <a:t>comes</a:t>
            </a:r>
            <a:r>
              <a:rPr lang="pl-PL" sz="4000" dirty="0"/>
              <a:t> from „Sulimir” the </a:t>
            </a:r>
            <a:r>
              <a:rPr lang="pl-PL" sz="4000" dirty="0" err="1"/>
              <a:t>probably</a:t>
            </a:r>
            <a:r>
              <a:rPr lang="pl-PL" sz="4000" dirty="0"/>
              <a:t> </a:t>
            </a:r>
            <a:r>
              <a:rPr lang="pl-PL" sz="4000" dirty="0" err="1"/>
              <a:t>founder</a:t>
            </a:r>
            <a:r>
              <a:rPr lang="pl-PL" sz="4000" dirty="0"/>
              <a:t> of the </a:t>
            </a:r>
            <a:r>
              <a:rPr lang="pl-PL" sz="4000" dirty="0" err="1"/>
              <a:t>first</a:t>
            </a:r>
            <a:r>
              <a:rPr lang="pl-PL" sz="4000" dirty="0"/>
              <a:t> </a:t>
            </a:r>
            <a:r>
              <a:rPr lang="pl-PL" sz="4000" dirty="0" err="1"/>
              <a:t>settlement</a:t>
            </a:r>
            <a:r>
              <a:rPr lang="pl-PL" sz="4000" dirty="0"/>
              <a:t> </a:t>
            </a:r>
            <a:r>
              <a:rPr lang="pl-PL" sz="4000" dirty="0" err="1"/>
              <a:t>here</a:t>
            </a:r>
            <a:r>
              <a:rPr lang="pl-PL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369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r="9236"/>
          <a:stretch>
            <a:fillRect/>
          </a:stretch>
        </p:blipFill>
        <p:spPr>
          <a:xfrm>
            <a:off x="5183188" y="1023938"/>
            <a:ext cx="6172200" cy="487362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72980" y="1023521"/>
            <a:ext cx="4399046" cy="5208837"/>
          </a:xfrm>
        </p:spPr>
        <p:txBody>
          <a:bodyPr>
            <a:normAutofit/>
          </a:bodyPr>
          <a:lstStyle/>
          <a:p>
            <a:r>
              <a:rPr lang="pl-PL" sz="2800" dirty="0"/>
              <a:t>Under the </a:t>
            </a:r>
            <a:r>
              <a:rPr lang="pl-PL" sz="2800" dirty="0" err="1"/>
              <a:t>foundation</a:t>
            </a:r>
            <a:r>
              <a:rPr lang="pl-PL" sz="2800" dirty="0"/>
              <a:t> </a:t>
            </a:r>
            <a:r>
              <a:rPr lang="pl-PL" sz="2800" dirty="0" err="1"/>
              <a:t>document</a:t>
            </a:r>
            <a:r>
              <a:rPr lang="pl-PL" sz="2800" dirty="0"/>
              <a:t> </a:t>
            </a:r>
            <a:r>
              <a:rPr lang="pl-PL" sz="2800" dirty="0" err="1"/>
              <a:t>dated</a:t>
            </a:r>
            <a:r>
              <a:rPr lang="pl-PL" sz="2800" dirty="0"/>
              <a:t> 11 </a:t>
            </a:r>
            <a:r>
              <a:rPr lang="pl-PL" sz="2800" dirty="0" err="1"/>
              <a:t>November</a:t>
            </a:r>
            <a:r>
              <a:rPr lang="pl-PL" sz="2800" dirty="0"/>
              <a:t> 1457 </a:t>
            </a:r>
            <a:r>
              <a:rPr lang="pl-PL" sz="2800" dirty="0" err="1"/>
              <a:t>issued</a:t>
            </a:r>
            <a:r>
              <a:rPr lang="pl-PL" sz="2800" dirty="0"/>
              <a:t> by Mikołaj Gruszczyński, the </a:t>
            </a:r>
            <a:r>
              <a:rPr lang="pl-PL" sz="2800" dirty="0" err="1"/>
              <a:t>starost</a:t>
            </a:r>
            <a:r>
              <a:rPr lang="pl-PL" sz="2800" dirty="0"/>
              <a:t> of Odolanów, and </a:t>
            </a:r>
            <a:r>
              <a:rPr lang="pl-PL" sz="2800" dirty="0" err="1"/>
              <a:t>approved</a:t>
            </a:r>
            <a:r>
              <a:rPr lang="pl-PL" sz="2800" dirty="0"/>
              <a:t> of by Kazimierz Jagiellończyk, the King of Poland, a </a:t>
            </a:r>
            <a:r>
              <a:rPr lang="pl-PL" sz="2800" dirty="0" err="1"/>
              <a:t>royal</a:t>
            </a:r>
            <a:r>
              <a:rPr lang="pl-PL" sz="2800" dirty="0"/>
              <a:t> </a:t>
            </a:r>
            <a:r>
              <a:rPr lang="pl-PL" sz="2800" dirty="0" err="1"/>
              <a:t>town</a:t>
            </a:r>
            <a:r>
              <a:rPr lang="pl-PL" sz="2800" dirty="0"/>
              <a:t> was </a:t>
            </a:r>
            <a:r>
              <a:rPr lang="pl-PL" sz="2800" dirty="0" err="1"/>
              <a:t>established</a:t>
            </a:r>
            <a:r>
              <a:rPr lang="pl-PL" sz="2800" dirty="0"/>
              <a:t> and </a:t>
            </a:r>
            <a:r>
              <a:rPr lang="pl-PL" sz="2800" dirty="0" err="1"/>
              <a:t>located</a:t>
            </a:r>
            <a:r>
              <a:rPr lang="pl-PL" sz="2800" dirty="0"/>
              <a:t> on Magdeburg Law on </a:t>
            </a:r>
            <a:r>
              <a:rPr lang="pl-PL" sz="2800" dirty="0" err="1"/>
              <a:t>territory</a:t>
            </a:r>
            <a:r>
              <a:rPr lang="pl-PL" sz="2800" dirty="0"/>
              <a:t> of </a:t>
            </a:r>
            <a:r>
              <a:rPr lang="pl-PL" sz="2800" dirty="0" err="1"/>
              <a:t>three</a:t>
            </a:r>
            <a:r>
              <a:rPr lang="pl-PL" sz="2800" dirty="0"/>
              <a:t> </a:t>
            </a:r>
            <a:r>
              <a:rPr lang="pl-PL" sz="2800" dirty="0" err="1"/>
              <a:t>royal</a:t>
            </a:r>
            <a:r>
              <a:rPr lang="pl-PL" sz="2800" dirty="0"/>
              <a:t> </a:t>
            </a:r>
            <a:r>
              <a:rPr lang="pl-PL" sz="2800" dirty="0" err="1"/>
              <a:t>village</a:t>
            </a:r>
            <a:r>
              <a:rPr lang="pl-PL" sz="2800" dirty="0"/>
              <a:t>: Stare Sulmierzyce, Modne Sulmierzyce and </a:t>
            </a:r>
            <a:r>
              <a:rPr lang="pl-PL" sz="2800" dirty="0" err="1"/>
              <a:t>Granowice</a:t>
            </a:r>
            <a:r>
              <a:rPr lang="pl-PL" sz="28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60998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500061"/>
            <a:ext cx="10515600" cy="1325563"/>
          </a:xfrm>
        </p:spPr>
        <p:txBody>
          <a:bodyPr>
            <a:normAutofit/>
          </a:bodyPr>
          <a:lstStyle/>
          <a:p>
            <a:r>
              <a:rPr lang="pl-PL" sz="6000" dirty="0"/>
              <a:t>                    </a:t>
            </a:r>
            <a:r>
              <a:rPr lang="pl-PL" sz="6000" dirty="0">
                <a:latin typeface="Algerian" panose="04020705040A02060702" pitchFamily="82" charset="0"/>
              </a:rPr>
              <a:t>Monuments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4118769"/>
          </a:xfrm>
        </p:spPr>
      </p:pic>
      <p:pic>
        <p:nvPicPr>
          <p:cNvPr id="11" name="Symbol zastępczy zawartości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25624"/>
            <a:ext cx="5181600" cy="411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</TotalTime>
  <Words>662</Words>
  <Application>Microsoft Office PowerPoint</Application>
  <PresentationFormat>Panoramiczny</PresentationFormat>
  <Paragraphs>66</Paragraphs>
  <Slides>42</Slides>
  <Notes>3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8" baseType="lpstr">
      <vt:lpstr>Algerian</vt:lpstr>
      <vt:lpstr>Arial</vt:lpstr>
      <vt:lpstr>Calibri</vt:lpstr>
      <vt:lpstr>Calibri Light</vt:lpstr>
      <vt:lpstr>Motyw pakietu Office</vt:lpstr>
      <vt:lpstr>Obiekt powłoki pakowarki</vt:lpstr>
      <vt:lpstr>Sulmierzyce- Our Home Town</vt:lpstr>
      <vt:lpstr>Map of Sulmierzyce</vt:lpstr>
      <vt:lpstr>Sulmierzyce in a few words</vt:lpstr>
      <vt:lpstr>           Town Council of Sulmierzyce </vt:lpstr>
      <vt:lpstr>              Town Hall in Sulmierzyce </vt:lpstr>
      <vt:lpstr>Mascot of Sulmierzyce </vt:lpstr>
      <vt:lpstr>History</vt:lpstr>
      <vt:lpstr>Prezentacja programu PowerPoint</vt:lpstr>
      <vt:lpstr>                    Monuments</vt:lpstr>
      <vt:lpstr>In 2007, Sulmierzyce celebrated the 550th anniversary of becoming a town.</vt:lpstr>
      <vt:lpstr> </vt:lpstr>
      <vt:lpstr>                          PARISH CHURCH</vt:lpstr>
      <vt:lpstr>By the church there are two sculptures of:</vt:lpstr>
      <vt:lpstr>      WOODEN WINDMILL FROM 1795</vt:lpstr>
      <vt:lpstr>Prezentacja programu PowerPoint</vt:lpstr>
      <vt:lpstr>WOODEN TOWN HALL FROM 1743</vt:lpstr>
      <vt:lpstr>The town hall is a monument subject to a strict restorer’s protection and one of very few preserved small – town halls in Europe.</vt:lpstr>
      <vt:lpstr>Prezentacja programu PowerPoint</vt:lpstr>
      <vt:lpstr>The monument of Sebastian Fabian Klonowicz</vt:lpstr>
      <vt:lpstr>         CULTURE</vt:lpstr>
      <vt:lpstr>Sulmierzyce Culture Center is a seat of „Cecylia” – Singing Club which plays a great role in developing the local culture and tradition for over 115 years.</vt:lpstr>
      <vt:lpstr>Prezentacja programu PowerPoint</vt:lpstr>
      <vt:lpstr>Prezentacja programu PowerPoint</vt:lpstr>
      <vt:lpstr> CULTURE CENTER</vt:lpstr>
      <vt:lpstr>               Sulmierzyce Brass Band</vt:lpstr>
      <vt:lpstr>Prezentacja programu PowerPoint</vt:lpstr>
      <vt:lpstr>               Sulmierzyce’s Public Library</vt:lpstr>
      <vt:lpstr>REGIONAL MUSEUM OF         SULMIERZYCE LAND</vt:lpstr>
      <vt:lpstr>The Museum has four exibition halls. In the collections of the Museum there are numerous kerosene lamps, clocks and irons. Well-preserved orginal guid chests, a baptismal font from the 16th century and many intriguing objects and mementoes of the past are all a „must-see”.</vt:lpstr>
      <vt:lpstr>Prezentacja programu PowerPoint</vt:lpstr>
      <vt:lpstr>Prezentacja programu PowerPoint</vt:lpstr>
      <vt:lpstr>           The Public Nursery School       </vt:lpstr>
      <vt:lpstr>     Sports And Leisure Time Activities</vt:lpstr>
      <vt:lpstr>Currently, the football section is still active.</vt:lpstr>
      <vt:lpstr>         Sulmierzyce a cradle of wrestling</vt:lpstr>
      <vt:lpstr>Prezentacja programu PowerPoint</vt:lpstr>
      <vt:lpstr>Prezentacja programu PowerPoint</vt:lpstr>
      <vt:lpstr>              SHODAN-CARATE CLUB</vt:lpstr>
      <vt:lpstr>Prezentacja programu PowerPoint</vt:lpstr>
      <vt:lpstr>             SOCIAL LIFE IN SULMIERZYCE</vt:lpstr>
      <vt:lpstr>                    SULMIERZYCE</vt:lpstr>
      <vt:lpstr>                            Sulmierzyce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</dc:title>
  <dc:creator>HP</dc:creator>
  <cp:lastModifiedBy>Marcin Stawowy</cp:lastModifiedBy>
  <cp:revision>126</cp:revision>
  <dcterms:created xsi:type="dcterms:W3CDTF">2019-07-28T17:58:38Z</dcterms:created>
  <dcterms:modified xsi:type="dcterms:W3CDTF">2019-09-19T07:42:41Z</dcterms:modified>
</cp:coreProperties>
</file>