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8" r:id="rId2"/>
    <p:sldId id="259" r:id="rId3"/>
    <p:sldId id="264" r:id="rId4"/>
    <p:sldId id="260" r:id="rId5"/>
    <p:sldId id="265" r:id="rId6"/>
    <p:sldId id="261" r:id="rId7"/>
    <p:sldId id="269" r:id="rId8"/>
    <p:sldId id="266" r:id="rId9"/>
    <p:sldId id="262" r:id="rId10"/>
    <p:sldId id="267" r:id="rId11"/>
    <p:sldId id="263"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349D1-EB76-4EEA-BC76-26636573BAA3}" type="datetimeFigureOut">
              <a:rPr lang="pl-PL" smtClean="0"/>
              <a:t>19.09.2019</a:t>
            </a:fld>
            <a:endParaRPr lang="pl-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23661-09F3-45AE-A743-1F4B2E4B88DB}" type="slidenum">
              <a:rPr lang="pl-PL" smtClean="0"/>
              <a:t>‹#›</a:t>
            </a:fld>
            <a:endParaRPr lang="pl-PL"/>
          </a:p>
        </p:txBody>
      </p:sp>
    </p:spTree>
    <p:extLst>
      <p:ext uri="{BB962C8B-B14F-4D97-AF65-F5344CB8AC3E}">
        <p14:creationId xmlns:p14="http://schemas.microsoft.com/office/powerpoint/2010/main" val="243763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8B166CD-7BCC-4FE2-8DC6-5E0F8012C113}" type="datetimeFigureOut">
              <a:rPr lang="pl-PL" smtClean="0"/>
              <a:t>19.09.2019</a:t>
            </a:fld>
            <a:endParaRPr lang="pl-PL"/>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pl-PL"/>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87F874-C493-48D8-ABA0-9A541CA2FD42}" type="slidenum">
              <a:rPr lang="pl-PL" smtClean="0"/>
              <a:t>‹#›</a:t>
            </a:fld>
            <a:endParaRPr lang="pl-PL"/>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8854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B166CD-7BCC-4FE2-8DC6-5E0F8012C113}" type="datetimeFigureOut">
              <a:rPr lang="pl-PL" smtClean="0"/>
              <a:t>19.09.2019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390528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B166CD-7BCC-4FE2-8DC6-5E0F8012C113}" type="datetimeFigureOut">
              <a:rPr lang="pl-PL" smtClean="0"/>
              <a:t>19.09.2019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3206983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B166CD-7BCC-4FE2-8DC6-5E0F8012C113}" type="datetimeFigureOut">
              <a:rPr lang="pl-PL" smtClean="0"/>
              <a:t>19.09.2019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587F874-C493-48D8-ABA0-9A541CA2FD42}" type="slidenum">
              <a:rPr lang="pl-PL" smtClean="0"/>
              <a:t>‹#›</a:t>
            </a:fld>
            <a:endParaRPr lang="pl-PL"/>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1918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B166CD-7BCC-4FE2-8DC6-5E0F8012C113}" type="datetimeFigureOut">
              <a:rPr lang="pl-PL" smtClean="0"/>
              <a:t>19.09.2019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767269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8B166CD-7BCC-4FE2-8DC6-5E0F8012C113}" type="datetimeFigureOut">
              <a:rPr lang="pl-PL" smtClean="0"/>
              <a:t>19.09.2019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3649369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8B166CD-7BCC-4FE2-8DC6-5E0F8012C113}" type="datetimeFigureOut">
              <a:rPr lang="pl-PL" smtClean="0"/>
              <a:t>19.09.2019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2811727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B166CD-7BCC-4FE2-8DC6-5E0F8012C113}" type="datetimeFigureOut">
              <a:rPr lang="pl-PL" smtClean="0"/>
              <a:t>19.09.2019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1380930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B166CD-7BCC-4FE2-8DC6-5E0F8012C113}" type="datetimeFigureOut">
              <a:rPr lang="pl-PL" smtClean="0"/>
              <a:t>19.09.2019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2620016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8B166CD-7BCC-4FE2-8DC6-5E0F8012C113}" type="datetimeFigureOut">
              <a:rPr lang="pl-PL" smtClean="0"/>
              <a:t>19.09.2019</a:t>
            </a:fld>
            <a:endParaRPr lang="pl-PL"/>
          </a:p>
        </p:txBody>
      </p:sp>
      <p:sp>
        <p:nvSpPr>
          <p:cNvPr id="9" name="Footer Placeholder 8"/>
          <p:cNvSpPr>
            <a:spLocks noGrp="1"/>
          </p:cNvSpPr>
          <p:nvPr>
            <p:ph type="ftr" sz="quarter" idx="11"/>
          </p:nvPr>
        </p:nvSpPr>
        <p:spPr/>
        <p:txBody>
          <a:bodyPr/>
          <a:lstStyle/>
          <a:p>
            <a:endParaRPr lang="pl-PL"/>
          </a:p>
        </p:txBody>
      </p:sp>
      <p:sp>
        <p:nvSpPr>
          <p:cNvPr id="10" name="Slide Number Placeholder 9"/>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138957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B166CD-7BCC-4FE2-8DC6-5E0F8012C113}" type="datetimeFigureOut">
              <a:rPr lang="pl-PL" smtClean="0"/>
              <a:t>19.09.2019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321144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B166CD-7BCC-4FE2-8DC6-5E0F8012C113}" type="datetimeFigureOut">
              <a:rPr lang="pl-PL" smtClean="0"/>
              <a:t>19.09.2019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107256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B166CD-7BCC-4FE2-8DC6-5E0F8012C113}" type="datetimeFigureOut">
              <a:rPr lang="pl-PL" smtClean="0"/>
              <a:t>19.09.2019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365939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B166CD-7BCC-4FE2-8DC6-5E0F8012C113}" type="datetimeFigureOut">
              <a:rPr lang="pl-PL" smtClean="0"/>
              <a:t>19.09.2019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235147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B166CD-7BCC-4FE2-8DC6-5E0F8012C113}" type="datetimeFigureOut">
              <a:rPr lang="pl-PL" smtClean="0"/>
              <a:t>19.09.2019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254279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166CD-7BCC-4FE2-8DC6-5E0F8012C113}" type="datetimeFigureOut">
              <a:rPr lang="pl-PL" smtClean="0"/>
              <a:t>19.09.2019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303329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B166CD-7BCC-4FE2-8DC6-5E0F8012C113}" type="datetimeFigureOut">
              <a:rPr lang="pl-PL" smtClean="0"/>
              <a:t>19.09.2019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267456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B166CD-7BCC-4FE2-8DC6-5E0F8012C113}" type="datetimeFigureOut">
              <a:rPr lang="pl-PL" smtClean="0"/>
              <a:t>19.09.2019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587F874-C493-48D8-ABA0-9A541CA2FD42}" type="slidenum">
              <a:rPr lang="pl-PL" smtClean="0"/>
              <a:t>‹#›</a:t>
            </a:fld>
            <a:endParaRPr lang="pl-PL"/>
          </a:p>
        </p:txBody>
      </p:sp>
    </p:spTree>
    <p:extLst>
      <p:ext uri="{BB962C8B-B14F-4D97-AF65-F5344CB8AC3E}">
        <p14:creationId xmlns:p14="http://schemas.microsoft.com/office/powerpoint/2010/main" val="419638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F8B166CD-7BCC-4FE2-8DC6-5E0F8012C113}" type="datetimeFigureOut">
              <a:rPr lang="pl-PL" smtClean="0"/>
              <a:t>19.09.2019</a:t>
            </a:fld>
            <a:endParaRPr lang="pl-PL"/>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pl-PL"/>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587F874-C493-48D8-ABA0-9A541CA2FD42}" type="slidenum">
              <a:rPr lang="pl-PL" smtClean="0"/>
              <a:t>‹#›</a:t>
            </a:fld>
            <a:endParaRPr lang="pl-PL"/>
          </a:p>
        </p:txBody>
      </p:sp>
    </p:spTree>
    <p:extLst>
      <p:ext uri="{BB962C8B-B14F-4D97-AF65-F5344CB8AC3E}">
        <p14:creationId xmlns:p14="http://schemas.microsoft.com/office/powerpoint/2010/main" val="4015185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8.xml"/><Relationship Id="rId1" Type="http://schemas.openxmlformats.org/officeDocument/2006/relationships/video" Target="https://www.youtube.com/embed/BFG7BVEevSg?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lowiczanka.files.wordpress.com/2010/09/oberek_big.jpg"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8.xml"/><Relationship Id="rId1" Type="http://schemas.openxmlformats.org/officeDocument/2006/relationships/video" Target="https://www.youtube.com/embed/p6svoYBEWCs?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lowiczanka.files.wordpress.com/2010/09/krakowiak_big.jpg"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video" Target="https://www.youtube.com/embed/LlrssiszQQ4?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lowiczanka.files.wordpress.com/2010/09/mazur_big.jpg"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video" Target="https://www.youtube.com/embed/PRo0xXWlPps?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lowiczanka.files.wordpress.com/2010/09/polonez_big.jpg"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video" Target="https://www.youtube.com/embed/qE44MVA79-A?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lowiczanka.files.wordpress.com/2010/09/kujawiak_big.jpg"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41C7C2-ABC1-48D7-BE37-16D8CE74E686}"/>
              </a:ext>
            </a:extLst>
          </p:cNvPr>
          <p:cNvSpPr>
            <a:spLocks noGrp="1"/>
          </p:cNvSpPr>
          <p:nvPr>
            <p:ph type="ctrTitle"/>
          </p:nvPr>
        </p:nvSpPr>
        <p:spPr>
          <a:xfrm>
            <a:off x="746450" y="289561"/>
            <a:ext cx="10123714" cy="1016725"/>
          </a:xfrm>
        </p:spPr>
        <p:txBody>
          <a:bodyPr>
            <a:normAutofit fontScale="90000"/>
          </a:bodyPr>
          <a:lstStyle/>
          <a:p>
            <a:r>
              <a:rPr lang="en-US" b="1" dirty="0"/>
              <a:t>Polish national Dances</a:t>
            </a:r>
            <a:endParaRPr lang="pl-PL" b="1" dirty="0"/>
          </a:p>
        </p:txBody>
      </p:sp>
      <p:sp>
        <p:nvSpPr>
          <p:cNvPr id="5" name="Subtitle 4">
            <a:extLst>
              <a:ext uri="{FF2B5EF4-FFF2-40B4-BE49-F238E27FC236}">
                <a16:creationId xmlns:a16="http://schemas.microsoft.com/office/drawing/2014/main" id="{9AF57FF3-C171-44D6-B704-CDC908471AD2}"/>
              </a:ext>
            </a:extLst>
          </p:cNvPr>
          <p:cNvSpPr>
            <a:spLocks noGrp="1"/>
          </p:cNvSpPr>
          <p:nvPr>
            <p:ph type="subTitle" idx="1"/>
          </p:nvPr>
        </p:nvSpPr>
        <p:spPr>
          <a:xfrm>
            <a:off x="1127760" y="1478280"/>
            <a:ext cx="9742404" cy="5165115"/>
          </a:xfrm>
        </p:spPr>
        <p:txBody>
          <a:bodyPr>
            <a:normAutofit/>
          </a:bodyPr>
          <a:lstStyle/>
          <a:p>
            <a:r>
              <a:rPr lang="en-US" sz="2000" dirty="0">
                <a:solidFill>
                  <a:schemeClr val="tx1"/>
                </a:solidFill>
              </a:rPr>
              <a:t>Poland is a nation rich in culture, and musical tradition. In fact, Poland has five national dances :</a:t>
            </a:r>
            <a:endParaRPr lang="pl-PL" sz="2000" dirty="0">
              <a:solidFill>
                <a:schemeClr val="tx1"/>
              </a:solidFill>
            </a:endParaRPr>
          </a:p>
          <a:p>
            <a:r>
              <a:rPr lang="pl-PL" sz="2000" dirty="0">
                <a:solidFill>
                  <a:schemeClr val="tx1"/>
                </a:solidFill>
              </a:rPr>
              <a:t> -the </a:t>
            </a:r>
            <a:r>
              <a:rPr lang="pl-PL" sz="2000" b="1" dirty="0">
                <a:solidFill>
                  <a:schemeClr val="tx1"/>
                </a:solidFill>
              </a:rPr>
              <a:t>Krakowiak</a:t>
            </a:r>
            <a:r>
              <a:rPr lang="pl-PL" sz="2000" dirty="0">
                <a:solidFill>
                  <a:schemeClr val="tx1"/>
                </a:solidFill>
              </a:rPr>
              <a:t>, </a:t>
            </a:r>
          </a:p>
          <a:p>
            <a:r>
              <a:rPr lang="pl-PL" sz="2000" dirty="0">
                <a:solidFill>
                  <a:schemeClr val="tx1"/>
                </a:solidFill>
              </a:rPr>
              <a:t>               -the </a:t>
            </a:r>
            <a:r>
              <a:rPr lang="pl-PL" sz="2000" b="1" dirty="0">
                <a:solidFill>
                  <a:schemeClr val="tx1"/>
                </a:solidFill>
              </a:rPr>
              <a:t>Mazur</a:t>
            </a:r>
            <a:r>
              <a:rPr lang="pl-PL" sz="2000" dirty="0">
                <a:solidFill>
                  <a:schemeClr val="tx1"/>
                </a:solidFill>
              </a:rPr>
              <a:t> (Mazurka),</a:t>
            </a:r>
          </a:p>
          <a:p>
            <a:r>
              <a:rPr lang="pl-PL" sz="2000" dirty="0">
                <a:solidFill>
                  <a:schemeClr val="tx1"/>
                </a:solidFill>
              </a:rPr>
              <a:t>                    -the </a:t>
            </a:r>
            <a:r>
              <a:rPr lang="pl-PL" sz="2000" b="1" dirty="0">
                <a:solidFill>
                  <a:schemeClr val="tx1"/>
                </a:solidFill>
              </a:rPr>
              <a:t>Polonez</a:t>
            </a:r>
            <a:r>
              <a:rPr lang="pl-PL" sz="2000" dirty="0">
                <a:solidFill>
                  <a:schemeClr val="tx1"/>
                </a:solidFill>
              </a:rPr>
              <a:t> (Polonaise),</a:t>
            </a:r>
          </a:p>
          <a:p>
            <a:r>
              <a:rPr lang="pl-PL" sz="2000" dirty="0">
                <a:solidFill>
                  <a:schemeClr val="tx1"/>
                </a:solidFill>
              </a:rPr>
              <a:t>  </a:t>
            </a:r>
            <a:r>
              <a:rPr lang="en-US" sz="2000" dirty="0">
                <a:solidFill>
                  <a:schemeClr val="tx1"/>
                </a:solidFill>
              </a:rPr>
              <a:t>-the </a:t>
            </a:r>
            <a:r>
              <a:rPr lang="en-US" sz="2000" b="1" dirty="0" err="1">
                <a:solidFill>
                  <a:schemeClr val="tx1"/>
                </a:solidFill>
              </a:rPr>
              <a:t>Kujawiak</a:t>
            </a:r>
            <a:r>
              <a:rPr lang="en-US" sz="2000" dirty="0">
                <a:solidFill>
                  <a:schemeClr val="tx1"/>
                </a:solidFill>
              </a:rPr>
              <a:t>, </a:t>
            </a:r>
            <a:endParaRPr lang="pl-PL" sz="2000" dirty="0">
              <a:solidFill>
                <a:schemeClr val="tx1"/>
              </a:solidFill>
            </a:endParaRPr>
          </a:p>
          <a:p>
            <a:r>
              <a:rPr lang="en-US" sz="2000" dirty="0">
                <a:solidFill>
                  <a:schemeClr val="tx1"/>
                </a:solidFill>
              </a:rPr>
              <a:t>- the </a:t>
            </a:r>
            <a:r>
              <a:rPr lang="en-US" sz="2000" b="1" dirty="0" err="1">
                <a:solidFill>
                  <a:schemeClr val="tx1"/>
                </a:solidFill>
              </a:rPr>
              <a:t>Oberek</a:t>
            </a:r>
            <a:r>
              <a:rPr lang="en-US" sz="2000" dirty="0">
                <a:solidFill>
                  <a:schemeClr val="tx1"/>
                </a:solidFill>
              </a:rPr>
              <a:t>.</a:t>
            </a:r>
            <a:endParaRPr lang="pl-PL" sz="2000" dirty="0">
              <a:solidFill>
                <a:schemeClr val="tx1"/>
              </a:solidFill>
            </a:endParaRPr>
          </a:p>
          <a:p>
            <a:r>
              <a:rPr lang="en-US" sz="2000" dirty="0">
                <a:solidFill>
                  <a:schemeClr val="tx1"/>
                </a:solidFill>
              </a:rPr>
              <a:t> These dances, which originated in the Polish countryside, were so popular that they found their way to the royal court, and were even incorporated into classical </a:t>
            </a:r>
            <a:endParaRPr lang="pl-PL" sz="2000" dirty="0">
              <a:solidFill>
                <a:schemeClr val="tx1"/>
              </a:solidFill>
            </a:endParaRPr>
          </a:p>
        </p:txBody>
      </p:sp>
    </p:spTree>
    <p:extLst>
      <p:ext uri="{BB962C8B-B14F-4D97-AF65-F5344CB8AC3E}">
        <p14:creationId xmlns:p14="http://schemas.microsoft.com/office/powerpoint/2010/main" val="155697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Zespￃﾳￅﾂ Pieￅﾛni i Taￅﾄca ￢ﾀﾞNowa Huta&quot; - Kujawiak">
            <a:hlinkClick r:id="" action="ppaction://media"/>
            <a:extLst>
              <a:ext uri="{FF2B5EF4-FFF2-40B4-BE49-F238E27FC236}">
                <a16:creationId xmlns:a16="http://schemas.microsoft.com/office/drawing/2014/main" id="{D2B07678-43CB-46B2-BF31-4BC32EB5CD4F}"/>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4476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0138-D8BE-4D6D-9099-EBB93592D3FE}"/>
              </a:ext>
            </a:extLst>
          </p:cNvPr>
          <p:cNvSpPr>
            <a:spLocks noGrp="1"/>
          </p:cNvSpPr>
          <p:nvPr>
            <p:ph type="title"/>
          </p:nvPr>
        </p:nvSpPr>
        <p:spPr>
          <a:xfrm>
            <a:off x="4488024" y="365126"/>
            <a:ext cx="6865776" cy="1230410"/>
          </a:xfrm>
        </p:spPr>
        <p:txBody>
          <a:bodyPr>
            <a:normAutofit/>
          </a:bodyPr>
          <a:lstStyle/>
          <a:p>
            <a:r>
              <a:rPr lang="en-US" sz="4800" b="1" dirty="0"/>
              <a:t>The </a:t>
            </a:r>
            <a:r>
              <a:rPr lang="en-US" sz="4800" b="1" dirty="0" err="1"/>
              <a:t>Oberek</a:t>
            </a:r>
            <a:r>
              <a:rPr lang="en-US" sz="4800" b="1" dirty="0"/>
              <a:t> </a:t>
            </a:r>
            <a:endParaRPr lang="pl-PL" sz="4800" dirty="0"/>
          </a:p>
        </p:txBody>
      </p:sp>
      <p:sp>
        <p:nvSpPr>
          <p:cNvPr id="4" name="Content Placeholder 3">
            <a:extLst>
              <a:ext uri="{FF2B5EF4-FFF2-40B4-BE49-F238E27FC236}">
                <a16:creationId xmlns:a16="http://schemas.microsoft.com/office/drawing/2014/main" id="{79D2E734-FAE4-4BC7-A855-B5A35AB9B4EB}"/>
              </a:ext>
            </a:extLst>
          </p:cNvPr>
          <p:cNvSpPr>
            <a:spLocks noGrp="1"/>
          </p:cNvSpPr>
          <p:nvPr>
            <p:ph sz="half" idx="1"/>
          </p:nvPr>
        </p:nvSpPr>
        <p:spPr>
          <a:xfrm>
            <a:off x="5663682" y="1390262"/>
            <a:ext cx="5690118" cy="4469412"/>
          </a:xfrm>
        </p:spPr>
        <p:txBody>
          <a:bodyPr>
            <a:normAutofit/>
          </a:bodyPr>
          <a:lstStyle/>
          <a:p>
            <a:pPr marL="0" indent="0">
              <a:buNone/>
            </a:pPr>
            <a:r>
              <a:rPr lang="en-US" sz="3200" b="1" dirty="0"/>
              <a:t>The </a:t>
            </a:r>
            <a:r>
              <a:rPr lang="en-US" sz="3200" b="1" dirty="0" err="1"/>
              <a:t>Oberek</a:t>
            </a:r>
            <a:r>
              <a:rPr lang="en-US" sz="3200" b="1" dirty="0"/>
              <a:t> </a:t>
            </a:r>
            <a:r>
              <a:rPr lang="en-US" sz="3200" dirty="0"/>
              <a:t>originated in the </a:t>
            </a:r>
            <a:r>
              <a:rPr lang="en-US" sz="3200" dirty="0" err="1"/>
              <a:t>Mazowsze</a:t>
            </a:r>
            <a:r>
              <a:rPr lang="en-US" sz="3200" dirty="0"/>
              <a:t> region of central Poland in the 17th century, </a:t>
            </a:r>
            <a:endParaRPr lang="pl-PL" dirty="0"/>
          </a:p>
        </p:txBody>
      </p:sp>
      <p:pic>
        <p:nvPicPr>
          <p:cNvPr id="5" name="Picture 4">
            <a:hlinkClick r:id="rId2"/>
            <a:extLst>
              <a:ext uri="{FF2B5EF4-FFF2-40B4-BE49-F238E27FC236}">
                <a16:creationId xmlns:a16="http://schemas.microsoft.com/office/drawing/2014/main" id="{100C5EC5-35A9-4A50-BBBA-075BAC48A6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1805" y="1825625"/>
            <a:ext cx="4366726" cy="3772742"/>
          </a:xfrm>
          <a:prstGeom prst="rect">
            <a:avLst/>
          </a:prstGeom>
          <a:noFill/>
          <a:ln>
            <a:noFill/>
          </a:ln>
        </p:spPr>
      </p:pic>
    </p:spTree>
    <p:extLst>
      <p:ext uri="{BB962C8B-B14F-4D97-AF65-F5344CB8AC3E}">
        <p14:creationId xmlns:p14="http://schemas.microsoft.com/office/powerpoint/2010/main" val="307369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Koncert Mazowsze (Gala LOT) - Oberek">
            <a:hlinkClick r:id="" action="ppaction://media"/>
            <a:extLst>
              <a:ext uri="{FF2B5EF4-FFF2-40B4-BE49-F238E27FC236}">
                <a16:creationId xmlns:a16="http://schemas.microsoft.com/office/drawing/2014/main" id="{A72A3A76-AD43-48FD-8D31-043BB6591CFB}"/>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983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E3A88-D2A7-4621-9654-3E8DDCC11E64}"/>
              </a:ext>
            </a:extLst>
          </p:cNvPr>
          <p:cNvSpPr>
            <a:spLocks noGrp="1"/>
          </p:cNvSpPr>
          <p:nvPr>
            <p:ph type="title"/>
          </p:nvPr>
        </p:nvSpPr>
        <p:spPr>
          <a:xfrm>
            <a:off x="3788230" y="0"/>
            <a:ext cx="7565570" cy="1595535"/>
          </a:xfrm>
        </p:spPr>
        <p:txBody>
          <a:bodyPr>
            <a:normAutofit/>
          </a:bodyPr>
          <a:lstStyle/>
          <a:p>
            <a:r>
              <a:rPr lang="en-US" sz="4800" b="1" dirty="0"/>
              <a:t>The Krakowiak</a:t>
            </a:r>
            <a:endParaRPr lang="pl-PL" sz="4800" dirty="0"/>
          </a:p>
        </p:txBody>
      </p:sp>
      <p:sp>
        <p:nvSpPr>
          <p:cNvPr id="4" name="Content Placeholder 3">
            <a:extLst>
              <a:ext uri="{FF2B5EF4-FFF2-40B4-BE49-F238E27FC236}">
                <a16:creationId xmlns:a16="http://schemas.microsoft.com/office/drawing/2014/main" id="{5A7982AB-5DFD-465C-8B45-BF2E04C68925}"/>
              </a:ext>
            </a:extLst>
          </p:cNvPr>
          <p:cNvSpPr>
            <a:spLocks noGrp="1"/>
          </p:cNvSpPr>
          <p:nvPr>
            <p:ph sz="half" idx="1"/>
          </p:nvPr>
        </p:nvSpPr>
        <p:spPr>
          <a:xfrm>
            <a:off x="6858001" y="1875453"/>
            <a:ext cx="4593676" cy="3498980"/>
          </a:xfrm>
        </p:spPr>
        <p:txBody>
          <a:bodyPr>
            <a:normAutofit/>
          </a:bodyPr>
          <a:lstStyle/>
          <a:p>
            <a:r>
              <a:rPr lang="en-US" dirty="0"/>
              <a:t>Known as the Polish dance</a:t>
            </a:r>
            <a:r>
              <a:rPr lang="pl-PL" dirty="0"/>
              <a:t> </a:t>
            </a:r>
            <a:r>
              <a:rPr lang="en-US" dirty="0"/>
              <a:t> and is danced in groups</a:t>
            </a:r>
            <a:endParaRPr lang="pl-PL" dirty="0"/>
          </a:p>
          <a:p>
            <a:r>
              <a:rPr lang="en-US" dirty="0"/>
              <a:t>The costume of </a:t>
            </a:r>
            <a:r>
              <a:rPr lang="en-US" dirty="0" err="1"/>
              <a:t>Krak</a:t>
            </a:r>
            <a:r>
              <a:rPr lang="pl-PL" dirty="0"/>
              <a:t>wiak</a:t>
            </a:r>
            <a:r>
              <a:rPr lang="en-US" dirty="0"/>
              <a:t> is the one that is most identified with Poland.</a:t>
            </a:r>
            <a:endParaRPr lang="pl-PL" dirty="0"/>
          </a:p>
          <a:p>
            <a:pPr marL="0" indent="0">
              <a:buNone/>
            </a:pPr>
            <a:endParaRPr lang="pl-PL" dirty="0"/>
          </a:p>
        </p:txBody>
      </p:sp>
      <p:pic>
        <p:nvPicPr>
          <p:cNvPr id="9" name="Picture 8">
            <a:hlinkClick r:id="rId2"/>
            <a:extLst>
              <a:ext uri="{FF2B5EF4-FFF2-40B4-BE49-F238E27FC236}">
                <a16:creationId xmlns:a16="http://schemas.microsoft.com/office/drawing/2014/main" id="{510C2F66-1A1F-423E-9E84-EB04C9D801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8539" y="1595535"/>
            <a:ext cx="5187820" cy="3993502"/>
          </a:xfrm>
          <a:prstGeom prst="rect">
            <a:avLst/>
          </a:prstGeom>
          <a:noFill/>
          <a:ln>
            <a:noFill/>
          </a:ln>
        </p:spPr>
      </p:pic>
    </p:spTree>
    <p:extLst>
      <p:ext uri="{BB962C8B-B14F-4D97-AF65-F5344CB8AC3E}">
        <p14:creationId xmlns:p14="http://schemas.microsoft.com/office/powerpoint/2010/main" val="338453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Zespￃﾳￅﾂ Mazowsze &quot;Krakowiak&quot;">
            <a:hlinkClick r:id="" action="ppaction://media"/>
            <a:extLst>
              <a:ext uri="{FF2B5EF4-FFF2-40B4-BE49-F238E27FC236}">
                <a16:creationId xmlns:a16="http://schemas.microsoft.com/office/drawing/2014/main" id="{32544379-6C95-4667-8584-46B6137CC453}"/>
              </a:ext>
            </a:extLst>
          </p:cNvPr>
          <p:cNvPicPr>
            <a:picLocks noRot="1" noChangeAspect="1"/>
          </p:cNvPicPr>
          <p:nvPr>
            <a:videoFile r:link="rId1"/>
          </p:nvPr>
        </p:nvPicPr>
        <p:blipFill>
          <a:blip r:embed="rId3"/>
          <a:stretch>
            <a:fillRect/>
          </a:stretch>
        </p:blipFill>
        <p:spPr>
          <a:xfrm>
            <a:off x="0" y="162839"/>
            <a:ext cx="12192000" cy="6858000"/>
          </a:xfrm>
          <a:prstGeom prst="rect">
            <a:avLst/>
          </a:prstGeom>
        </p:spPr>
      </p:pic>
    </p:spTree>
    <p:extLst>
      <p:ext uri="{BB962C8B-B14F-4D97-AF65-F5344CB8AC3E}">
        <p14:creationId xmlns:p14="http://schemas.microsoft.com/office/powerpoint/2010/main" val="7499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3523-F2FB-47C1-81DE-07B46BD1DF32}"/>
              </a:ext>
            </a:extLst>
          </p:cNvPr>
          <p:cNvSpPr>
            <a:spLocks noGrp="1"/>
          </p:cNvSpPr>
          <p:nvPr>
            <p:ph type="title"/>
          </p:nvPr>
        </p:nvSpPr>
        <p:spPr>
          <a:xfrm>
            <a:off x="4758612" y="139959"/>
            <a:ext cx="6595187" cy="1296955"/>
          </a:xfrm>
        </p:spPr>
        <p:txBody>
          <a:bodyPr>
            <a:normAutofit/>
          </a:bodyPr>
          <a:lstStyle/>
          <a:p>
            <a:r>
              <a:rPr lang="en-US" sz="4800" b="1" dirty="0"/>
              <a:t>The Mazur</a:t>
            </a:r>
            <a:endParaRPr lang="pl-PL" sz="4800" dirty="0"/>
          </a:p>
        </p:txBody>
      </p:sp>
      <p:sp>
        <p:nvSpPr>
          <p:cNvPr id="4" name="Content Placeholder 3">
            <a:extLst>
              <a:ext uri="{FF2B5EF4-FFF2-40B4-BE49-F238E27FC236}">
                <a16:creationId xmlns:a16="http://schemas.microsoft.com/office/drawing/2014/main" id="{00A9A21D-0673-4299-8163-329F7D1ADE42}"/>
              </a:ext>
            </a:extLst>
          </p:cNvPr>
          <p:cNvSpPr>
            <a:spLocks noGrp="1"/>
          </p:cNvSpPr>
          <p:nvPr>
            <p:ph sz="half" idx="1"/>
          </p:nvPr>
        </p:nvSpPr>
        <p:spPr>
          <a:xfrm>
            <a:off x="6382139" y="1175657"/>
            <a:ext cx="4971661" cy="4488122"/>
          </a:xfrm>
        </p:spPr>
        <p:txBody>
          <a:bodyPr>
            <a:normAutofit/>
          </a:bodyPr>
          <a:lstStyle/>
          <a:p>
            <a:pPr marL="0" indent="0">
              <a:buNone/>
            </a:pPr>
            <a:r>
              <a:rPr lang="en-US" sz="3200" b="1" dirty="0"/>
              <a:t>The Mazur</a:t>
            </a:r>
            <a:r>
              <a:rPr lang="en-US" sz="3200" dirty="0"/>
              <a:t> originated in the </a:t>
            </a:r>
            <a:r>
              <a:rPr lang="en-US" sz="3200" dirty="0" err="1"/>
              <a:t>Mazowsze</a:t>
            </a:r>
            <a:r>
              <a:rPr lang="en-US" sz="3200" dirty="0"/>
              <a:t> region of central Poland in the 16th century, </a:t>
            </a:r>
            <a:endParaRPr lang="pl-PL" dirty="0"/>
          </a:p>
        </p:txBody>
      </p:sp>
      <p:pic>
        <p:nvPicPr>
          <p:cNvPr id="5" name="Picture 4">
            <a:hlinkClick r:id="rId2"/>
            <a:extLst>
              <a:ext uri="{FF2B5EF4-FFF2-40B4-BE49-F238E27FC236}">
                <a16:creationId xmlns:a16="http://schemas.microsoft.com/office/drawing/2014/main" id="{04CD1A31-7F54-44A2-8641-2BF160ADE4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1845" y="1838131"/>
            <a:ext cx="4618653" cy="3741575"/>
          </a:xfrm>
          <a:prstGeom prst="rect">
            <a:avLst/>
          </a:prstGeom>
          <a:noFill/>
          <a:ln>
            <a:noFill/>
          </a:ln>
        </p:spPr>
      </p:pic>
    </p:spTree>
    <p:extLst>
      <p:ext uri="{BB962C8B-B14F-4D97-AF65-F5344CB8AC3E}">
        <p14:creationId xmlns:p14="http://schemas.microsoft.com/office/powerpoint/2010/main" val="327965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mazur">
            <a:hlinkClick r:id="" action="ppaction://media"/>
            <a:extLst>
              <a:ext uri="{FF2B5EF4-FFF2-40B4-BE49-F238E27FC236}">
                <a16:creationId xmlns:a16="http://schemas.microsoft.com/office/drawing/2014/main" id="{8B645F38-50CA-44F6-857C-F2502D6CE317}"/>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628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1146-8301-43BE-AFEC-DDCAC7C8A027}"/>
              </a:ext>
            </a:extLst>
          </p:cNvPr>
          <p:cNvSpPr>
            <a:spLocks noGrp="1"/>
          </p:cNvSpPr>
          <p:nvPr>
            <p:ph type="title"/>
          </p:nvPr>
        </p:nvSpPr>
        <p:spPr>
          <a:xfrm>
            <a:off x="4301412" y="365125"/>
            <a:ext cx="7052387" cy="1323716"/>
          </a:xfrm>
        </p:spPr>
        <p:txBody>
          <a:bodyPr>
            <a:normAutofit/>
          </a:bodyPr>
          <a:lstStyle/>
          <a:p>
            <a:r>
              <a:rPr lang="en-US" sz="4800" b="1" dirty="0"/>
              <a:t>The </a:t>
            </a:r>
            <a:r>
              <a:rPr lang="en-US" sz="4800" b="1" dirty="0" err="1"/>
              <a:t>Polonez</a:t>
            </a:r>
            <a:endParaRPr lang="pl-PL" sz="4800" dirty="0"/>
          </a:p>
        </p:txBody>
      </p:sp>
      <p:sp>
        <p:nvSpPr>
          <p:cNvPr id="4" name="Content Placeholder 3">
            <a:extLst>
              <a:ext uri="{FF2B5EF4-FFF2-40B4-BE49-F238E27FC236}">
                <a16:creationId xmlns:a16="http://schemas.microsoft.com/office/drawing/2014/main" id="{0FCD954E-E77F-4751-8FF2-457FB7CB7A47}"/>
              </a:ext>
            </a:extLst>
          </p:cNvPr>
          <p:cNvSpPr>
            <a:spLocks noGrp="1"/>
          </p:cNvSpPr>
          <p:nvPr>
            <p:ph sz="half" idx="1"/>
          </p:nvPr>
        </p:nvSpPr>
        <p:spPr>
          <a:xfrm>
            <a:off x="6176864" y="1940767"/>
            <a:ext cx="5176935" cy="3629609"/>
          </a:xfrm>
        </p:spPr>
        <p:txBody>
          <a:bodyPr>
            <a:normAutofit/>
          </a:bodyPr>
          <a:lstStyle/>
          <a:p>
            <a:pPr marL="0" indent="0">
              <a:buNone/>
            </a:pPr>
            <a:r>
              <a:rPr lang="en-US" sz="3200" b="1" dirty="0"/>
              <a:t>The </a:t>
            </a:r>
            <a:r>
              <a:rPr lang="en-US" sz="3200" b="1" dirty="0" err="1"/>
              <a:t>Polonez</a:t>
            </a:r>
            <a:r>
              <a:rPr lang="en-US" sz="3200" dirty="0"/>
              <a:t>, or Poland Dance of 18th century nobility</a:t>
            </a:r>
            <a:r>
              <a:rPr lang="pl-PL" sz="3200" dirty="0"/>
              <a:t> </a:t>
            </a:r>
            <a:r>
              <a:rPr lang="en-US" sz="3200" dirty="0"/>
              <a:t>traditionally opened up balls and weddings in country villages</a:t>
            </a:r>
            <a:r>
              <a:rPr lang="pl-PL" sz="3200" dirty="0"/>
              <a:t>.</a:t>
            </a:r>
            <a:r>
              <a:rPr lang="en-US" sz="3200" dirty="0"/>
              <a:t> </a:t>
            </a:r>
            <a:endParaRPr lang="pl-PL" sz="3200" dirty="0"/>
          </a:p>
        </p:txBody>
      </p:sp>
      <p:pic>
        <p:nvPicPr>
          <p:cNvPr id="5" name="Picture 4">
            <a:hlinkClick r:id="rId2"/>
            <a:extLst>
              <a:ext uri="{FF2B5EF4-FFF2-40B4-BE49-F238E27FC236}">
                <a16:creationId xmlns:a16="http://schemas.microsoft.com/office/drawing/2014/main" id="{A9E12435-69BB-4A4B-983F-86AC625744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1" y="1825625"/>
            <a:ext cx="4153677" cy="3744751"/>
          </a:xfrm>
          <a:prstGeom prst="rect">
            <a:avLst/>
          </a:prstGeom>
          <a:noFill/>
          <a:ln>
            <a:noFill/>
          </a:ln>
        </p:spPr>
      </p:pic>
    </p:spTree>
    <p:extLst>
      <p:ext uri="{BB962C8B-B14F-4D97-AF65-F5344CB8AC3E}">
        <p14:creationId xmlns:p14="http://schemas.microsoft.com/office/powerpoint/2010/main" val="164631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C6D4-2863-45FD-995A-61092C8C1823}"/>
              </a:ext>
            </a:extLst>
          </p:cNvPr>
          <p:cNvSpPr>
            <a:spLocks noGrp="1"/>
          </p:cNvSpPr>
          <p:nvPr>
            <p:ph type="title"/>
          </p:nvPr>
        </p:nvSpPr>
        <p:spPr>
          <a:xfrm>
            <a:off x="685801" y="265471"/>
            <a:ext cx="10396882" cy="5102941"/>
          </a:xfrm>
        </p:spPr>
        <p:txBody>
          <a:bodyPr>
            <a:normAutofit/>
          </a:bodyPr>
          <a:lstStyle/>
          <a:p>
            <a:r>
              <a:rPr lang="pl-PL" sz="3600" i="1" dirty="0"/>
              <a:t>Polonez  </a:t>
            </a:r>
            <a:r>
              <a:rPr lang="pl-PL" sz="3600" dirty="0"/>
              <a:t>is danced at the </a:t>
            </a:r>
            <a:r>
              <a:rPr lang="pl-PL" sz="3600" i="1" dirty="0"/>
              <a:t>studniówka</a:t>
            </a:r>
            <a:r>
              <a:rPr lang="pl-PL" sz="3600" dirty="0"/>
              <a:t>, a ball for graduating high school students and at graduation for </a:t>
            </a:r>
            <a:r>
              <a:rPr lang="pl-PL" sz="3600" i="1" dirty="0"/>
              <a:t>gymnasium – junior hihg school</a:t>
            </a:r>
            <a:r>
              <a:rPr lang="pl-PL" sz="3600" dirty="0"/>
              <a:t> students. This is shown the dance for the graduation of one of our </a:t>
            </a:r>
            <a:r>
              <a:rPr lang="pl-PL" sz="3600" i="1" dirty="0"/>
              <a:t> gymnasium  </a:t>
            </a:r>
            <a:r>
              <a:rPr lang="pl-PL" sz="3600" dirty="0"/>
              <a:t>class which takes place in our town of </a:t>
            </a:r>
            <a:r>
              <a:rPr lang="pl-PL" sz="3600" i="1" dirty="0"/>
              <a:t>Sulmierzyce  </a:t>
            </a:r>
            <a:r>
              <a:rPr lang="pl-PL" sz="3600" dirty="0"/>
              <a:t>main square in the background of our historical, small, wooden city hall</a:t>
            </a:r>
          </a:p>
        </p:txBody>
      </p:sp>
    </p:spTree>
    <p:extLst>
      <p:ext uri="{BB962C8B-B14F-4D97-AF65-F5344CB8AC3E}">
        <p14:creationId xmlns:p14="http://schemas.microsoft.com/office/powerpoint/2010/main" val="316222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Pan Tadeusz - Polonez">
            <a:hlinkClick r:id="" action="ppaction://media"/>
            <a:extLst>
              <a:ext uri="{FF2B5EF4-FFF2-40B4-BE49-F238E27FC236}">
                <a16:creationId xmlns:a16="http://schemas.microsoft.com/office/drawing/2014/main" id="{4846D162-CF36-4F22-B9E6-22B951CC365D}"/>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5266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8E8A-DBA5-46D6-ACA8-C05383D26325}"/>
              </a:ext>
            </a:extLst>
          </p:cNvPr>
          <p:cNvSpPr>
            <a:spLocks noGrp="1"/>
          </p:cNvSpPr>
          <p:nvPr>
            <p:ph type="title"/>
          </p:nvPr>
        </p:nvSpPr>
        <p:spPr>
          <a:xfrm>
            <a:off x="4357396" y="365125"/>
            <a:ext cx="6996404" cy="1221079"/>
          </a:xfrm>
        </p:spPr>
        <p:txBody>
          <a:bodyPr>
            <a:normAutofit/>
          </a:bodyPr>
          <a:lstStyle/>
          <a:p>
            <a:r>
              <a:rPr lang="en-US" sz="4800" b="1" dirty="0"/>
              <a:t>The </a:t>
            </a:r>
            <a:r>
              <a:rPr lang="en-US" sz="4800" b="1" dirty="0" err="1"/>
              <a:t>Kujawiak</a:t>
            </a:r>
            <a:r>
              <a:rPr lang="en-US" sz="4800" b="1" dirty="0"/>
              <a:t> </a:t>
            </a:r>
            <a:endParaRPr lang="pl-PL" sz="4800" dirty="0"/>
          </a:p>
        </p:txBody>
      </p:sp>
      <p:sp>
        <p:nvSpPr>
          <p:cNvPr id="4" name="Content Placeholder 3">
            <a:extLst>
              <a:ext uri="{FF2B5EF4-FFF2-40B4-BE49-F238E27FC236}">
                <a16:creationId xmlns:a16="http://schemas.microsoft.com/office/drawing/2014/main" id="{601FCC40-D081-41C1-BBAD-2EEE1881DF5E}"/>
              </a:ext>
            </a:extLst>
          </p:cNvPr>
          <p:cNvSpPr>
            <a:spLocks noGrp="1"/>
          </p:cNvSpPr>
          <p:nvPr>
            <p:ph sz="half" idx="1"/>
          </p:nvPr>
        </p:nvSpPr>
        <p:spPr>
          <a:xfrm>
            <a:off x="6096000" y="1825625"/>
            <a:ext cx="5257800" cy="3800734"/>
          </a:xfrm>
        </p:spPr>
        <p:txBody>
          <a:bodyPr>
            <a:normAutofit/>
          </a:bodyPr>
          <a:lstStyle/>
          <a:p>
            <a:pPr marL="0" indent="0">
              <a:buNone/>
            </a:pPr>
            <a:r>
              <a:rPr lang="en-US" sz="3200" b="1" dirty="0" err="1"/>
              <a:t>Kujawiak</a:t>
            </a:r>
            <a:r>
              <a:rPr lang="en-US" sz="3200" b="1" dirty="0"/>
              <a:t> </a:t>
            </a:r>
            <a:r>
              <a:rPr lang="en-US" sz="3200" dirty="0"/>
              <a:t>originated in the </a:t>
            </a:r>
            <a:r>
              <a:rPr lang="en-US" sz="3200" dirty="0" err="1"/>
              <a:t>Kujawy</a:t>
            </a:r>
            <a:r>
              <a:rPr lang="en-US" sz="3200" dirty="0"/>
              <a:t> region of North-Central Poland in the 19th century</a:t>
            </a:r>
            <a:r>
              <a:rPr lang="pl-PL" sz="3200" dirty="0"/>
              <a:t>.</a:t>
            </a:r>
          </a:p>
        </p:txBody>
      </p:sp>
      <p:pic>
        <p:nvPicPr>
          <p:cNvPr id="5" name="Picture 4">
            <a:hlinkClick r:id="rId2"/>
            <a:extLst>
              <a:ext uri="{FF2B5EF4-FFF2-40B4-BE49-F238E27FC236}">
                <a16:creationId xmlns:a16="http://schemas.microsoft.com/office/drawing/2014/main" id="{FED643D8-4873-499A-9328-342FAABD77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7788" y="1825625"/>
            <a:ext cx="4749281" cy="3726089"/>
          </a:xfrm>
          <a:prstGeom prst="rect">
            <a:avLst/>
          </a:prstGeom>
          <a:noFill/>
          <a:ln>
            <a:noFill/>
          </a:ln>
        </p:spPr>
      </p:pic>
    </p:spTree>
    <p:extLst>
      <p:ext uri="{BB962C8B-B14F-4D97-AF65-F5344CB8AC3E}">
        <p14:creationId xmlns:p14="http://schemas.microsoft.com/office/powerpoint/2010/main" val="9541473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146</TotalTime>
  <Words>242</Words>
  <Application>Microsoft Office PowerPoint</Application>
  <PresentationFormat>Widescreen</PresentationFormat>
  <Paragraphs>20</Paragraphs>
  <Slides>12</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Impact</vt:lpstr>
      <vt:lpstr>Main Event</vt:lpstr>
      <vt:lpstr>Polish national Dances</vt:lpstr>
      <vt:lpstr>The Krakowiak</vt:lpstr>
      <vt:lpstr>PowerPoint Presentation</vt:lpstr>
      <vt:lpstr>The Mazur</vt:lpstr>
      <vt:lpstr>PowerPoint Presentation</vt:lpstr>
      <vt:lpstr>The Polonez</vt:lpstr>
      <vt:lpstr>Polonez  is danced at the studniówka, a ball for graduating high school students and at graduation for gymnasium – junior hihg school students. This is shown the dance for the graduation of one of our  gymnasium  class which takes place in our town of Sulmierzyce  main square in the background of our historical, small, wooden city hall</vt:lpstr>
      <vt:lpstr>PowerPoint Presentation</vt:lpstr>
      <vt:lpstr>The Kujawiak </vt:lpstr>
      <vt:lpstr>PowerPoint Presentation</vt:lpstr>
      <vt:lpstr>The Oberek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Polish national Dances</dc:title>
  <dc:creator>Marcin</dc:creator>
  <cp:lastModifiedBy>Marcin</cp:lastModifiedBy>
  <cp:revision>19</cp:revision>
  <cp:lastPrinted>2019-09-19T12:52:32Z</cp:lastPrinted>
  <dcterms:created xsi:type="dcterms:W3CDTF">2019-09-12T17:51:47Z</dcterms:created>
  <dcterms:modified xsi:type="dcterms:W3CDTF">2019-09-19T12:53:20Z</dcterms:modified>
</cp:coreProperties>
</file>