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69" r:id="rId3"/>
    <p:sldId id="270" r:id="rId4"/>
    <p:sldId id="271" r:id="rId5"/>
    <p:sldId id="272" r:id="rId6"/>
    <p:sldId id="256" r:id="rId7"/>
    <p:sldId id="257" r:id="rId8"/>
    <p:sldId id="258" r:id="rId9"/>
    <p:sldId id="259" r:id="rId10"/>
    <p:sldId id="262" r:id="rId11"/>
    <p:sldId id="264" r:id="rId12"/>
    <p:sldId id="265" r:id="rId13"/>
    <p:sldId id="266" r:id="rId14"/>
    <p:sldId id="263" r:id="rId15"/>
    <p:sldId id="267" r:id="rId16"/>
    <p:sldId id="274" r:id="rId17"/>
    <p:sldId id="281" r:id="rId18"/>
    <p:sldId id="275" r:id="rId19"/>
    <p:sldId id="276" r:id="rId20"/>
    <p:sldId id="277" r:id="rId21"/>
    <p:sldId id="278" r:id="rId22"/>
    <p:sldId id="279" r:id="rId23"/>
    <p:sldId id="280" r:id="rId24"/>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81" d="100"/>
          <a:sy n="81" d="100"/>
        </p:scale>
        <p:origin x="17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FAA839-F4B4-418D-9068-EC8833FDA12F}"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403557C5-92E9-476A-BDA8-A08EDF2E9797}">
      <dgm:prSet/>
      <dgm:spPr/>
      <dgm:t>
        <a:bodyPr/>
        <a:lstStyle/>
        <a:p>
          <a:r>
            <a:rPr lang="pl-PL" dirty="0" err="1"/>
            <a:t>Poet</a:t>
          </a:r>
          <a:r>
            <a:rPr lang="pl-PL" dirty="0"/>
            <a:t> and </a:t>
          </a:r>
          <a:r>
            <a:rPr lang="pl-PL" dirty="0" err="1"/>
            <a:t>essayist</a:t>
          </a:r>
          <a:r>
            <a:rPr lang="pl-PL" dirty="0"/>
            <a:t>, </a:t>
          </a:r>
          <a:r>
            <a:rPr lang="pl-PL" dirty="0" err="1"/>
            <a:t>awarded</a:t>
          </a:r>
          <a:r>
            <a:rPr lang="pl-PL" dirty="0"/>
            <a:t> the Nobel </a:t>
          </a:r>
          <a:r>
            <a:rPr lang="pl-PL" dirty="0" err="1"/>
            <a:t>Prize</a:t>
          </a:r>
          <a:r>
            <a:rPr lang="pl-PL" dirty="0"/>
            <a:t> for </a:t>
          </a:r>
          <a:r>
            <a:rPr lang="pl-PL" dirty="0" err="1"/>
            <a:t>literature</a:t>
          </a:r>
          <a:r>
            <a:rPr lang="pl-PL" dirty="0"/>
            <a:t> in 1996</a:t>
          </a:r>
          <a:endParaRPr lang="en-US" dirty="0"/>
        </a:p>
      </dgm:t>
    </dgm:pt>
    <dgm:pt modelId="{4C34DBA0-98EC-4579-A075-E9B2456A094B}" type="parTrans" cxnId="{547C9518-1038-4C29-AD8D-548298243F02}">
      <dgm:prSet/>
      <dgm:spPr/>
      <dgm:t>
        <a:bodyPr/>
        <a:lstStyle/>
        <a:p>
          <a:endParaRPr lang="en-US"/>
        </a:p>
      </dgm:t>
    </dgm:pt>
    <dgm:pt modelId="{8DAB2C5C-6019-4B83-87AE-F40A36029C1B}" type="sibTrans" cxnId="{547C9518-1038-4C29-AD8D-548298243F02}">
      <dgm:prSet/>
      <dgm:spPr/>
      <dgm:t>
        <a:bodyPr/>
        <a:lstStyle/>
        <a:p>
          <a:endParaRPr lang="en-US"/>
        </a:p>
      </dgm:t>
    </dgm:pt>
    <dgm:pt modelId="{7F9C898C-C5AC-452E-87D9-3FD9865FDECB}">
      <dgm:prSet/>
      <dgm:spPr/>
      <dgm:t>
        <a:bodyPr/>
        <a:lstStyle/>
        <a:p>
          <a:r>
            <a:rPr lang="pl-PL" dirty="0" err="1"/>
            <a:t>Born</a:t>
          </a:r>
          <a:r>
            <a:rPr lang="pl-PL" dirty="0"/>
            <a:t> on the 2nd of </a:t>
          </a:r>
          <a:r>
            <a:rPr lang="pl-PL" dirty="0" err="1"/>
            <a:t>July</a:t>
          </a:r>
          <a:r>
            <a:rPr lang="pl-PL" dirty="0"/>
            <a:t> 1923 in Bnin </a:t>
          </a:r>
          <a:r>
            <a:rPr lang="pl-PL" dirty="0" err="1"/>
            <a:t>near</a:t>
          </a:r>
          <a:r>
            <a:rPr lang="pl-PL" dirty="0"/>
            <a:t> Poznań and </a:t>
          </a:r>
          <a:r>
            <a:rPr lang="pl-PL" dirty="0" err="1"/>
            <a:t>died</a:t>
          </a:r>
          <a:r>
            <a:rPr lang="pl-PL" dirty="0"/>
            <a:t> in </a:t>
          </a:r>
          <a:r>
            <a:rPr lang="pl-PL" dirty="0" err="1"/>
            <a:t>Cracow</a:t>
          </a:r>
          <a:r>
            <a:rPr lang="pl-PL" dirty="0"/>
            <a:t> on the 1st of </a:t>
          </a:r>
          <a:r>
            <a:rPr lang="pl-PL" dirty="0" err="1"/>
            <a:t>February</a:t>
          </a:r>
          <a:r>
            <a:rPr lang="pl-PL" dirty="0"/>
            <a:t> 2012</a:t>
          </a:r>
          <a:endParaRPr lang="en-US" dirty="0"/>
        </a:p>
      </dgm:t>
    </dgm:pt>
    <dgm:pt modelId="{3541645E-0EDB-4ED3-8E3D-546F375B2EAF}" type="parTrans" cxnId="{41FA7864-92AA-4ED8-B69B-969F09FB00F9}">
      <dgm:prSet/>
      <dgm:spPr/>
      <dgm:t>
        <a:bodyPr/>
        <a:lstStyle/>
        <a:p>
          <a:endParaRPr lang="en-US"/>
        </a:p>
      </dgm:t>
    </dgm:pt>
    <dgm:pt modelId="{FEC066D2-A1F4-4D11-9E5D-CE38617D4EEE}" type="sibTrans" cxnId="{41FA7864-92AA-4ED8-B69B-969F09FB00F9}">
      <dgm:prSet/>
      <dgm:spPr/>
      <dgm:t>
        <a:bodyPr/>
        <a:lstStyle/>
        <a:p>
          <a:endParaRPr lang="en-US"/>
        </a:p>
      </dgm:t>
    </dgm:pt>
    <dgm:pt modelId="{DB021795-3818-41B4-996B-715173D41859}">
      <dgm:prSet/>
      <dgm:spPr/>
      <dgm:t>
        <a:bodyPr/>
        <a:lstStyle/>
        <a:p>
          <a:r>
            <a:rPr lang="pl-PL" dirty="0" err="1"/>
            <a:t>poetical</a:t>
          </a:r>
          <a:r>
            <a:rPr lang="pl-PL" dirty="0"/>
            <a:t> </a:t>
          </a:r>
          <a:r>
            <a:rPr lang="pl-PL" dirty="0" err="1"/>
            <a:t>output</a:t>
          </a:r>
          <a:r>
            <a:rPr lang="pl-PL" dirty="0"/>
            <a:t>– </a:t>
          </a:r>
          <a:r>
            <a:rPr lang="pl-PL" dirty="0" err="1"/>
            <a:t>about</a:t>
          </a:r>
          <a:r>
            <a:rPr lang="pl-PL" dirty="0"/>
            <a:t> 350 </a:t>
          </a:r>
          <a:r>
            <a:rPr lang="pl-PL" dirty="0" err="1"/>
            <a:t>published</a:t>
          </a:r>
          <a:r>
            <a:rPr lang="pl-PL" dirty="0"/>
            <a:t> </a:t>
          </a:r>
          <a:r>
            <a:rPr lang="pl-PL" dirty="0" err="1"/>
            <a:t>poems</a:t>
          </a:r>
          <a:r>
            <a:rPr lang="pl-PL" dirty="0"/>
            <a:t> (</a:t>
          </a:r>
          <a:r>
            <a:rPr lang="pl-PL" dirty="0" err="1"/>
            <a:t>also</a:t>
          </a:r>
          <a:r>
            <a:rPr lang="pl-PL" dirty="0"/>
            <a:t> in English)</a:t>
          </a:r>
          <a:endParaRPr lang="en-US" dirty="0"/>
        </a:p>
      </dgm:t>
    </dgm:pt>
    <dgm:pt modelId="{110629C1-1A5E-42C8-BD54-717B80E42EE6}" type="parTrans" cxnId="{A24BAA33-C710-42E3-9E3E-DA7E579150DD}">
      <dgm:prSet/>
      <dgm:spPr/>
      <dgm:t>
        <a:bodyPr/>
        <a:lstStyle/>
        <a:p>
          <a:endParaRPr lang="en-US"/>
        </a:p>
      </dgm:t>
    </dgm:pt>
    <dgm:pt modelId="{B34AA688-F2CA-497F-BC83-BD580AA27D88}" type="sibTrans" cxnId="{A24BAA33-C710-42E3-9E3E-DA7E579150DD}">
      <dgm:prSet/>
      <dgm:spPr/>
      <dgm:t>
        <a:bodyPr/>
        <a:lstStyle/>
        <a:p>
          <a:endParaRPr lang="en-US"/>
        </a:p>
      </dgm:t>
    </dgm:pt>
    <dgm:pt modelId="{E5682957-2018-4BE4-B156-38DA79C17B11}" type="pres">
      <dgm:prSet presAssocID="{6FFAA839-F4B4-418D-9068-EC8833FDA12F}" presName="linear" presStyleCnt="0">
        <dgm:presLayoutVars>
          <dgm:animLvl val="lvl"/>
          <dgm:resizeHandles val="exact"/>
        </dgm:presLayoutVars>
      </dgm:prSet>
      <dgm:spPr/>
      <dgm:t>
        <a:bodyPr/>
        <a:lstStyle/>
        <a:p>
          <a:endParaRPr lang="pl-PL"/>
        </a:p>
      </dgm:t>
    </dgm:pt>
    <dgm:pt modelId="{F898BFFB-E605-400F-8F8D-B200EAE45BBF}" type="pres">
      <dgm:prSet presAssocID="{403557C5-92E9-476A-BDA8-A08EDF2E9797}" presName="parentText" presStyleLbl="node1" presStyleIdx="0" presStyleCnt="3">
        <dgm:presLayoutVars>
          <dgm:chMax val="0"/>
          <dgm:bulletEnabled val="1"/>
        </dgm:presLayoutVars>
      </dgm:prSet>
      <dgm:spPr/>
      <dgm:t>
        <a:bodyPr/>
        <a:lstStyle/>
        <a:p>
          <a:endParaRPr lang="pl-PL"/>
        </a:p>
      </dgm:t>
    </dgm:pt>
    <dgm:pt modelId="{EB2FD75D-8FE4-47A0-91C5-6117E7E02818}" type="pres">
      <dgm:prSet presAssocID="{8DAB2C5C-6019-4B83-87AE-F40A36029C1B}" presName="spacer" presStyleCnt="0"/>
      <dgm:spPr/>
    </dgm:pt>
    <dgm:pt modelId="{000EC8AA-00E1-41E7-AFA5-58A27189CC14}" type="pres">
      <dgm:prSet presAssocID="{7F9C898C-C5AC-452E-87D9-3FD9865FDECB}" presName="parentText" presStyleLbl="node1" presStyleIdx="1" presStyleCnt="3">
        <dgm:presLayoutVars>
          <dgm:chMax val="0"/>
          <dgm:bulletEnabled val="1"/>
        </dgm:presLayoutVars>
      </dgm:prSet>
      <dgm:spPr/>
      <dgm:t>
        <a:bodyPr/>
        <a:lstStyle/>
        <a:p>
          <a:endParaRPr lang="pl-PL"/>
        </a:p>
      </dgm:t>
    </dgm:pt>
    <dgm:pt modelId="{8F069E8C-A549-4610-9392-D918A01CAD2F}" type="pres">
      <dgm:prSet presAssocID="{FEC066D2-A1F4-4D11-9E5D-CE38617D4EEE}" presName="spacer" presStyleCnt="0"/>
      <dgm:spPr/>
    </dgm:pt>
    <dgm:pt modelId="{47FE62D8-21FE-4C1B-AC50-445D21197626}" type="pres">
      <dgm:prSet presAssocID="{DB021795-3818-41B4-996B-715173D41859}" presName="parentText" presStyleLbl="node1" presStyleIdx="2" presStyleCnt="3">
        <dgm:presLayoutVars>
          <dgm:chMax val="0"/>
          <dgm:bulletEnabled val="1"/>
        </dgm:presLayoutVars>
      </dgm:prSet>
      <dgm:spPr/>
      <dgm:t>
        <a:bodyPr/>
        <a:lstStyle/>
        <a:p>
          <a:endParaRPr lang="pl-PL"/>
        </a:p>
      </dgm:t>
    </dgm:pt>
  </dgm:ptLst>
  <dgm:cxnLst>
    <dgm:cxn modelId="{41FA7864-92AA-4ED8-B69B-969F09FB00F9}" srcId="{6FFAA839-F4B4-418D-9068-EC8833FDA12F}" destId="{7F9C898C-C5AC-452E-87D9-3FD9865FDECB}" srcOrd="1" destOrd="0" parTransId="{3541645E-0EDB-4ED3-8E3D-546F375B2EAF}" sibTransId="{FEC066D2-A1F4-4D11-9E5D-CE38617D4EEE}"/>
    <dgm:cxn modelId="{439818E9-7631-48EF-A793-F271EF5139AD}" type="presOf" srcId="{DB021795-3818-41B4-996B-715173D41859}" destId="{47FE62D8-21FE-4C1B-AC50-445D21197626}" srcOrd="0" destOrd="0" presId="urn:microsoft.com/office/officeart/2005/8/layout/vList2"/>
    <dgm:cxn modelId="{B15F2D7B-6D18-41DF-9987-F3F2AA3DA060}" type="presOf" srcId="{6FFAA839-F4B4-418D-9068-EC8833FDA12F}" destId="{E5682957-2018-4BE4-B156-38DA79C17B11}" srcOrd="0" destOrd="0" presId="urn:microsoft.com/office/officeart/2005/8/layout/vList2"/>
    <dgm:cxn modelId="{32A3FC7A-B008-49DA-BFC0-E240517D70B0}" type="presOf" srcId="{403557C5-92E9-476A-BDA8-A08EDF2E9797}" destId="{F898BFFB-E605-400F-8F8D-B200EAE45BBF}" srcOrd="0" destOrd="0" presId="urn:microsoft.com/office/officeart/2005/8/layout/vList2"/>
    <dgm:cxn modelId="{A24BAA33-C710-42E3-9E3E-DA7E579150DD}" srcId="{6FFAA839-F4B4-418D-9068-EC8833FDA12F}" destId="{DB021795-3818-41B4-996B-715173D41859}" srcOrd="2" destOrd="0" parTransId="{110629C1-1A5E-42C8-BD54-717B80E42EE6}" sibTransId="{B34AA688-F2CA-497F-BC83-BD580AA27D88}"/>
    <dgm:cxn modelId="{5C3280F4-3621-468C-A102-532F3743A758}" type="presOf" srcId="{7F9C898C-C5AC-452E-87D9-3FD9865FDECB}" destId="{000EC8AA-00E1-41E7-AFA5-58A27189CC14}" srcOrd="0" destOrd="0" presId="urn:microsoft.com/office/officeart/2005/8/layout/vList2"/>
    <dgm:cxn modelId="{547C9518-1038-4C29-AD8D-548298243F02}" srcId="{6FFAA839-F4B4-418D-9068-EC8833FDA12F}" destId="{403557C5-92E9-476A-BDA8-A08EDF2E9797}" srcOrd="0" destOrd="0" parTransId="{4C34DBA0-98EC-4579-A075-E9B2456A094B}" sibTransId="{8DAB2C5C-6019-4B83-87AE-F40A36029C1B}"/>
    <dgm:cxn modelId="{43B36D7C-E9DA-452B-BE57-52613782AB6A}" type="presParOf" srcId="{E5682957-2018-4BE4-B156-38DA79C17B11}" destId="{F898BFFB-E605-400F-8F8D-B200EAE45BBF}" srcOrd="0" destOrd="0" presId="urn:microsoft.com/office/officeart/2005/8/layout/vList2"/>
    <dgm:cxn modelId="{F9329DE5-5259-4A13-922F-407C6A07B6D2}" type="presParOf" srcId="{E5682957-2018-4BE4-B156-38DA79C17B11}" destId="{EB2FD75D-8FE4-47A0-91C5-6117E7E02818}" srcOrd="1" destOrd="0" presId="urn:microsoft.com/office/officeart/2005/8/layout/vList2"/>
    <dgm:cxn modelId="{4306B15D-AD04-4467-9FB2-08D9A870639C}" type="presParOf" srcId="{E5682957-2018-4BE4-B156-38DA79C17B11}" destId="{000EC8AA-00E1-41E7-AFA5-58A27189CC14}" srcOrd="2" destOrd="0" presId="urn:microsoft.com/office/officeart/2005/8/layout/vList2"/>
    <dgm:cxn modelId="{E1658C35-505C-46F5-B864-C444DE215628}" type="presParOf" srcId="{E5682957-2018-4BE4-B156-38DA79C17B11}" destId="{8F069E8C-A549-4610-9392-D918A01CAD2F}" srcOrd="3" destOrd="0" presId="urn:microsoft.com/office/officeart/2005/8/layout/vList2"/>
    <dgm:cxn modelId="{06566673-A7FF-4BE0-B8BA-12DF2819D5EA}" type="presParOf" srcId="{E5682957-2018-4BE4-B156-38DA79C17B11}" destId="{47FE62D8-21FE-4C1B-AC50-445D2119762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D612EA-8EA0-47D9-B206-446D9F5F9E9D}" type="doc">
      <dgm:prSet loTypeId="urn:microsoft.com/office/officeart/2008/layout/LinedList" loCatId="list" qsTypeId="urn:microsoft.com/office/officeart/2005/8/quickstyle/simple1" qsCatId="simple" csTypeId="urn:microsoft.com/office/officeart/2005/8/colors/colorful5" csCatId="colorful"/>
      <dgm:spPr/>
      <dgm:t>
        <a:bodyPr/>
        <a:lstStyle/>
        <a:p>
          <a:endParaRPr lang="en-US"/>
        </a:p>
      </dgm:t>
    </dgm:pt>
    <dgm:pt modelId="{7EA194AD-511B-4566-99EA-77C5304E85A6}">
      <dgm:prSet/>
      <dgm:spPr/>
      <dgm:t>
        <a:bodyPr/>
        <a:lstStyle/>
        <a:p>
          <a:r>
            <a:rPr lang="pl-PL"/>
            <a:t>"That’s Why We Are Alive" (1952)</a:t>
          </a:r>
          <a:endParaRPr lang="en-US"/>
        </a:p>
      </dgm:t>
    </dgm:pt>
    <dgm:pt modelId="{9554206B-5441-4842-95A2-C6848912D154}" type="parTrans" cxnId="{40FEB627-B006-496A-9FB2-4B9401459497}">
      <dgm:prSet/>
      <dgm:spPr/>
      <dgm:t>
        <a:bodyPr/>
        <a:lstStyle/>
        <a:p>
          <a:endParaRPr lang="en-US"/>
        </a:p>
      </dgm:t>
    </dgm:pt>
    <dgm:pt modelId="{67399D3C-87F0-47BE-84BD-253FFAE4D688}" type="sibTrans" cxnId="{40FEB627-B006-496A-9FB2-4B9401459497}">
      <dgm:prSet/>
      <dgm:spPr/>
      <dgm:t>
        <a:bodyPr/>
        <a:lstStyle/>
        <a:p>
          <a:endParaRPr lang="en-US"/>
        </a:p>
      </dgm:t>
    </dgm:pt>
    <dgm:pt modelId="{540A941F-0E0B-4A1B-9B03-66B2F5CBC68B}">
      <dgm:prSet/>
      <dgm:spPr/>
      <dgm:t>
        <a:bodyPr/>
        <a:lstStyle/>
        <a:p>
          <a:r>
            <a:rPr lang="pl-PL"/>
            <a:t>"Questioning Yourself"(1954)</a:t>
          </a:r>
          <a:endParaRPr lang="en-US"/>
        </a:p>
      </dgm:t>
    </dgm:pt>
    <dgm:pt modelId="{787BF47F-517C-4FCD-81E9-7970B6D5967F}" type="parTrans" cxnId="{C86FF290-F7D0-4C2D-ACC8-8ADAB745CBD1}">
      <dgm:prSet/>
      <dgm:spPr/>
      <dgm:t>
        <a:bodyPr/>
        <a:lstStyle/>
        <a:p>
          <a:endParaRPr lang="en-US"/>
        </a:p>
      </dgm:t>
    </dgm:pt>
    <dgm:pt modelId="{1E1A0165-6B15-4801-A7EE-EF24E7CDA58A}" type="sibTrans" cxnId="{C86FF290-F7D0-4C2D-ACC8-8ADAB745CBD1}">
      <dgm:prSet/>
      <dgm:spPr/>
      <dgm:t>
        <a:bodyPr/>
        <a:lstStyle/>
        <a:p>
          <a:endParaRPr lang="en-US"/>
        </a:p>
      </dgm:t>
    </dgm:pt>
    <dgm:pt modelId="{C57D20B4-C733-445D-9EED-60DE1924F7F6}">
      <dgm:prSet/>
      <dgm:spPr/>
      <dgm:t>
        <a:bodyPr/>
        <a:lstStyle/>
        <a:p>
          <a:r>
            <a:rPr lang="pl-PL"/>
            <a:t>"Calling Out to Yeti"(1957)</a:t>
          </a:r>
          <a:endParaRPr lang="en-US"/>
        </a:p>
      </dgm:t>
    </dgm:pt>
    <dgm:pt modelId="{685A58E1-4602-4A4B-A09A-2EE5E937E656}" type="parTrans" cxnId="{7969E802-A070-47AB-A2A4-4DD3BBEC885A}">
      <dgm:prSet/>
      <dgm:spPr/>
      <dgm:t>
        <a:bodyPr/>
        <a:lstStyle/>
        <a:p>
          <a:endParaRPr lang="en-US"/>
        </a:p>
      </dgm:t>
    </dgm:pt>
    <dgm:pt modelId="{EAE48A07-CC3D-4701-B83E-EC3E7A87ABB3}" type="sibTrans" cxnId="{7969E802-A070-47AB-A2A4-4DD3BBEC885A}">
      <dgm:prSet/>
      <dgm:spPr/>
      <dgm:t>
        <a:bodyPr/>
        <a:lstStyle/>
        <a:p>
          <a:endParaRPr lang="en-US"/>
        </a:p>
      </dgm:t>
    </dgm:pt>
    <dgm:pt modelId="{68DFB84F-EAA0-4E26-AF88-550C6E25B7DA}">
      <dgm:prSet/>
      <dgm:spPr/>
      <dgm:t>
        <a:bodyPr/>
        <a:lstStyle/>
        <a:p>
          <a:r>
            <a:rPr lang="pl-PL"/>
            <a:t>"Salt"(1962)</a:t>
          </a:r>
          <a:endParaRPr lang="en-US"/>
        </a:p>
      </dgm:t>
    </dgm:pt>
    <dgm:pt modelId="{4099B1FE-173D-4939-9B2B-BC3767DA4C85}" type="parTrans" cxnId="{27C66EAE-74F8-4B34-8A7B-27920933677F}">
      <dgm:prSet/>
      <dgm:spPr/>
      <dgm:t>
        <a:bodyPr/>
        <a:lstStyle/>
        <a:p>
          <a:endParaRPr lang="en-US"/>
        </a:p>
      </dgm:t>
    </dgm:pt>
    <dgm:pt modelId="{146FD720-AF87-4472-A734-34C1E92B7A41}" type="sibTrans" cxnId="{27C66EAE-74F8-4B34-8A7B-27920933677F}">
      <dgm:prSet/>
      <dgm:spPr/>
      <dgm:t>
        <a:bodyPr/>
        <a:lstStyle/>
        <a:p>
          <a:endParaRPr lang="en-US"/>
        </a:p>
      </dgm:t>
    </dgm:pt>
    <dgm:pt modelId="{80887909-641D-4F04-BD94-92C41F4F01BD}">
      <dgm:prSet/>
      <dgm:spPr/>
      <dgm:t>
        <a:bodyPr/>
        <a:lstStyle/>
        <a:p>
          <a:r>
            <a:rPr lang="pl-PL"/>
            <a:t>"Selected Poetry"(1964)</a:t>
          </a:r>
          <a:endParaRPr lang="en-US"/>
        </a:p>
      </dgm:t>
    </dgm:pt>
    <dgm:pt modelId="{BE622888-3AC0-4A3B-9506-3DA5CCC419C0}" type="parTrans" cxnId="{18294CD8-F574-4413-8CEE-40E13272415D}">
      <dgm:prSet/>
      <dgm:spPr/>
      <dgm:t>
        <a:bodyPr/>
        <a:lstStyle/>
        <a:p>
          <a:endParaRPr lang="en-US"/>
        </a:p>
      </dgm:t>
    </dgm:pt>
    <dgm:pt modelId="{CEF8529C-339F-435E-89EE-6E06FEC2A1F8}" type="sibTrans" cxnId="{18294CD8-F574-4413-8CEE-40E13272415D}">
      <dgm:prSet/>
      <dgm:spPr/>
      <dgm:t>
        <a:bodyPr/>
        <a:lstStyle/>
        <a:p>
          <a:endParaRPr lang="en-US"/>
        </a:p>
      </dgm:t>
    </dgm:pt>
    <dgm:pt modelId="{AC4BC78C-D673-4650-80A9-B8712CA8E811}">
      <dgm:prSet/>
      <dgm:spPr/>
      <dgm:t>
        <a:bodyPr/>
        <a:lstStyle/>
        <a:p>
          <a:r>
            <a:rPr lang="pl-PL"/>
            <a:t>"No End of Fun"(1967)</a:t>
          </a:r>
          <a:endParaRPr lang="en-US"/>
        </a:p>
      </dgm:t>
    </dgm:pt>
    <dgm:pt modelId="{4AD8D793-C6FA-4026-982D-75DA32AB703D}" type="parTrans" cxnId="{75D93980-E46B-44B2-AED1-CFEB0E604679}">
      <dgm:prSet/>
      <dgm:spPr/>
      <dgm:t>
        <a:bodyPr/>
        <a:lstStyle/>
        <a:p>
          <a:endParaRPr lang="en-US"/>
        </a:p>
      </dgm:t>
    </dgm:pt>
    <dgm:pt modelId="{50CF844C-19DA-403F-BC24-6DB47091723A}" type="sibTrans" cxnId="{75D93980-E46B-44B2-AED1-CFEB0E604679}">
      <dgm:prSet/>
      <dgm:spPr/>
      <dgm:t>
        <a:bodyPr/>
        <a:lstStyle/>
        <a:p>
          <a:endParaRPr lang="en-US"/>
        </a:p>
      </dgm:t>
    </dgm:pt>
    <dgm:pt modelId="{04749DF4-1B45-4651-82CE-5FEB3957FF3C}">
      <dgm:prSet/>
      <dgm:spPr/>
      <dgm:t>
        <a:bodyPr/>
        <a:lstStyle/>
        <a:p>
          <a:r>
            <a:rPr lang="pl-PL"/>
            <a:t>"Moment"(2002)</a:t>
          </a:r>
          <a:endParaRPr lang="en-US"/>
        </a:p>
      </dgm:t>
    </dgm:pt>
    <dgm:pt modelId="{4E744B0D-634C-4945-B27A-580F324036C0}" type="parTrans" cxnId="{5D0A714F-CC0A-4F77-B751-CFB877CDE9C9}">
      <dgm:prSet/>
      <dgm:spPr/>
      <dgm:t>
        <a:bodyPr/>
        <a:lstStyle/>
        <a:p>
          <a:endParaRPr lang="en-US"/>
        </a:p>
      </dgm:t>
    </dgm:pt>
    <dgm:pt modelId="{F33CCF80-0963-44A8-B952-EB4D173F785B}" type="sibTrans" cxnId="{5D0A714F-CC0A-4F77-B751-CFB877CDE9C9}">
      <dgm:prSet/>
      <dgm:spPr/>
      <dgm:t>
        <a:bodyPr/>
        <a:lstStyle/>
        <a:p>
          <a:endParaRPr lang="en-US"/>
        </a:p>
      </dgm:t>
    </dgm:pt>
    <dgm:pt modelId="{DC2A879A-C052-4359-816F-9FE7859247E8}">
      <dgm:prSet/>
      <dgm:spPr/>
      <dgm:t>
        <a:bodyPr/>
        <a:lstStyle/>
        <a:p>
          <a:r>
            <a:rPr lang="pl-PL"/>
            <a:t>Rhymes for Big Kids (2003)</a:t>
          </a:r>
          <a:endParaRPr lang="en-US"/>
        </a:p>
      </dgm:t>
    </dgm:pt>
    <dgm:pt modelId="{340B812A-0CE2-4EAD-A4CE-06874D3D8406}" type="parTrans" cxnId="{9B5FF67D-A63F-4F9F-8EA7-413AD0AC4700}">
      <dgm:prSet/>
      <dgm:spPr/>
      <dgm:t>
        <a:bodyPr/>
        <a:lstStyle/>
        <a:p>
          <a:endParaRPr lang="en-US"/>
        </a:p>
      </dgm:t>
    </dgm:pt>
    <dgm:pt modelId="{D1075C0F-86D8-4192-A905-039180C2E941}" type="sibTrans" cxnId="{9B5FF67D-A63F-4F9F-8EA7-413AD0AC4700}">
      <dgm:prSet/>
      <dgm:spPr/>
      <dgm:t>
        <a:bodyPr/>
        <a:lstStyle/>
        <a:p>
          <a:endParaRPr lang="en-US"/>
        </a:p>
      </dgm:t>
    </dgm:pt>
    <dgm:pt modelId="{B94F28D8-04C7-4B43-AE80-646D1123CA12}">
      <dgm:prSet/>
      <dgm:spPr/>
      <dgm:t>
        <a:bodyPr/>
        <a:lstStyle/>
        <a:p>
          <a:r>
            <a:rPr lang="pl-PL"/>
            <a:t>"Here"(2009)</a:t>
          </a:r>
          <a:endParaRPr lang="en-US"/>
        </a:p>
      </dgm:t>
    </dgm:pt>
    <dgm:pt modelId="{657481A6-A1B4-48F2-8F6E-EB34336C5502}" type="parTrans" cxnId="{DFCFF1DE-29CF-4F0C-8DB9-9D13B4113448}">
      <dgm:prSet/>
      <dgm:spPr/>
      <dgm:t>
        <a:bodyPr/>
        <a:lstStyle/>
        <a:p>
          <a:endParaRPr lang="en-US"/>
        </a:p>
      </dgm:t>
    </dgm:pt>
    <dgm:pt modelId="{CF7B78E3-DF4F-4F7D-BCAF-76D718DD49D9}" type="sibTrans" cxnId="{DFCFF1DE-29CF-4F0C-8DB9-9D13B4113448}">
      <dgm:prSet/>
      <dgm:spPr/>
      <dgm:t>
        <a:bodyPr/>
        <a:lstStyle/>
        <a:p>
          <a:endParaRPr lang="en-US"/>
        </a:p>
      </dgm:t>
    </dgm:pt>
    <dgm:pt modelId="{F58239AE-FE03-4DA2-A8F2-CA102A0CF071}" type="pres">
      <dgm:prSet presAssocID="{F2D612EA-8EA0-47D9-B206-446D9F5F9E9D}" presName="vert0" presStyleCnt="0">
        <dgm:presLayoutVars>
          <dgm:dir/>
          <dgm:animOne val="branch"/>
          <dgm:animLvl val="lvl"/>
        </dgm:presLayoutVars>
      </dgm:prSet>
      <dgm:spPr/>
      <dgm:t>
        <a:bodyPr/>
        <a:lstStyle/>
        <a:p>
          <a:endParaRPr lang="pl-PL"/>
        </a:p>
      </dgm:t>
    </dgm:pt>
    <dgm:pt modelId="{F2AA1F0F-E482-4F88-BF83-E215F0927145}" type="pres">
      <dgm:prSet presAssocID="{7EA194AD-511B-4566-99EA-77C5304E85A6}" presName="thickLine" presStyleLbl="alignNode1" presStyleIdx="0" presStyleCnt="9"/>
      <dgm:spPr/>
    </dgm:pt>
    <dgm:pt modelId="{D30BAD5D-B80C-4725-95B7-08D0E4C36371}" type="pres">
      <dgm:prSet presAssocID="{7EA194AD-511B-4566-99EA-77C5304E85A6}" presName="horz1" presStyleCnt="0"/>
      <dgm:spPr/>
    </dgm:pt>
    <dgm:pt modelId="{3F195E1B-25AF-432C-8F54-30298166549A}" type="pres">
      <dgm:prSet presAssocID="{7EA194AD-511B-4566-99EA-77C5304E85A6}" presName="tx1" presStyleLbl="revTx" presStyleIdx="0" presStyleCnt="9"/>
      <dgm:spPr/>
      <dgm:t>
        <a:bodyPr/>
        <a:lstStyle/>
        <a:p>
          <a:endParaRPr lang="pl-PL"/>
        </a:p>
      </dgm:t>
    </dgm:pt>
    <dgm:pt modelId="{399D1164-F7F2-41C1-8586-9EC32D1A223A}" type="pres">
      <dgm:prSet presAssocID="{7EA194AD-511B-4566-99EA-77C5304E85A6}" presName="vert1" presStyleCnt="0"/>
      <dgm:spPr/>
    </dgm:pt>
    <dgm:pt modelId="{6132D3BD-8247-44B0-A4B4-2516B0C4D86C}" type="pres">
      <dgm:prSet presAssocID="{540A941F-0E0B-4A1B-9B03-66B2F5CBC68B}" presName="thickLine" presStyleLbl="alignNode1" presStyleIdx="1" presStyleCnt="9"/>
      <dgm:spPr/>
    </dgm:pt>
    <dgm:pt modelId="{3D49313B-3301-4588-82C3-49F2F37FA589}" type="pres">
      <dgm:prSet presAssocID="{540A941F-0E0B-4A1B-9B03-66B2F5CBC68B}" presName="horz1" presStyleCnt="0"/>
      <dgm:spPr/>
    </dgm:pt>
    <dgm:pt modelId="{2A3D94FA-BE4E-4BAE-B034-F6CD3AF4CE26}" type="pres">
      <dgm:prSet presAssocID="{540A941F-0E0B-4A1B-9B03-66B2F5CBC68B}" presName="tx1" presStyleLbl="revTx" presStyleIdx="1" presStyleCnt="9"/>
      <dgm:spPr/>
      <dgm:t>
        <a:bodyPr/>
        <a:lstStyle/>
        <a:p>
          <a:endParaRPr lang="pl-PL"/>
        </a:p>
      </dgm:t>
    </dgm:pt>
    <dgm:pt modelId="{69ED437B-10AE-49F1-BF4C-7B4D8692C537}" type="pres">
      <dgm:prSet presAssocID="{540A941F-0E0B-4A1B-9B03-66B2F5CBC68B}" presName="vert1" presStyleCnt="0"/>
      <dgm:spPr/>
    </dgm:pt>
    <dgm:pt modelId="{1B0EB9A6-4E76-4367-AF62-72636BDD6CCE}" type="pres">
      <dgm:prSet presAssocID="{C57D20B4-C733-445D-9EED-60DE1924F7F6}" presName="thickLine" presStyleLbl="alignNode1" presStyleIdx="2" presStyleCnt="9"/>
      <dgm:spPr/>
    </dgm:pt>
    <dgm:pt modelId="{E7FB3B88-1F9C-4907-8D1F-30CA4F678FC4}" type="pres">
      <dgm:prSet presAssocID="{C57D20B4-C733-445D-9EED-60DE1924F7F6}" presName="horz1" presStyleCnt="0"/>
      <dgm:spPr/>
    </dgm:pt>
    <dgm:pt modelId="{F98232BE-C095-43A9-A00E-B38EBFD61078}" type="pres">
      <dgm:prSet presAssocID="{C57D20B4-C733-445D-9EED-60DE1924F7F6}" presName="tx1" presStyleLbl="revTx" presStyleIdx="2" presStyleCnt="9"/>
      <dgm:spPr/>
      <dgm:t>
        <a:bodyPr/>
        <a:lstStyle/>
        <a:p>
          <a:endParaRPr lang="pl-PL"/>
        </a:p>
      </dgm:t>
    </dgm:pt>
    <dgm:pt modelId="{9F582C86-B023-4BD9-8EEF-32995514927D}" type="pres">
      <dgm:prSet presAssocID="{C57D20B4-C733-445D-9EED-60DE1924F7F6}" presName="vert1" presStyleCnt="0"/>
      <dgm:spPr/>
    </dgm:pt>
    <dgm:pt modelId="{1EA71430-0E56-40B9-9CF6-F29844D96647}" type="pres">
      <dgm:prSet presAssocID="{68DFB84F-EAA0-4E26-AF88-550C6E25B7DA}" presName="thickLine" presStyleLbl="alignNode1" presStyleIdx="3" presStyleCnt="9"/>
      <dgm:spPr/>
    </dgm:pt>
    <dgm:pt modelId="{490A078C-C18F-48EB-B3A9-CE7F4E28BCCD}" type="pres">
      <dgm:prSet presAssocID="{68DFB84F-EAA0-4E26-AF88-550C6E25B7DA}" presName="horz1" presStyleCnt="0"/>
      <dgm:spPr/>
    </dgm:pt>
    <dgm:pt modelId="{0B0B6E73-804D-444F-A535-3A39C5D0CEC8}" type="pres">
      <dgm:prSet presAssocID="{68DFB84F-EAA0-4E26-AF88-550C6E25B7DA}" presName="tx1" presStyleLbl="revTx" presStyleIdx="3" presStyleCnt="9"/>
      <dgm:spPr/>
      <dgm:t>
        <a:bodyPr/>
        <a:lstStyle/>
        <a:p>
          <a:endParaRPr lang="pl-PL"/>
        </a:p>
      </dgm:t>
    </dgm:pt>
    <dgm:pt modelId="{5CB0ED4F-FB7E-4D81-BBDC-DF106FED9F70}" type="pres">
      <dgm:prSet presAssocID="{68DFB84F-EAA0-4E26-AF88-550C6E25B7DA}" presName="vert1" presStyleCnt="0"/>
      <dgm:spPr/>
    </dgm:pt>
    <dgm:pt modelId="{3299C80E-A889-44F6-BF0A-D76CD15BEC8C}" type="pres">
      <dgm:prSet presAssocID="{80887909-641D-4F04-BD94-92C41F4F01BD}" presName="thickLine" presStyleLbl="alignNode1" presStyleIdx="4" presStyleCnt="9"/>
      <dgm:spPr/>
    </dgm:pt>
    <dgm:pt modelId="{D7D1282A-0B12-46B4-8D7A-D0904C8C7EE0}" type="pres">
      <dgm:prSet presAssocID="{80887909-641D-4F04-BD94-92C41F4F01BD}" presName="horz1" presStyleCnt="0"/>
      <dgm:spPr/>
    </dgm:pt>
    <dgm:pt modelId="{0B4B83D2-06A3-455E-A3D6-D706852FA5D1}" type="pres">
      <dgm:prSet presAssocID="{80887909-641D-4F04-BD94-92C41F4F01BD}" presName="tx1" presStyleLbl="revTx" presStyleIdx="4" presStyleCnt="9"/>
      <dgm:spPr/>
      <dgm:t>
        <a:bodyPr/>
        <a:lstStyle/>
        <a:p>
          <a:endParaRPr lang="pl-PL"/>
        </a:p>
      </dgm:t>
    </dgm:pt>
    <dgm:pt modelId="{F74C177A-683D-4F38-8BCD-D81C825C0AD4}" type="pres">
      <dgm:prSet presAssocID="{80887909-641D-4F04-BD94-92C41F4F01BD}" presName="vert1" presStyleCnt="0"/>
      <dgm:spPr/>
    </dgm:pt>
    <dgm:pt modelId="{C0FAAFBC-2483-4D2B-B4B6-E26F33139DDB}" type="pres">
      <dgm:prSet presAssocID="{AC4BC78C-D673-4650-80A9-B8712CA8E811}" presName="thickLine" presStyleLbl="alignNode1" presStyleIdx="5" presStyleCnt="9"/>
      <dgm:spPr/>
    </dgm:pt>
    <dgm:pt modelId="{11AD4BE7-F40A-4523-8B3C-CA97B33765C1}" type="pres">
      <dgm:prSet presAssocID="{AC4BC78C-D673-4650-80A9-B8712CA8E811}" presName="horz1" presStyleCnt="0"/>
      <dgm:spPr/>
    </dgm:pt>
    <dgm:pt modelId="{5A97C3D2-F276-4440-AEA7-9E72BBDBC91B}" type="pres">
      <dgm:prSet presAssocID="{AC4BC78C-D673-4650-80A9-B8712CA8E811}" presName="tx1" presStyleLbl="revTx" presStyleIdx="5" presStyleCnt="9"/>
      <dgm:spPr/>
      <dgm:t>
        <a:bodyPr/>
        <a:lstStyle/>
        <a:p>
          <a:endParaRPr lang="pl-PL"/>
        </a:p>
      </dgm:t>
    </dgm:pt>
    <dgm:pt modelId="{AEF4C46B-F1A1-45C9-B663-DE944D825DC1}" type="pres">
      <dgm:prSet presAssocID="{AC4BC78C-D673-4650-80A9-B8712CA8E811}" presName="vert1" presStyleCnt="0"/>
      <dgm:spPr/>
    </dgm:pt>
    <dgm:pt modelId="{48E7FEF6-F65F-429E-9BE6-470A20A919D0}" type="pres">
      <dgm:prSet presAssocID="{04749DF4-1B45-4651-82CE-5FEB3957FF3C}" presName="thickLine" presStyleLbl="alignNode1" presStyleIdx="6" presStyleCnt="9"/>
      <dgm:spPr/>
    </dgm:pt>
    <dgm:pt modelId="{833BA406-00DF-4EDE-BB52-B542094E9256}" type="pres">
      <dgm:prSet presAssocID="{04749DF4-1B45-4651-82CE-5FEB3957FF3C}" presName="horz1" presStyleCnt="0"/>
      <dgm:spPr/>
    </dgm:pt>
    <dgm:pt modelId="{23FE93A6-FABC-4976-8CD6-EF40CB3BFDB8}" type="pres">
      <dgm:prSet presAssocID="{04749DF4-1B45-4651-82CE-5FEB3957FF3C}" presName="tx1" presStyleLbl="revTx" presStyleIdx="6" presStyleCnt="9"/>
      <dgm:spPr/>
      <dgm:t>
        <a:bodyPr/>
        <a:lstStyle/>
        <a:p>
          <a:endParaRPr lang="pl-PL"/>
        </a:p>
      </dgm:t>
    </dgm:pt>
    <dgm:pt modelId="{7A9EB10F-9898-4A29-8848-29ECF71B6EAA}" type="pres">
      <dgm:prSet presAssocID="{04749DF4-1B45-4651-82CE-5FEB3957FF3C}" presName="vert1" presStyleCnt="0"/>
      <dgm:spPr/>
    </dgm:pt>
    <dgm:pt modelId="{FD9B7101-1424-4372-8984-D8B542D23A53}" type="pres">
      <dgm:prSet presAssocID="{DC2A879A-C052-4359-816F-9FE7859247E8}" presName="thickLine" presStyleLbl="alignNode1" presStyleIdx="7" presStyleCnt="9"/>
      <dgm:spPr/>
    </dgm:pt>
    <dgm:pt modelId="{6889F0BC-4436-40BE-AB31-B1E5E891B203}" type="pres">
      <dgm:prSet presAssocID="{DC2A879A-C052-4359-816F-9FE7859247E8}" presName="horz1" presStyleCnt="0"/>
      <dgm:spPr/>
    </dgm:pt>
    <dgm:pt modelId="{55B737B3-139C-409F-86E1-F557C0FD2404}" type="pres">
      <dgm:prSet presAssocID="{DC2A879A-C052-4359-816F-9FE7859247E8}" presName="tx1" presStyleLbl="revTx" presStyleIdx="7" presStyleCnt="9"/>
      <dgm:spPr/>
      <dgm:t>
        <a:bodyPr/>
        <a:lstStyle/>
        <a:p>
          <a:endParaRPr lang="pl-PL"/>
        </a:p>
      </dgm:t>
    </dgm:pt>
    <dgm:pt modelId="{30412D75-2ED5-4169-B439-ABA2B9EB7370}" type="pres">
      <dgm:prSet presAssocID="{DC2A879A-C052-4359-816F-9FE7859247E8}" presName="vert1" presStyleCnt="0"/>
      <dgm:spPr/>
    </dgm:pt>
    <dgm:pt modelId="{48C3946D-CEDC-4E7E-893E-DC874338E9D7}" type="pres">
      <dgm:prSet presAssocID="{B94F28D8-04C7-4B43-AE80-646D1123CA12}" presName="thickLine" presStyleLbl="alignNode1" presStyleIdx="8" presStyleCnt="9"/>
      <dgm:spPr/>
    </dgm:pt>
    <dgm:pt modelId="{65530079-C119-457B-847B-9319DE360108}" type="pres">
      <dgm:prSet presAssocID="{B94F28D8-04C7-4B43-AE80-646D1123CA12}" presName="horz1" presStyleCnt="0"/>
      <dgm:spPr/>
    </dgm:pt>
    <dgm:pt modelId="{C5506C4A-594F-43B0-B27F-A13944B48EA7}" type="pres">
      <dgm:prSet presAssocID="{B94F28D8-04C7-4B43-AE80-646D1123CA12}" presName="tx1" presStyleLbl="revTx" presStyleIdx="8" presStyleCnt="9"/>
      <dgm:spPr/>
      <dgm:t>
        <a:bodyPr/>
        <a:lstStyle/>
        <a:p>
          <a:endParaRPr lang="pl-PL"/>
        </a:p>
      </dgm:t>
    </dgm:pt>
    <dgm:pt modelId="{B0151831-F336-4340-98AD-A6EDEDCD0A00}" type="pres">
      <dgm:prSet presAssocID="{B94F28D8-04C7-4B43-AE80-646D1123CA12}" presName="vert1" presStyleCnt="0"/>
      <dgm:spPr/>
    </dgm:pt>
  </dgm:ptLst>
  <dgm:cxnLst>
    <dgm:cxn modelId="{DFCFF1DE-29CF-4F0C-8DB9-9D13B4113448}" srcId="{F2D612EA-8EA0-47D9-B206-446D9F5F9E9D}" destId="{B94F28D8-04C7-4B43-AE80-646D1123CA12}" srcOrd="8" destOrd="0" parTransId="{657481A6-A1B4-48F2-8F6E-EB34336C5502}" sibTransId="{CF7B78E3-DF4F-4F7D-BCAF-76D718DD49D9}"/>
    <dgm:cxn modelId="{0CC02EE6-222F-4042-94E0-EB5FC22A741A}" type="presOf" srcId="{68DFB84F-EAA0-4E26-AF88-550C6E25B7DA}" destId="{0B0B6E73-804D-444F-A535-3A39C5D0CEC8}" srcOrd="0" destOrd="0" presId="urn:microsoft.com/office/officeart/2008/layout/LinedList"/>
    <dgm:cxn modelId="{DF4D60F8-8506-4D96-9F6C-C1C48DB09FC6}" type="presOf" srcId="{B94F28D8-04C7-4B43-AE80-646D1123CA12}" destId="{C5506C4A-594F-43B0-B27F-A13944B48EA7}" srcOrd="0" destOrd="0" presId="urn:microsoft.com/office/officeart/2008/layout/LinedList"/>
    <dgm:cxn modelId="{75D93980-E46B-44B2-AED1-CFEB0E604679}" srcId="{F2D612EA-8EA0-47D9-B206-446D9F5F9E9D}" destId="{AC4BC78C-D673-4650-80A9-B8712CA8E811}" srcOrd="5" destOrd="0" parTransId="{4AD8D793-C6FA-4026-982D-75DA32AB703D}" sibTransId="{50CF844C-19DA-403F-BC24-6DB47091723A}"/>
    <dgm:cxn modelId="{27C66EAE-74F8-4B34-8A7B-27920933677F}" srcId="{F2D612EA-8EA0-47D9-B206-446D9F5F9E9D}" destId="{68DFB84F-EAA0-4E26-AF88-550C6E25B7DA}" srcOrd="3" destOrd="0" parTransId="{4099B1FE-173D-4939-9B2B-BC3767DA4C85}" sibTransId="{146FD720-AF87-4472-A734-34C1E92B7A41}"/>
    <dgm:cxn modelId="{54723349-8124-4703-8EB1-C7BA52E67749}" type="presOf" srcId="{AC4BC78C-D673-4650-80A9-B8712CA8E811}" destId="{5A97C3D2-F276-4440-AEA7-9E72BBDBC91B}" srcOrd="0" destOrd="0" presId="urn:microsoft.com/office/officeart/2008/layout/LinedList"/>
    <dgm:cxn modelId="{ECB7B97F-0952-42A4-AA6B-A21AC16FA236}" type="presOf" srcId="{DC2A879A-C052-4359-816F-9FE7859247E8}" destId="{55B737B3-139C-409F-86E1-F557C0FD2404}" srcOrd="0" destOrd="0" presId="urn:microsoft.com/office/officeart/2008/layout/LinedList"/>
    <dgm:cxn modelId="{9B5FF67D-A63F-4F9F-8EA7-413AD0AC4700}" srcId="{F2D612EA-8EA0-47D9-B206-446D9F5F9E9D}" destId="{DC2A879A-C052-4359-816F-9FE7859247E8}" srcOrd="7" destOrd="0" parTransId="{340B812A-0CE2-4EAD-A4CE-06874D3D8406}" sibTransId="{D1075C0F-86D8-4192-A905-039180C2E941}"/>
    <dgm:cxn modelId="{18294CD8-F574-4413-8CEE-40E13272415D}" srcId="{F2D612EA-8EA0-47D9-B206-446D9F5F9E9D}" destId="{80887909-641D-4F04-BD94-92C41F4F01BD}" srcOrd="4" destOrd="0" parTransId="{BE622888-3AC0-4A3B-9506-3DA5CCC419C0}" sibTransId="{CEF8529C-339F-435E-89EE-6E06FEC2A1F8}"/>
    <dgm:cxn modelId="{97CD8B57-C38A-4842-9CE2-034EDD009C84}" type="presOf" srcId="{80887909-641D-4F04-BD94-92C41F4F01BD}" destId="{0B4B83D2-06A3-455E-A3D6-D706852FA5D1}" srcOrd="0" destOrd="0" presId="urn:microsoft.com/office/officeart/2008/layout/LinedList"/>
    <dgm:cxn modelId="{4381475B-8445-4945-AC52-BC85693AA1AF}" type="presOf" srcId="{540A941F-0E0B-4A1B-9B03-66B2F5CBC68B}" destId="{2A3D94FA-BE4E-4BAE-B034-F6CD3AF4CE26}" srcOrd="0" destOrd="0" presId="urn:microsoft.com/office/officeart/2008/layout/LinedList"/>
    <dgm:cxn modelId="{572EE804-757B-4322-9C3F-DE01D6C5AD21}" type="presOf" srcId="{C57D20B4-C733-445D-9EED-60DE1924F7F6}" destId="{F98232BE-C095-43A9-A00E-B38EBFD61078}" srcOrd="0" destOrd="0" presId="urn:microsoft.com/office/officeart/2008/layout/LinedList"/>
    <dgm:cxn modelId="{49706B20-22B5-4940-A7C8-9A65ED0FAEE0}" type="presOf" srcId="{7EA194AD-511B-4566-99EA-77C5304E85A6}" destId="{3F195E1B-25AF-432C-8F54-30298166549A}" srcOrd="0" destOrd="0" presId="urn:microsoft.com/office/officeart/2008/layout/LinedList"/>
    <dgm:cxn modelId="{7BC2CD81-9756-4DD0-BB50-AC8D5C66CAB4}" type="presOf" srcId="{F2D612EA-8EA0-47D9-B206-446D9F5F9E9D}" destId="{F58239AE-FE03-4DA2-A8F2-CA102A0CF071}" srcOrd="0" destOrd="0" presId="urn:microsoft.com/office/officeart/2008/layout/LinedList"/>
    <dgm:cxn modelId="{C86FF290-F7D0-4C2D-ACC8-8ADAB745CBD1}" srcId="{F2D612EA-8EA0-47D9-B206-446D9F5F9E9D}" destId="{540A941F-0E0B-4A1B-9B03-66B2F5CBC68B}" srcOrd="1" destOrd="0" parTransId="{787BF47F-517C-4FCD-81E9-7970B6D5967F}" sibTransId="{1E1A0165-6B15-4801-A7EE-EF24E7CDA58A}"/>
    <dgm:cxn modelId="{40FEB627-B006-496A-9FB2-4B9401459497}" srcId="{F2D612EA-8EA0-47D9-B206-446D9F5F9E9D}" destId="{7EA194AD-511B-4566-99EA-77C5304E85A6}" srcOrd="0" destOrd="0" parTransId="{9554206B-5441-4842-95A2-C6848912D154}" sibTransId="{67399D3C-87F0-47BE-84BD-253FFAE4D688}"/>
    <dgm:cxn modelId="{7969E802-A070-47AB-A2A4-4DD3BBEC885A}" srcId="{F2D612EA-8EA0-47D9-B206-446D9F5F9E9D}" destId="{C57D20B4-C733-445D-9EED-60DE1924F7F6}" srcOrd="2" destOrd="0" parTransId="{685A58E1-4602-4A4B-A09A-2EE5E937E656}" sibTransId="{EAE48A07-CC3D-4701-B83E-EC3E7A87ABB3}"/>
    <dgm:cxn modelId="{5862B43E-0A48-44D2-8468-80BC8F7A4B71}" type="presOf" srcId="{04749DF4-1B45-4651-82CE-5FEB3957FF3C}" destId="{23FE93A6-FABC-4976-8CD6-EF40CB3BFDB8}" srcOrd="0" destOrd="0" presId="urn:microsoft.com/office/officeart/2008/layout/LinedList"/>
    <dgm:cxn modelId="{5D0A714F-CC0A-4F77-B751-CFB877CDE9C9}" srcId="{F2D612EA-8EA0-47D9-B206-446D9F5F9E9D}" destId="{04749DF4-1B45-4651-82CE-5FEB3957FF3C}" srcOrd="6" destOrd="0" parTransId="{4E744B0D-634C-4945-B27A-580F324036C0}" sibTransId="{F33CCF80-0963-44A8-B952-EB4D173F785B}"/>
    <dgm:cxn modelId="{DF61D699-7941-4B85-A953-12183176F65D}" type="presParOf" srcId="{F58239AE-FE03-4DA2-A8F2-CA102A0CF071}" destId="{F2AA1F0F-E482-4F88-BF83-E215F0927145}" srcOrd="0" destOrd="0" presId="urn:microsoft.com/office/officeart/2008/layout/LinedList"/>
    <dgm:cxn modelId="{FDBF3C17-A8F3-43F0-AE78-ACDE4B44609B}" type="presParOf" srcId="{F58239AE-FE03-4DA2-A8F2-CA102A0CF071}" destId="{D30BAD5D-B80C-4725-95B7-08D0E4C36371}" srcOrd="1" destOrd="0" presId="urn:microsoft.com/office/officeart/2008/layout/LinedList"/>
    <dgm:cxn modelId="{871F1F20-3990-469E-83D4-EDBED6197DC6}" type="presParOf" srcId="{D30BAD5D-B80C-4725-95B7-08D0E4C36371}" destId="{3F195E1B-25AF-432C-8F54-30298166549A}" srcOrd="0" destOrd="0" presId="urn:microsoft.com/office/officeart/2008/layout/LinedList"/>
    <dgm:cxn modelId="{88365B9F-3DF5-454C-9FCB-794419B7B4E3}" type="presParOf" srcId="{D30BAD5D-B80C-4725-95B7-08D0E4C36371}" destId="{399D1164-F7F2-41C1-8586-9EC32D1A223A}" srcOrd="1" destOrd="0" presId="urn:microsoft.com/office/officeart/2008/layout/LinedList"/>
    <dgm:cxn modelId="{D8AA4D1F-3A40-4AAB-AAB1-513C86B22E50}" type="presParOf" srcId="{F58239AE-FE03-4DA2-A8F2-CA102A0CF071}" destId="{6132D3BD-8247-44B0-A4B4-2516B0C4D86C}" srcOrd="2" destOrd="0" presId="urn:microsoft.com/office/officeart/2008/layout/LinedList"/>
    <dgm:cxn modelId="{34FA669D-CB1E-462C-AEA6-D6E10AE3B1B8}" type="presParOf" srcId="{F58239AE-FE03-4DA2-A8F2-CA102A0CF071}" destId="{3D49313B-3301-4588-82C3-49F2F37FA589}" srcOrd="3" destOrd="0" presId="urn:microsoft.com/office/officeart/2008/layout/LinedList"/>
    <dgm:cxn modelId="{62F08233-BC2A-40BA-B99A-866FC6C8D839}" type="presParOf" srcId="{3D49313B-3301-4588-82C3-49F2F37FA589}" destId="{2A3D94FA-BE4E-4BAE-B034-F6CD3AF4CE26}" srcOrd="0" destOrd="0" presId="urn:microsoft.com/office/officeart/2008/layout/LinedList"/>
    <dgm:cxn modelId="{E5F21B84-0822-4BFF-8BDD-3B3C66FA0719}" type="presParOf" srcId="{3D49313B-3301-4588-82C3-49F2F37FA589}" destId="{69ED437B-10AE-49F1-BF4C-7B4D8692C537}" srcOrd="1" destOrd="0" presId="urn:microsoft.com/office/officeart/2008/layout/LinedList"/>
    <dgm:cxn modelId="{D5D42F0B-1F90-4ADA-BA50-1215AB082664}" type="presParOf" srcId="{F58239AE-FE03-4DA2-A8F2-CA102A0CF071}" destId="{1B0EB9A6-4E76-4367-AF62-72636BDD6CCE}" srcOrd="4" destOrd="0" presId="urn:microsoft.com/office/officeart/2008/layout/LinedList"/>
    <dgm:cxn modelId="{92A790CE-2A95-42E4-83F8-C9F24BC94E1D}" type="presParOf" srcId="{F58239AE-FE03-4DA2-A8F2-CA102A0CF071}" destId="{E7FB3B88-1F9C-4907-8D1F-30CA4F678FC4}" srcOrd="5" destOrd="0" presId="urn:microsoft.com/office/officeart/2008/layout/LinedList"/>
    <dgm:cxn modelId="{31DCE6F7-E3FB-4922-BC7A-9F45AA2106B7}" type="presParOf" srcId="{E7FB3B88-1F9C-4907-8D1F-30CA4F678FC4}" destId="{F98232BE-C095-43A9-A00E-B38EBFD61078}" srcOrd="0" destOrd="0" presId="urn:microsoft.com/office/officeart/2008/layout/LinedList"/>
    <dgm:cxn modelId="{EED487AB-B900-47A5-98D9-F42E84EFF508}" type="presParOf" srcId="{E7FB3B88-1F9C-4907-8D1F-30CA4F678FC4}" destId="{9F582C86-B023-4BD9-8EEF-32995514927D}" srcOrd="1" destOrd="0" presId="urn:microsoft.com/office/officeart/2008/layout/LinedList"/>
    <dgm:cxn modelId="{FFA426EE-EB7D-4D16-B6A0-2DC2EB9A897C}" type="presParOf" srcId="{F58239AE-FE03-4DA2-A8F2-CA102A0CF071}" destId="{1EA71430-0E56-40B9-9CF6-F29844D96647}" srcOrd="6" destOrd="0" presId="urn:microsoft.com/office/officeart/2008/layout/LinedList"/>
    <dgm:cxn modelId="{CF0234E2-AFBD-448F-9390-45219CA12B0D}" type="presParOf" srcId="{F58239AE-FE03-4DA2-A8F2-CA102A0CF071}" destId="{490A078C-C18F-48EB-B3A9-CE7F4E28BCCD}" srcOrd="7" destOrd="0" presId="urn:microsoft.com/office/officeart/2008/layout/LinedList"/>
    <dgm:cxn modelId="{824F0302-4E61-481F-937A-C084CC2A8B3B}" type="presParOf" srcId="{490A078C-C18F-48EB-B3A9-CE7F4E28BCCD}" destId="{0B0B6E73-804D-444F-A535-3A39C5D0CEC8}" srcOrd="0" destOrd="0" presId="urn:microsoft.com/office/officeart/2008/layout/LinedList"/>
    <dgm:cxn modelId="{0A35492E-816E-470C-AB17-E1F88C1C9F59}" type="presParOf" srcId="{490A078C-C18F-48EB-B3A9-CE7F4E28BCCD}" destId="{5CB0ED4F-FB7E-4D81-BBDC-DF106FED9F70}" srcOrd="1" destOrd="0" presId="urn:microsoft.com/office/officeart/2008/layout/LinedList"/>
    <dgm:cxn modelId="{10D3E283-BAE2-4410-85FC-146F83DC7F0C}" type="presParOf" srcId="{F58239AE-FE03-4DA2-A8F2-CA102A0CF071}" destId="{3299C80E-A889-44F6-BF0A-D76CD15BEC8C}" srcOrd="8" destOrd="0" presId="urn:microsoft.com/office/officeart/2008/layout/LinedList"/>
    <dgm:cxn modelId="{2C1F8E49-B7DF-4DB9-9AC8-18EB5BFDF225}" type="presParOf" srcId="{F58239AE-FE03-4DA2-A8F2-CA102A0CF071}" destId="{D7D1282A-0B12-46B4-8D7A-D0904C8C7EE0}" srcOrd="9" destOrd="0" presId="urn:microsoft.com/office/officeart/2008/layout/LinedList"/>
    <dgm:cxn modelId="{EB65E185-832F-45DA-BCF8-D8C8A99403DF}" type="presParOf" srcId="{D7D1282A-0B12-46B4-8D7A-D0904C8C7EE0}" destId="{0B4B83D2-06A3-455E-A3D6-D706852FA5D1}" srcOrd="0" destOrd="0" presId="urn:microsoft.com/office/officeart/2008/layout/LinedList"/>
    <dgm:cxn modelId="{282554E0-6C33-4591-B6B0-CD41DDF48DBC}" type="presParOf" srcId="{D7D1282A-0B12-46B4-8D7A-D0904C8C7EE0}" destId="{F74C177A-683D-4F38-8BCD-D81C825C0AD4}" srcOrd="1" destOrd="0" presId="urn:microsoft.com/office/officeart/2008/layout/LinedList"/>
    <dgm:cxn modelId="{A65BA92B-144F-49DD-8926-94F253178A83}" type="presParOf" srcId="{F58239AE-FE03-4DA2-A8F2-CA102A0CF071}" destId="{C0FAAFBC-2483-4D2B-B4B6-E26F33139DDB}" srcOrd="10" destOrd="0" presId="urn:microsoft.com/office/officeart/2008/layout/LinedList"/>
    <dgm:cxn modelId="{EB358612-4A81-4A46-940F-18E2F0E64E77}" type="presParOf" srcId="{F58239AE-FE03-4DA2-A8F2-CA102A0CF071}" destId="{11AD4BE7-F40A-4523-8B3C-CA97B33765C1}" srcOrd="11" destOrd="0" presId="urn:microsoft.com/office/officeart/2008/layout/LinedList"/>
    <dgm:cxn modelId="{C035F590-5B47-4F89-961A-7420EB96B348}" type="presParOf" srcId="{11AD4BE7-F40A-4523-8B3C-CA97B33765C1}" destId="{5A97C3D2-F276-4440-AEA7-9E72BBDBC91B}" srcOrd="0" destOrd="0" presId="urn:microsoft.com/office/officeart/2008/layout/LinedList"/>
    <dgm:cxn modelId="{477B547E-880E-438E-AEE7-EA9182819DF3}" type="presParOf" srcId="{11AD4BE7-F40A-4523-8B3C-CA97B33765C1}" destId="{AEF4C46B-F1A1-45C9-B663-DE944D825DC1}" srcOrd="1" destOrd="0" presId="urn:microsoft.com/office/officeart/2008/layout/LinedList"/>
    <dgm:cxn modelId="{FAFE37F7-24BA-451E-BC99-FEE55777E9FB}" type="presParOf" srcId="{F58239AE-FE03-4DA2-A8F2-CA102A0CF071}" destId="{48E7FEF6-F65F-429E-9BE6-470A20A919D0}" srcOrd="12" destOrd="0" presId="urn:microsoft.com/office/officeart/2008/layout/LinedList"/>
    <dgm:cxn modelId="{9DE4B00D-08FA-4AB4-AB02-504F0894E7D5}" type="presParOf" srcId="{F58239AE-FE03-4DA2-A8F2-CA102A0CF071}" destId="{833BA406-00DF-4EDE-BB52-B542094E9256}" srcOrd="13" destOrd="0" presId="urn:microsoft.com/office/officeart/2008/layout/LinedList"/>
    <dgm:cxn modelId="{011B7692-70F6-4A28-81FF-203FE4FE6EA5}" type="presParOf" srcId="{833BA406-00DF-4EDE-BB52-B542094E9256}" destId="{23FE93A6-FABC-4976-8CD6-EF40CB3BFDB8}" srcOrd="0" destOrd="0" presId="urn:microsoft.com/office/officeart/2008/layout/LinedList"/>
    <dgm:cxn modelId="{86BEF397-EDB1-4441-8EAE-CAC70CB98324}" type="presParOf" srcId="{833BA406-00DF-4EDE-BB52-B542094E9256}" destId="{7A9EB10F-9898-4A29-8848-29ECF71B6EAA}" srcOrd="1" destOrd="0" presId="urn:microsoft.com/office/officeart/2008/layout/LinedList"/>
    <dgm:cxn modelId="{0F946E88-DE8B-495F-9600-52B68FFF1820}" type="presParOf" srcId="{F58239AE-FE03-4DA2-A8F2-CA102A0CF071}" destId="{FD9B7101-1424-4372-8984-D8B542D23A53}" srcOrd="14" destOrd="0" presId="urn:microsoft.com/office/officeart/2008/layout/LinedList"/>
    <dgm:cxn modelId="{1FF1F6DD-1EB7-4BA3-BD58-EE9F799F2259}" type="presParOf" srcId="{F58239AE-FE03-4DA2-A8F2-CA102A0CF071}" destId="{6889F0BC-4436-40BE-AB31-B1E5E891B203}" srcOrd="15" destOrd="0" presId="urn:microsoft.com/office/officeart/2008/layout/LinedList"/>
    <dgm:cxn modelId="{DA744942-A1B9-461A-AEE4-53E964861A9E}" type="presParOf" srcId="{6889F0BC-4436-40BE-AB31-B1E5E891B203}" destId="{55B737B3-139C-409F-86E1-F557C0FD2404}" srcOrd="0" destOrd="0" presId="urn:microsoft.com/office/officeart/2008/layout/LinedList"/>
    <dgm:cxn modelId="{9016A30F-3907-44CC-9E10-0C39FDE2F90E}" type="presParOf" srcId="{6889F0BC-4436-40BE-AB31-B1E5E891B203}" destId="{30412D75-2ED5-4169-B439-ABA2B9EB7370}" srcOrd="1" destOrd="0" presId="urn:microsoft.com/office/officeart/2008/layout/LinedList"/>
    <dgm:cxn modelId="{B5418FCC-EFEF-4DF1-A9E1-510C12EA4E7C}" type="presParOf" srcId="{F58239AE-FE03-4DA2-A8F2-CA102A0CF071}" destId="{48C3946D-CEDC-4E7E-893E-DC874338E9D7}" srcOrd="16" destOrd="0" presId="urn:microsoft.com/office/officeart/2008/layout/LinedList"/>
    <dgm:cxn modelId="{524441AF-A4EE-46E1-97FA-71EA5F6D7387}" type="presParOf" srcId="{F58239AE-FE03-4DA2-A8F2-CA102A0CF071}" destId="{65530079-C119-457B-847B-9319DE360108}" srcOrd="17" destOrd="0" presId="urn:microsoft.com/office/officeart/2008/layout/LinedList"/>
    <dgm:cxn modelId="{B4FA98FA-92C6-4BBB-B023-55073CFCEE00}" type="presParOf" srcId="{65530079-C119-457B-847B-9319DE360108}" destId="{C5506C4A-594F-43B0-B27F-A13944B48EA7}" srcOrd="0" destOrd="0" presId="urn:microsoft.com/office/officeart/2008/layout/LinedList"/>
    <dgm:cxn modelId="{561959C7-0098-4AC1-9306-1C570D362C01}" type="presParOf" srcId="{65530079-C119-457B-847B-9319DE360108}" destId="{B0151831-F336-4340-98AD-A6EDEDCD0A0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01A759-C894-46B3-BD0E-1C01FD8FD679}"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B080907A-812A-4E27-B3E6-4E2D32111087}">
      <dgm:prSet/>
      <dgm:spPr/>
      <dgm:t>
        <a:bodyPr/>
        <a:lstStyle/>
        <a:p>
          <a:r>
            <a:rPr lang="pl-PL"/>
            <a:t>She attended the Urszulanki Sisters’ Gymnasium then participated in underground educational gatherings during the German occupation, finishing her secondary school exams in 1941. She became a railway clerk in 1943, to avoid being deported to Germany.</a:t>
          </a:r>
          <a:endParaRPr lang="en-US"/>
        </a:p>
      </dgm:t>
    </dgm:pt>
    <dgm:pt modelId="{91A0A04A-7C91-4EC8-9E1E-58C962186568}" type="parTrans" cxnId="{04EB640D-E795-4D37-B4A5-7EFBF5A97882}">
      <dgm:prSet/>
      <dgm:spPr/>
      <dgm:t>
        <a:bodyPr/>
        <a:lstStyle/>
        <a:p>
          <a:endParaRPr lang="en-US"/>
        </a:p>
      </dgm:t>
    </dgm:pt>
    <dgm:pt modelId="{A14634F8-FCAB-48EF-A821-C63F1CF6C24A}" type="sibTrans" cxnId="{04EB640D-E795-4D37-B4A5-7EFBF5A97882}">
      <dgm:prSet/>
      <dgm:spPr/>
      <dgm:t>
        <a:bodyPr/>
        <a:lstStyle/>
        <a:p>
          <a:endParaRPr lang="en-US"/>
        </a:p>
      </dgm:t>
    </dgm:pt>
    <dgm:pt modelId="{EE4DA320-4BEF-4C70-AEC8-DBA20AA148D4}">
      <dgm:prSet/>
      <dgm:spPr/>
      <dgm:t>
        <a:bodyPr/>
        <a:lstStyle/>
        <a:p>
          <a:r>
            <a:rPr lang="pl-PL"/>
            <a:t>With her unusual artistic talent, Szymborska illustrated a new edition of Jan Stanisławski's textbook </a:t>
          </a:r>
          <a:r>
            <a:rPr lang="pl-PL" b="1"/>
            <a:t>First Steps in English</a:t>
          </a:r>
          <a:r>
            <a:rPr lang="pl-PL"/>
            <a:t>. She kept writing, debuting in Kraków's "Polish Daily" in 1945 with the poem </a:t>
          </a:r>
          <a:r>
            <a:rPr lang="pl-PL" b="1"/>
            <a:t>Looking for a Word</a:t>
          </a:r>
          <a:r>
            <a:rPr lang="pl-PL"/>
            <a:t>. She studied Polish philology at the Jagiellonian University a year later, then changed to sociology before financial troubles forced her to discontinue her university education.</a:t>
          </a:r>
          <a:endParaRPr lang="en-US"/>
        </a:p>
      </dgm:t>
    </dgm:pt>
    <dgm:pt modelId="{EDD4C7DE-DE08-4CA5-8F25-EA2A9D2AC27C}" type="parTrans" cxnId="{40B508A8-CFA6-448E-9280-9F8DE1493617}">
      <dgm:prSet/>
      <dgm:spPr/>
      <dgm:t>
        <a:bodyPr/>
        <a:lstStyle/>
        <a:p>
          <a:endParaRPr lang="en-US"/>
        </a:p>
      </dgm:t>
    </dgm:pt>
    <dgm:pt modelId="{90107E2F-8C7D-4603-8941-63DB8A55860E}" type="sibTrans" cxnId="{40B508A8-CFA6-448E-9280-9F8DE1493617}">
      <dgm:prSet/>
      <dgm:spPr/>
      <dgm:t>
        <a:bodyPr/>
        <a:lstStyle/>
        <a:p>
          <a:endParaRPr lang="en-US"/>
        </a:p>
      </dgm:t>
    </dgm:pt>
    <dgm:pt modelId="{33A79C4C-E6D7-4BB0-BEBA-9BFDC791A23B}" type="pres">
      <dgm:prSet presAssocID="{F601A759-C894-46B3-BD0E-1C01FD8FD679}" presName="linear" presStyleCnt="0">
        <dgm:presLayoutVars>
          <dgm:animLvl val="lvl"/>
          <dgm:resizeHandles val="exact"/>
        </dgm:presLayoutVars>
      </dgm:prSet>
      <dgm:spPr/>
      <dgm:t>
        <a:bodyPr/>
        <a:lstStyle/>
        <a:p>
          <a:endParaRPr lang="pl-PL"/>
        </a:p>
      </dgm:t>
    </dgm:pt>
    <dgm:pt modelId="{2E3D4615-804E-476F-B7A0-38CABDBBE194}" type="pres">
      <dgm:prSet presAssocID="{B080907A-812A-4E27-B3E6-4E2D32111087}" presName="parentText" presStyleLbl="node1" presStyleIdx="0" presStyleCnt="2">
        <dgm:presLayoutVars>
          <dgm:chMax val="0"/>
          <dgm:bulletEnabled val="1"/>
        </dgm:presLayoutVars>
      </dgm:prSet>
      <dgm:spPr/>
      <dgm:t>
        <a:bodyPr/>
        <a:lstStyle/>
        <a:p>
          <a:endParaRPr lang="pl-PL"/>
        </a:p>
      </dgm:t>
    </dgm:pt>
    <dgm:pt modelId="{307EC2CE-8CD2-4168-B6CF-BE4EFCB3DA2B}" type="pres">
      <dgm:prSet presAssocID="{A14634F8-FCAB-48EF-A821-C63F1CF6C24A}" presName="spacer" presStyleCnt="0"/>
      <dgm:spPr/>
    </dgm:pt>
    <dgm:pt modelId="{589E61A1-20DB-4D93-9720-1B42D9147208}" type="pres">
      <dgm:prSet presAssocID="{EE4DA320-4BEF-4C70-AEC8-DBA20AA148D4}" presName="parentText" presStyleLbl="node1" presStyleIdx="1" presStyleCnt="2">
        <dgm:presLayoutVars>
          <dgm:chMax val="0"/>
          <dgm:bulletEnabled val="1"/>
        </dgm:presLayoutVars>
      </dgm:prSet>
      <dgm:spPr/>
      <dgm:t>
        <a:bodyPr/>
        <a:lstStyle/>
        <a:p>
          <a:endParaRPr lang="pl-PL"/>
        </a:p>
      </dgm:t>
    </dgm:pt>
  </dgm:ptLst>
  <dgm:cxnLst>
    <dgm:cxn modelId="{7AB4290C-7B34-44F3-83DF-5AA9A4688507}" type="presOf" srcId="{F601A759-C894-46B3-BD0E-1C01FD8FD679}" destId="{33A79C4C-E6D7-4BB0-BEBA-9BFDC791A23B}" srcOrd="0" destOrd="0" presId="urn:microsoft.com/office/officeart/2005/8/layout/vList2"/>
    <dgm:cxn modelId="{C763B164-C3D9-417B-8426-E4E72B68A482}" type="presOf" srcId="{EE4DA320-4BEF-4C70-AEC8-DBA20AA148D4}" destId="{589E61A1-20DB-4D93-9720-1B42D9147208}" srcOrd="0" destOrd="0" presId="urn:microsoft.com/office/officeart/2005/8/layout/vList2"/>
    <dgm:cxn modelId="{AFDEF642-C3C0-435C-B677-C4739F7DAB70}" type="presOf" srcId="{B080907A-812A-4E27-B3E6-4E2D32111087}" destId="{2E3D4615-804E-476F-B7A0-38CABDBBE194}" srcOrd="0" destOrd="0" presId="urn:microsoft.com/office/officeart/2005/8/layout/vList2"/>
    <dgm:cxn modelId="{40B508A8-CFA6-448E-9280-9F8DE1493617}" srcId="{F601A759-C894-46B3-BD0E-1C01FD8FD679}" destId="{EE4DA320-4BEF-4C70-AEC8-DBA20AA148D4}" srcOrd="1" destOrd="0" parTransId="{EDD4C7DE-DE08-4CA5-8F25-EA2A9D2AC27C}" sibTransId="{90107E2F-8C7D-4603-8941-63DB8A55860E}"/>
    <dgm:cxn modelId="{04EB640D-E795-4D37-B4A5-7EFBF5A97882}" srcId="{F601A759-C894-46B3-BD0E-1C01FD8FD679}" destId="{B080907A-812A-4E27-B3E6-4E2D32111087}" srcOrd="0" destOrd="0" parTransId="{91A0A04A-7C91-4EC8-9E1E-58C962186568}" sibTransId="{A14634F8-FCAB-48EF-A821-C63F1CF6C24A}"/>
    <dgm:cxn modelId="{91C97215-B15C-4E2B-88EC-3907AB71EB71}" type="presParOf" srcId="{33A79C4C-E6D7-4BB0-BEBA-9BFDC791A23B}" destId="{2E3D4615-804E-476F-B7A0-38CABDBBE194}" srcOrd="0" destOrd="0" presId="urn:microsoft.com/office/officeart/2005/8/layout/vList2"/>
    <dgm:cxn modelId="{134E3AFD-E535-4F2D-9EDC-43DFE472501A}" type="presParOf" srcId="{33A79C4C-E6D7-4BB0-BEBA-9BFDC791A23B}" destId="{307EC2CE-8CD2-4168-B6CF-BE4EFCB3DA2B}" srcOrd="1" destOrd="0" presId="urn:microsoft.com/office/officeart/2005/8/layout/vList2"/>
    <dgm:cxn modelId="{23B59949-365A-44F6-81CC-ED677F7B6E89}" type="presParOf" srcId="{33A79C4C-E6D7-4BB0-BEBA-9BFDC791A23B}" destId="{589E61A1-20DB-4D93-9720-1B42D9147208}"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98BFFB-E605-400F-8F8D-B200EAE45BBF}">
      <dsp:nvSpPr>
        <dsp:cNvPr id="0" name=""/>
        <dsp:cNvSpPr/>
      </dsp:nvSpPr>
      <dsp:spPr>
        <a:xfrm>
          <a:off x="0" y="78612"/>
          <a:ext cx="6513603" cy="18460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pl-PL" sz="3300" kern="1200" dirty="0" err="1"/>
            <a:t>Poet</a:t>
          </a:r>
          <a:r>
            <a:rPr lang="pl-PL" sz="3300" kern="1200" dirty="0"/>
            <a:t> and </a:t>
          </a:r>
          <a:r>
            <a:rPr lang="pl-PL" sz="3300" kern="1200" dirty="0" err="1"/>
            <a:t>essayist</a:t>
          </a:r>
          <a:r>
            <a:rPr lang="pl-PL" sz="3300" kern="1200" dirty="0"/>
            <a:t>, </a:t>
          </a:r>
          <a:r>
            <a:rPr lang="pl-PL" sz="3300" kern="1200" dirty="0" err="1"/>
            <a:t>awarded</a:t>
          </a:r>
          <a:r>
            <a:rPr lang="pl-PL" sz="3300" kern="1200" dirty="0"/>
            <a:t> the Nobel </a:t>
          </a:r>
          <a:r>
            <a:rPr lang="pl-PL" sz="3300" kern="1200" dirty="0" err="1"/>
            <a:t>Prize</a:t>
          </a:r>
          <a:r>
            <a:rPr lang="pl-PL" sz="3300" kern="1200" dirty="0"/>
            <a:t> for </a:t>
          </a:r>
          <a:r>
            <a:rPr lang="pl-PL" sz="3300" kern="1200" dirty="0" err="1"/>
            <a:t>literature</a:t>
          </a:r>
          <a:r>
            <a:rPr lang="pl-PL" sz="3300" kern="1200" dirty="0"/>
            <a:t> in 1996</a:t>
          </a:r>
          <a:endParaRPr lang="en-US" sz="3300" kern="1200" dirty="0"/>
        </a:p>
      </dsp:txBody>
      <dsp:txXfrm>
        <a:off x="90116" y="168728"/>
        <a:ext cx="6333371" cy="1665808"/>
      </dsp:txXfrm>
    </dsp:sp>
    <dsp:sp modelId="{000EC8AA-00E1-41E7-AFA5-58A27189CC14}">
      <dsp:nvSpPr>
        <dsp:cNvPr id="0" name=""/>
        <dsp:cNvSpPr/>
      </dsp:nvSpPr>
      <dsp:spPr>
        <a:xfrm>
          <a:off x="0" y="2019692"/>
          <a:ext cx="6513603" cy="184604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pl-PL" sz="3300" kern="1200" dirty="0" err="1"/>
            <a:t>Born</a:t>
          </a:r>
          <a:r>
            <a:rPr lang="pl-PL" sz="3300" kern="1200" dirty="0"/>
            <a:t> on the 2nd of </a:t>
          </a:r>
          <a:r>
            <a:rPr lang="pl-PL" sz="3300" kern="1200" dirty="0" err="1"/>
            <a:t>July</a:t>
          </a:r>
          <a:r>
            <a:rPr lang="pl-PL" sz="3300" kern="1200" dirty="0"/>
            <a:t> 1923 in Bnin </a:t>
          </a:r>
          <a:r>
            <a:rPr lang="pl-PL" sz="3300" kern="1200" dirty="0" err="1"/>
            <a:t>near</a:t>
          </a:r>
          <a:r>
            <a:rPr lang="pl-PL" sz="3300" kern="1200" dirty="0"/>
            <a:t> Poznań and </a:t>
          </a:r>
          <a:r>
            <a:rPr lang="pl-PL" sz="3300" kern="1200" dirty="0" err="1"/>
            <a:t>died</a:t>
          </a:r>
          <a:r>
            <a:rPr lang="pl-PL" sz="3300" kern="1200" dirty="0"/>
            <a:t> in </a:t>
          </a:r>
          <a:r>
            <a:rPr lang="pl-PL" sz="3300" kern="1200" dirty="0" err="1"/>
            <a:t>Cracow</a:t>
          </a:r>
          <a:r>
            <a:rPr lang="pl-PL" sz="3300" kern="1200" dirty="0"/>
            <a:t> on the 1st of </a:t>
          </a:r>
          <a:r>
            <a:rPr lang="pl-PL" sz="3300" kern="1200" dirty="0" err="1"/>
            <a:t>February</a:t>
          </a:r>
          <a:r>
            <a:rPr lang="pl-PL" sz="3300" kern="1200" dirty="0"/>
            <a:t> 2012</a:t>
          </a:r>
          <a:endParaRPr lang="en-US" sz="3300" kern="1200" dirty="0"/>
        </a:p>
      </dsp:txBody>
      <dsp:txXfrm>
        <a:off x="90116" y="2109808"/>
        <a:ext cx="6333371" cy="1665808"/>
      </dsp:txXfrm>
    </dsp:sp>
    <dsp:sp modelId="{47FE62D8-21FE-4C1B-AC50-445D21197626}">
      <dsp:nvSpPr>
        <dsp:cNvPr id="0" name=""/>
        <dsp:cNvSpPr/>
      </dsp:nvSpPr>
      <dsp:spPr>
        <a:xfrm>
          <a:off x="0" y="3960773"/>
          <a:ext cx="6513603" cy="184604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pl-PL" sz="3300" kern="1200" dirty="0" err="1"/>
            <a:t>poetical</a:t>
          </a:r>
          <a:r>
            <a:rPr lang="pl-PL" sz="3300" kern="1200" dirty="0"/>
            <a:t> </a:t>
          </a:r>
          <a:r>
            <a:rPr lang="pl-PL" sz="3300" kern="1200" dirty="0" err="1"/>
            <a:t>output</a:t>
          </a:r>
          <a:r>
            <a:rPr lang="pl-PL" sz="3300" kern="1200" dirty="0"/>
            <a:t>– </a:t>
          </a:r>
          <a:r>
            <a:rPr lang="pl-PL" sz="3300" kern="1200" dirty="0" err="1"/>
            <a:t>about</a:t>
          </a:r>
          <a:r>
            <a:rPr lang="pl-PL" sz="3300" kern="1200" dirty="0"/>
            <a:t> 350 </a:t>
          </a:r>
          <a:r>
            <a:rPr lang="pl-PL" sz="3300" kern="1200" dirty="0" err="1"/>
            <a:t>published</a:t>
          </a:r>
          <a:r>
            <a:rPr lang="pl-PL" sz="3300" kern="1200" dirty="0"/>
            <a:t> </a:t>
          </a:r>
          <a:r>
            <a:rPr lang="pl-PL" sz="3300" kern="1200" dirty="0" err="1"/>
            <a:t>poems</a:t>
          </a:r>
          <a:r>
            <a:rPr lang="pl-PL" sz="3300" kern="1200" dirty="0"/>
            <a:t> (</a:t>
          </a:r>
          <a:r>
            <a:rPr lang="pl-PL" sz="3300" kern="1200" dirty="0" err="1"/>
            <a:t>also</a:t>
          </a:r>
          <a:r>
            <a:rPr lang="pl-PL" sz="3300" kern="1200" dirty="0"/>
            <a:t> in English)</a:t>
          </a:r>
          <a:endParaRPr lang="en-US" sz="3300" kern="1200" dirty="0"/>
        </a:p>
      </dsp:txBody>
      <dsp:txXfrm>
        <a:off x="90116" y="4050889"/>
        <a:ext cx="6333371" cy="16658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AA1F0F-E482-4F88-BF83-E215F0927145}">
      <dsp:nvSpPr>
        <dsp:cNvPr id="0" name=""/>
        <dsp:cNvSpPr/>
      </dsp:nvSpPr>
      <dsp:spPr>
        <a:xfrm>
          <a:off x="0" y="718"/>
          <a:ext cx="6513603"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195E1B-25AF-432C-8F54-30298166549A}">
      <dsp:nvSpPr>
        <dsp:cNvPr id="0" name=""/>
        <dsp:cNvSpPr/>
      </dsp:nvSpPr>
      <dsp:spPr>
        <a:xfrm>
          <a:off x="0" y="718"/>
          <a:ext cx="6513603" cy="653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pl-PL" sz="3000" kern="1200"/>
            <a:t>"That’s Why We Are Alive" (1952)</a:t>
          </a:r>
          <a:endParaRPr lang="en-US" sz="3000" kern="1200"/>
        </a:p>
      </dsp:txBody>
      <dsp:txXfrm>
        <a:off x="0" y="718"/>
        <a:ext cx="6513603" cy="653776"/>
      </dsp:txXfrm>
    </dsp:sp>
    <dsp:sp modelId="{6132D3BD-8247-44B0-A4B4-2516B0C4D86C}">
      <dsp:nvSpPr>
        <dsp:cNvPr id="0" name=""/>
        <dsp:cNvSpPr/>
      </dsp:nvSpPr>
      <dsp:spPr>
        <a:xfrm>
          <a:off x="0" y="654495"/>
          <a:ext cx="6513603" cy="0"/>
        </a:xfrm>
        <a:prstGeom prst="line">
          <a:avLst/>
        </a:prstGeom>
        <a:solidFill>
          <a:schemeClr val="accent5">
            <a:hueOff val="-844818"/>
            <a:satOff val="-2177"/>
            <a:lumOff val="-1471"/>
            <a:alphaOff val="0"/>
          </a:schemeClr>
        </a:solidFill>
        <a:ln w="12700" cap="flat" cmpd="sng" algn="ctr">
          <a:solidFill>
            <a:schemeClr val="accent5">
              <a:hueOff val="-844818"/>
              <a:satOff val="-2177"/>
              <a:lumOff val="-1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3D94FA-BE4E-4BAE-B034-F6CD3AF4CE26}">
      <dsp:nvSpPr>
        <dsp:cNvPr id="0" name=""/>
        <dsp:cNvSpPr/>
      </dsp:nvSpPr>
      <dsp:spPr>
        <a:xfrm>
          <a:off x="0" y="654495"/>
          <a:ext cx="6513603" cy="653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pl-PL" sz="3000" kern="1200"/>
            <a:t>"Questioning Yourself"(1954)</a:t>
          </a:r>
          <a:endParaRPr lang="en-US" sz="3000" kern="1200"/>
        </a:p>
      </dsp:txBody>
      <dsp:txXfrm>
        <a:off x="0" y="654495"/>
        <a:ext cx="6513603" cy="653776"/>
      </dsp:txXfrm>
    </dsp:sp>
    <dsp:sp modelId="{1B0EB9A6-4E76-4367-AF62-72636BDD6CCE}">
      <dsp:nvSpPr>
        <dsp:cNvPr id="0" name=""/>
        <dsp:cNvSpPr/>
      </dsp:nvSpPr>
      <dsp:spPr>
        <a:xfrm>
          <a:off x="0" y="1308271"/>
          <a:ext cx="6513603" cy="0"/>
        </a:xfrm>
        <a:prstGeom prst="line">
          <a:avLst/>
        </a:prstGeom>
        <a:solidFill>
          <a:schemeClr val="accent5">
            <a:hueOff val="-1689636"/>
            <a:satOff val="-4355"/>
            <a:lumOff val="-2941"/>
            <a:alphaOff val="0"/>
          </a:schemeClr>
        </a:solid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8232BE-C095-43A9-A00E-B38EBFD61078}">
      <dsp:nvSpPr>
        <dsp:cNvPr id="0" name=""/>
        <dsp:cNvSpPr/>
      </dsp:nvSpPr>
      <dsp:spPr>
        <a:xfrm>
          <a:off x="0" y="1308271"/>
          <a:ext cx="6513603" cy="653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pl-PL" sz="3000" kern="1200"/>
            <a:t>"Calling Out to Yeti"(1957)</a:t>
          </a:r>
          <a:endParaRPr lang="en-US" sz="3000" kern="1200"/>
        </a:p>
      </dsp:txBody>
      <dsp:txXfrm>
        <a:off x="0" y="1308271"/>
        <a:ext cx="6513603" cy="653776"/>
      </dsp:txXfrm>
    </dsp:sp>
    <dsp:sp modelId="{1EA71430-0E56-40B9-9CF6-F29844D96647}">
      <dsp:nvSpPr>
        <dsp:cNvPr id="0" name=""/>
        <dsp:cNvSpPr/>
      </dsp:nvSpPr>
      <dsp:spPr>
        <a:xfrm>
          <a:off x="0" y="1962048"/>
          <a:ext cx="6513603" cy="0"/>
        </a:xfrm>
        <a:prstGeom prst="line">
          <a:avLst/>
        </a:prstGeom>
        <a:solidFill>
          <a:schemeClr val="accent5">
            <a:hueOff val="-2534453"/>
            <a:satOff val="-6532"/>
            <a:lumOff val="-4412"/>
            <a:alphaOff val="0"/>
          </a:schemeClr>
        </a:solidFill>
        <a:ln w="12700" cap="flat" cmpd="sng" algn="ctr">
          <a:solidFill>
            <a:schemeClr val="accent5">
              <a:hueOff val="-2534453"/>
              <a:satOff val="-6532"/>
              <a:lumOff val="-44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0B6E73-804D-444F-A535-3A39C5D0CEC8}">
      <dsp:nvSpPr>
        <dsp:cNvPr id="0" name=""/>
        <dsp:cNvSpPr/>
      </dsp:nvSpPr>
      <dsp:spPr>
        <a:xfrm>
          <a:off x="0" y="1962048"/>
          <a:ext cx="6513603" cy="653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pl-PL" sz="3000" kern="1200"/>
            <a:t>"Salt"(1962)</a:t>
          </a:r>
          <a:endParaRPr lang="en-US" sz="3000" kern="1200"/>
        </a:p>
      </dsp:txBody>
      <dsp:txXfrm>
        <a:off x="0" y="1962048"/>
        <a:ext cx="6513603" cy="653776"/>
      </dsp:txXfrm>
    </dsp:sp>
    <dsp:sp modelId="{3299C80E-A889-44F6-BF0A-D76CD15BEC8C}">
      <dsp:nvSpPr>
        <dsp:cNvPr id="0" name=""/>
        <dsp:cNvSpPr/>
      </dsp:nvSpPr>
      <dsp:spPr>
        <a:xfrm>
          <a:off x="0" y="2615824"/>
          <a:ext cx="6513603" cy="0"/>
        </a:xfrm>
        <a:prstGeom prst="line">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4B83D2-06A3-455E-A3D6-D706852FA5D1}">
      <dsp:nvSpPr>
        <dsp:cNvPr id="0" name=""/>
        <dsp:cNvSpPr/>
      </dsp:nvSpPr>
      <dsp:spPr>
        <a:xfrm>
          <a:off x="0" y="2615824"/>
          <a:ext cx="6513603" cy="653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pl-PL" sz="3000" kern="1200"/>
            <a:t>"Selected Poetry"(1964)</a:t>
          </a:r>
          <a:endParaRPr lang="en-US" sz="3000" kern="1200"/>
        </a:p>
      </dsp:txBody>
      <dsp:txXfrm>
        <a:off x="0" y="2615824"/>
        <a:ext cx="6513603" cy="653776"/>
      </dsp:txXfrm>
    </dsp:sp>
    <dsp:sp modelId="{C0FAAFBC-2483-4D2B-B4B6-E26F33139DDB}">
      <dsp:nvSpPr>
        <dsp:cNvPr id="0" name=""/>
        <dsp:cNvSpPr/>
      </dsp:nvSpPr>
      <dsp:spPr>
        <a:xfrm>
          <a:off x="0" y="3269601"/>
          <a:ext cx="6513603" cy="0"/>
        </a:xfrm>
        <a:prstGeom prst="line">
          <a:avLst/>
        </a:prstGeom>
        <a:solidFill>
          <a:schemeClr val="accent5">
            <a:hueOff val="-4224089"/>
            <a:satOff val="-10887"/>
            <a:lumOff val="-7353"/>
            <a:alphaOff val="0"/>
          </a:schemeClr>
        </a:solidFill>
        <a:ln w="12700" cap="flat" cmpd="sng" algn="ctr">
          <a:solidFill>
            <a:schemeClr val="accent5">
              <a:hueOff val="-4224089"/>
              <a:satOff val="-10887"/>
              <a:lumOff val="-7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97C3D2-F276-4440-AEA7-9E72BBDBC91B}">
      <dsp:nvSpPr>
        <dsp:cNvPr id="0" name=""/>
        <dsp:cNvSpPr/>
      </dsp:nvSpPr>
      <dsp:spPr>
        <a:xfrm>
          <a:off x="0" y="3269601"/>
          <a:ext cx="6513603" cy="653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pl-PL" sz="3000" kern="1200"/>
            <a:t>"No End of Fun"(1967)</a:t>
          </a:r>
          <a:endParaRPr lang="en-US" sz="3000" kern="1200"/>
        </a:p>
      </dsp:txBody>
      <dsp:txXfrm>
        <a:off x="0" y="3269601"/>
        <a:ext cx="6513603" cy="653776"/>
      </dsp:txXfrm>
    </dsp:sp>
    <dsp:sp modelId="{48E7FEF6-F65F-429E-9BE6-470A20A919D0}">
      <dsp:nvSpPr>
        <dsp:cNvPr id="0" name=""/>
        <dsp:cNvSpPr/>
      </dsp:nvSpPr>
      <dsp:spPr>
        <a:xfrm>
          <a:off x="0" y="3923377"/>
          <a:ext cx="6513603" cy="0"/>
        </a:xfrm>
        <a:prstGeom prst="line">
          <a:avLst/>
        </a:prstGeom>
        <a:solidFill>
          <a:schemeClr val="accent5">
            <a:hueOff val="-5068907"/>
            <a:satOff val="-13064"/>
            <a:lumOff val="-8824"/>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FE93A6-FABC-4976-8CD6-EF40CB3BFDB8}">
      <dsp:nvSpPr>
        <dsp:cNvPr id="0" name=""/>
        <dsp:cNvSpPr/>
      </dsp:nvSpPr>
      <dsp:spPr>
        <a:xfrm>
          <a:off x="0" y="3923377"/>
          <a:ext cx="6513603" cy="653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pl-PL" sz="3000" kern="1200"/>
            <a:t>"Moment"(2002)</a:t>
          </a:r>
          <a:endParaRPr lang="en-US" sz="3000" kern="1200"/>
        </a:p>
      </dsp:txBody>
      <dsp:txXfrm>
        <a:off x="0" y="3923377"/>
        <a:ext cx="6513603" cy="653776"/>
      </dsp:txXfrm>
    </dsp:sp>
    <dsp:sp modelId="{FD9B7101-1424-4372-8984-D8B542D23A53}">
      <dsp:nvSpPr>
        <dsp:cNvPr id="0" name=""/>
        <dsp:cNvSpPr/>
      </dsp:nvSpPr>
      <dsp:spPr>
        <a:xfrm>
          <a:off x="0" y="4577154"/>
          <a:ext cx="6513603" cy="0"/>
        </a:xfrm>
        <a:prstGeom prst="line">
          <a:avLst/>
        </a:prstGeom>
        <a:solidFill>
          <a:schemeClr val="accent5">
            <a:hueOff val="-5913725"/>
            <a:satOff val="-15242"/>
            <a:lumOff val="-10294"/>
            <a:alphaOff val="0"/>
          </a:schemeClr>
        </a:solidFill>
        <a:ln w="12700" cap="flat" cmpd="sng" algn="ctr">
          <a:solidFill>
            <a:schemeClr val="accent5">
              <a:hueOff val="-5913725"/>
              <a:satOff val="-15242"/>
              <a:lumOff val="-1029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B737B3-139C-409F-86E1-F557C0FD2404}">
      <dsp:nvSpPr>
        <dsp:cNvPr id="0" name=""/>
        <dsp:cNvSpPr/>
      </dsp:nvSpPr>
      <dsp:spPr>
        <a:xfrm>
          <a:off x="0" y="4577154"/>
          <a:ext cx="6513603" cy="653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pl-PL" sz="3000" kern="1200"/>
            <a:t>Rhymes for Big Kids (2003)</a:t>
          </a:r>
          <a:endParaRPr lang="en-US" sz="3000" kern="1200"/>
        </a:p>
      </dsp:txBody>
      <dsp:txXfrm>
        <a:off x="0" y="4577154"/>
        <a:ext cx="6513603" cy="653776"/>
      </dsp:txXfrm>
    </dsp:sp>
    <dsp:sp modelId="{48C3946D-CEDC-4E7E-893E-DC874338E9D7}">
      <dsp:nvSpPr>
        <dsp:cNvPr id="0" name=""/>
        <dsp:cNvSpPr/>
      </dsp:nvSpPr>
      <dsp:spPr>
        <a:xfrm>
          <a:off x="0" y="5230930"/>
          <a:ext cx="6513603" cy="0"/>
        </a:xfrm>
        <a:prstGeom prst="line">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506C4A-594F-43B0-B27F-A13944B48EA7}">
      <dsp:nvSpPr>
        <dsp:cNvPr id="0" name=""/>
        <dsp:cNvSpPr/>
      </dsp:nvSpPr>
      <dsp:spPr>
        <a:xfrm>
          <a:off x="0" y="5230930"/>
          <a:ext cx="6513603" cy="653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pl-PL" sz="3000" kern="1200"/>
            <a:t>"Here"(2009)</a:t>
          </a:r>
          <a:endParaRPr lang="en-US" sz="3000" kern="1200"/>
        </a:p>
      </dsp:txBody>
      <dsp:txXfrm>
        <a:off x="0" y="5230930"/>
        <a:ext cx="6513603" cy="6537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3D4615-804E-476F-B7A0-38CABDBBE194}">
      <dsp:nvSpPr>
        <dsp:cNvPr id="0" name=""/>
        <dsp:cNvSpPr/>
      </dsp:nvSpPr>
      <dsp:spPr>
        <a:xfrm>
          <a:off x="0" y="128384"/>
          <a:ext cx="6513603" cy="278408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pl-PL" sz="2100" kern="1200"/>
            <a:t>She attended the Urszulanki Sisters’ Gymnasium then participated in underground educational gatherings during the German occupation, finishing her secondary school exams in 1941. She became a railway clerk in 1943, to avoid being deported to Germany.</a:t>
          </a:r>
          <a:endParaRPr lang="en-US" sz="2100" kern="1200"/>
        </a:p>
      </dsp:txBody>
      <dsp:txXfrm>
        <a:off x="135908" y="264292"/>
        <a:ext cx="6241787" cy="2512272"/>
      </dsp:txXfrm>
    </dsp:sp>
    <dsp:sp modelId="{589E61A1-20DB-4D93-9720-1B42D9147208}">
      <dsp:nvSpPr>
        <dsp:cNvPr id="0" name=""/>
        <dsp:cNvSpPr/>
      </dsp:nvSpPr>
      <dsp:spPr>
        <a:xfrm>
          <a:off x="0" y="2972953"/>
          <a:ext cx="6513603" cy="2784088"/>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pl-PL" sz="2100" kern="1200"/>
            <a:t>With her unusual artistic talent, Szymborska illustrated a new edition of Jan Stanisławski's textbook </a:t>
          </a:r>
          <a:r>
            <a:rPr lang="pl-PL" sz="2100" b="1" kern="1200"/>
            <a:t>First Steps in English</a:t>
          </a:r>
          <a:r>
            <a:rPr lang="pl-PL" sz="2100" kern="1200"/>
            <a:t>. She kept writing, debuting in Kraków's "Polish Daily" in 1945 with the poem </a:t>
          </a:r>
          <a:r>
            <a:rPr lang="pl-PL" sz="2100" b="1" kern="1200"/>
            <a:t>Looking for a Word</a:t>
          </a:r>
          <a:r>
            <a:rPr lang="pl-PL" sz="2100" kern="1200"/>
            <a:t>. She studied Polish philology at the Jagiellonian University a year later, then changed to sociology before financial troubles forced her to discontinue her university education.</a:t>
          </a:r>
          <a:endParaRPr lang="en-US" sz="2100" kern="1200"/>
        </a:p>
      </dsp:txBody>
      <dsp:txXfrm>
        <a:off x="135908" y="3108861"/>
        <a:ext cx="6241787" cy="251227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p:cNvSpPr>
            <a:spLocks noGrp="1"/>
          </p:cNvSpPr>
          <p:nvPr>
            <p:ph type="dt" sz="half" idx="10"/>
          </p:nvPr>
        </p:nvSpPr>
        <p:spPr/>
        <p:txBody>
          <a:bodyPr/>
          <a:lstStyle/>
          <a:p>
            <a:fld id="{F98AA868-8872-43E4-8C98-D34DABD1FD38}" type="datetimeFigureOut">
              <a:rPr lang="pl-PL" smtClean="0"/>
              <a:t>23.03.2020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3391757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98AA868-8872-43E4-8C98-D34DABD1FD38}" type="datetimeFigureOut">
              <a:rPr lang="pl-PL" smtClean="0"/>
              <a:t>23.03.2020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245450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98AA868-8872-43E4-8C98-D34DABD1FD38}" type="datetimeFigureOut">
              <a:rPr lang="pl-PL" smtClean="0"/>
              <a:t>23.03.2020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1340386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98AA868-8872-43E4-8C98-D34DABD1FD38}" type="datetimeFigureOut">
              <a:rPr lang="pl-PL" smtClean="0"/>
              <a:t>23.03.2020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967380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F98AA868-8872-43E4-8C98-D34DABD1FD38}" type="datetimeFigureOut">
              <a:rPr lang="pl-PL" smtClean="0"/>
              <a:t>23.03.2020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13234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F98AA868-8872-43E4-8C98-D34DABD1FD38}" type="datetimeFigureOut">
              <a:rPr lang="pl-PL" smtClean="0"/>
              <a:t>23.03.2020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3883036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F98AA868-8872-43E4-8C98-D34DABD1FD38}" type="datetimeFigureOut">
              <a:rPr lang="pl-PL" smtClean="0"/>
              <a:t>23.03.2020</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961808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F98AA868-8872-43E4-8C98-D34DABD1FD38}" type="datetimeFigureOut">
              <a:rPr lang="pl-PL" smtClean="0"/>
              <a:t>23.03.2020</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1544797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F98AA868-8872-43E4-8C98-D34DABD1FD38}" type="datetimeFigureOut">
              <a:rPr lang="pl-PL" smtClean="0"/>
              <a:t>23.03.2020</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1850839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F98AA868-8872-43E4-8C98-D34DABD1FD38}" type="datetimeFigureOut">
              <a:rPr lang="pl-PL" smtClean="0"/>
              <a:t>23.03.2020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2715530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F98AA868-8872-43E4-8C98-D34DABD1FD38}" type="datetimeFigureOut">
              <a:rPr lang="pl-PL" smtClean="0"/>
              <a:t>23.03.2020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3024906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AA868-8872-43E4-8C98-D34DABD1FD38}" type="datetimeFigureOut">
              <a:rPr lang="pl-PL" smtClean="0"/>
              <a:t>23.03.2020</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7C6C3F-668B-4AF5-BFA9-0F657EB068D6}" type="slidenum">
              <a:rPr lang="pl-PL" smtClean="0"/>
              <a:t>‹#›</a:t>
            </a:fld>
            <a:endParaRPr lang="pl-PL"/>
          </a:p>
        </p:txBody>
      </p:sp>
    </p:spTree>
    <p:extLst>
      <p:ext uri="{BB962C8B-B14F-4D97-AF65-F5344CB8AC3E}">
        <p14:creationId xmlns:p14="http://schemas.microsoft.com/office/powerpoint/2010/main" val="39266336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ideo" Target="https://www.youtube.com/embed/6q92bvZmXlo?feature=oembed"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https://www.youtube.com/embed/epMQ0Au6fLw?feature=oembed"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https://en.wikipedia.org/wiki/Jan_Twardowski"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https://www.youtube.com/embed/biEZOu2-xV8?feature=oembed"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creativecommons.org/licenses/by-nd/3.0/"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5832C65-C15A-4986-9F7B-626ACE8DFFF7}"/>
              </a:ext>
            </a:extLst>
          </p:cNvPr>
          <p:cNvSpPr>
            <a:spLocks noGrp="1"/>
          </p:cNvSpPr>
          <p:nvPr>
            <p:ph idx="1"/>
          </p:nvPr>
        </p:nvSpPr>
        <p:spPr>
          <a:xfrm>
            <a:off x="480291" y="508001"/>
            <a:ext cx="11711709" cy="6049818"/>
          </a:xfrm>
        </p:spPr>
        <p:txBody>
          <a:bodyPr/>
          <a:lstStyle/>
          <a:p>
            <a:pPr marL="0" indent="0" fontAlgn="auto">
              <a:buNone/>
            </a:pPr>
            <a:r>
              <a:rPr lang="pl-PL" sz="4400" dirty="0"/>
              <a:t>                         </a:t>
            </a:r>
            <a:endParaRPr lang="pl-PL" dirty="0"/>
          </a:p>
          <a:p>
            <a:pPr marL="0" indent="0" fontAlgn="auto">
              <a:buNone/>
            </a:pPr>
            <a:r>
              <a:rPr lang="en-US" sz="4400" b="1" dirty="0"/>
              <a:t>The word poetry comes from ancient Greece. It means “I create”. Poetry, when it is well written, goes much deeper than the words on a page. The ability to use written words to create images and feelings in the audience mark the abilities of a great poet. Poetry is an art using language, but it is also a state of mind.</a:t>
            </a:r>
            <a:endParaRPr lang="pl-PL" sz="4400" b="1" dirty="0"/>
          </a:p>
          <a:p>
            <a:endParaRPr lang="pl-PL" dirty="0"/>
          </a:p>
        </p:txBody>
      </p:sp>
    </p:spTree>
    <p:extLst>
      <p:ext uri="{BB962C8B-B14F-4D97-AF65-F5344CB8AC3E}">
        <p14:creationId xmlns:p14="http://schemas.microsoft.com/office/powerpoint/2010/main" val="3259311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A12B30-2312-4711-85B0-4B06136AFAC7}"/>
              </a:ext>
            </a:extLst>
          </p:cNvPr>
          <p:cNvSpPr>
            <a:spLocks noGrp="1"/>
          </p:cNvSpPr>
          <p:nvPr>
            <p:ph idx="1"/>
          </p:nvPr>
        </p:nvSpPr>
        <p:spPr>
          <a:xfrm>
            <a:off x="1304144" y="3013023"/>
            <a:ext cx="10049656" cy="2248525"/>
          </a:xfrm>
        </p:spPr>
        <p:txBody>
          <a:bodyPr vert="horz" lIns="91440" tIns="45720" rIns="91440" bIns="45720" rtlCol="0" anchor="t">
            <a:normAutofit/>
          </a:bodyPr>
          <a:lstStyle/>
          <a:p>
            <a:pPr marL="0" indent="0">
              <a:buNone/>
            </a:pPr>
            <a:r>
              <a:rPr lang="pl-PL" sz="3200" dirty="0">
                <a:cs typeface="Calibri"/>
              </a:rPr>
              <a:t>       </a:t>
            </a:r>
          </a:p>
          <a:p>
            <a:pPr marL="0" indent="0">
              <a:buNone/>
            </a:pPr>
            <a:endParaRPr lang="pl-PL" sz="3200" b="1" dirty="0">
              <a:latin typeface="Arial Black" panose="020B0A04020102020204" pitchFamily="34" charset="0"/>
              <a:cs typeface="Calibri"/>
            </a:endParaRPr>
          </a:p>
          <a:p>
            <a:pPr marL="0" indent="0">
              <a:buNone/>
            </a:pPr>
            <a:r>
              <a:rPr lang="pl-PL" sz="3200" b="1" dirty="0">
                <a:latin typeface="Arial Black" panose="020B0A04020102020204" pitchFamily="34" charset="0"/>
                <a:cs typeface="Calibri"/>
              </a:rPr>
              <a:t>   Written by </a:t>
            </a:r>
            <a:r>
              <a:rPr lang="pl-PL" sz="4000" b="1" dirty="0">
                <a:latin typeface="Arial Black" panose="020B0A04020102020204" pitchFamily="34" charset="0"/>
                <a:cs typeface="Calibri"/>
              </a:rPr>
              <a:t>Wisława Szymborska</a:t>
            </a:r>
          </a:p>
        </p:txBody>
      </p:sp>
      <p:sp>
        <p:nvSpPr>
          <p:cNvPr id="5" name="Title 4">
            <a:extLst>
              <a:ext uri="{FF2B5EF4-FFF2-40B4-BE49-F238E27FC236}">
                <a16:creationId xmlns:a16="http://schemas.microsoft.com/office/drawing/2014/main" id="{B7063D97-6165-4EDB-853F-9905C25846D1}"/>
              </a:ext>
            </a:extLst>
          </p:cNvPr>
          <p:cNvSpPr>
            <a:spLocks noGrp="1"/>
          </p:cNvSpPr>
          <p:nvPr>
            <p:ph type="title"/>
          </p:nvPr>
        </p:nvSpPr>
        <p:spPr>
          <a:xfrm>
            <a:off x="838200" y="365125"/>
            <a:ext cx="10515599" cy="2647898"/>
          </a:xfrm>
        </p:spPr>
        <p:txBody>
          <a:bodyPr/>
          <a:lstStyle/>
          <a:p>
            <a:r>
              <a:rPr lang="pl-PL" dirty="0"/>
              <a:t>    </a:t>
            </a:r>
            <a:r>
              <a:rPr lang="en-US" b="1" dirty="0">
                <a:latin typeface="Arial Black" panose="020B0A04020102020204" pitchFamily="34" charset="0"/>
              </a:rPr>
              <a:t>The poem </a:t>
            </a:r>
            <a:r>
              <a:rPr lang="pl-PL" b="1" dirty="0">
                <a:latin typeface="Arial Black" panose="020B0A04020102020204" pitchFamily="34" charset="0"/>
              </a:rPr>
              <a:t>  </a:t>
            </a:r>
            <a:r>
              <a:rPr lang="pl-PL" dirty="0">
                <a:solidFill>
                  <a:srgbClr val="FF0000"/>
                </a:solidFill>
                <a:latin typeface="Arial Black" panose="020B0A04020102020204" pitchFamily="34" charset="0"/>
              </a:rPr>
              <a:t>„</a:t>
            </a:r>
            <a:r>
              <a:rPr lang="en-US" i="1" dirty="0">
                <a:solidFill>
                  <a:srgbClr val="FF0000"/>
                </a:solidFill>
                <a:latin typeface="Arial Black" panose="020B0A04020102020204" pitchFamily="34" charset="0"/>
              </a:rPr>
              <a:t>Nothing Twice</a:t>
            </a:r>
            <a:r>
              <a:rPr lang="pl-PL" i="1" dirty="0">
                <a:solidFill>
                  <a:srgbClr val="FF0000"/>
                </a:solidFill>
                <a:latin typeface="Arial Black" panose="020B0A04020102020204" pitchFamily="34" charset="0"/>
              </a:rPr>
              <a:t>”</a:t>
            </a:r>
            <a:endParaRPr lang="pl-PL"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3425769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A42C47-B068-4B2E-84AD-7F7911F7F290}"/>
              </a:ext>
            </a:extLst>
          </p:cNvPr>
          <p:cNvSpPr>
            <a:spLocks noGrp="1"/>
          </p:cNvSpPr>
          <p:nvPr>
            <p:ph idx="1"/>
          </p:nvPr>
        </p:nvSpPr>
        <p:spPr>
          <a:xfrm>
            <a:off x="838200" y="591127"/>
            <a:ext cx="10515600" cy="5948218"/>
          </a:xfrm>
        </p:spPr>
        <p:txBody>
          <a:bodyPr/>
          <a:lstStyle/>
          <a:p>
            <a:pPr marL="0" indent="0">
              <a:buNone/>
            </a:pPr>
            <a:r>
              <a:rPr lang="en-US" dirty="0"/>
              <a:t>The poem </a:t>
            </a:r>
            <a:r>
              <a:rPr lang="en-US" i="1" dirty="0"/>
              <a:t>Nothing Twice </a:t>
            </a:r>
            <a:r>
              <a:rPr lang="en-US" dirty="0"/>
              <a:t>is divided into seven stanzas and each one has four verses. The work in its construction resembles a song.  </a:t>
            </a:r>
            <a:endParaRPr lang="pl-PL" dirty="0"/>
          </a:p>
          <a:p>
            <a:pPr marL="0" indent="0">
              <a:buNone/>
            </a:pPr>
            <a:r>
              <a:rPr lang="en-US" dirty="0"/>
              <a:t>In the first stanza lyrical subject stresses that in life nothing will happen twice. Our life is not a routine because it changes all the time. We always learn something new because nothing is the same. </a:t>
            </a:r>
            <a:endParaRPr lang="pl-PL" dirty="0"/>
          </a:p>
          <a:p>
            <a:pPr marL="0" indent="0">
              <a:buNone/>
            </a:pPr>
            <a:endParaRPr lang="pl-PL" i="1" dirty="0"/>
          </a:p>
          <a:p>
            <a:pPr marL="0" indent="0" algn="ctr">
              <a:buNone/>
            </a:pPr>
            <a:r>
              <a:rPr lang="pl-PL" i="1" dirty="0"/>
              <a:t>  </a:t>
            </a:r>
            <a:r>
              <a:rPr lang="en-US" i="1" dirty="0"/>
              <a:t>Nothing can ever happen twice.</a:t>
            </a:r>
            <a:endParaRPr lang="pl-PL" dirty="0"/>
          </a:p>
          <a:p>
            <a:pPr marL="0" indent="0" algn="ctr">
              <a:buNone/>
            </a:pPr>
            <a:r>
              <a:rPr lang="pl-PL" i="1" dirty="0"/>
              <a:t>  </a:t>
            </a:r>
            <a:r>
              <a:rPr lang="en-US" i="1" dirty="0"/>
              <a:t>In consequence, the sorry fact is</a:t>
            </a:r>
            <a:endParaRPr lang="pl-PL" dirty="0"/>
          </a:p>
          <a:p>
            <a:pPr marL="0" indent="0" algn="ctr">
              <a:buNone/>
            </a:pPr>
            <a:r>
              <a:rPr lang="en-US" i="1" dirty="0"/>
              <a:t>that we arrive here improvised</a:t>
            </a:r>
            <a:endParaRPr lang="pl-PL" dirty="0"/>
          </a:p>
          <a:p>
            <a:pPr marL="0" indent="0" algn="ctr">
              <a:buNone/>
            </a:pPr>
            <a:r>
              <a:rPr lang="pl-PL" i="1" dirty="0"/>
              <a:t>                 </a:t>
            </a:r>
            <a:r>
              <a:rPr lang="en-US" i="1" dirty="0"/>
              <a:t>and leave without the chance to practice</a:t>
            </a:r>
            <a:endParaRPr lang="pl-PL" dirty="0"/>
          </a:p>
        </p:txBody>
      </p:sp>
    </p:spTree>
    <p:extLst>
      <p:ext uri="{BB962C8B-B14F-4D97-AF65-F5344CB8AC3E}">
        <p14:creationId xmlns:p14="http://schemas.microsoft.com/office/powerpoint/2010/main" val="800640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8C65F9-F438-4203-A3D5-1553490B29F1}"/>
              </a:ext>
            </a:extLst>
          </p:cNvPr>
          <p:cNvSpPr>
            <a:spLocks noGrp="1"/>
          </p:cNvSpPr>
          <p:nvPr>
            <p:ph idx="1"/>
          </p:nvPr>
        </p:nvSpPr>
        <p:spPr>
          <a:xfrm>
            <a:off x="838200" y="637309"/>
            <a:ext cx="10515600" cy="6077526"/>
          </a:xfrm>
        </p:spPr>
        <p:txBody>
          <a:bodyPr>
            <a:normAutofit/>
          </a:bodyPr>
          <a:lstStyle/>
          <a:p>
            <a:pPr marL="0" indent="0">
              <a:buNone/>
            </a:pPr>
            <a:r>
              <a:rPr lang="en-US" dirty="0"/>
              <a:t>The lyrical subject convinces us that we should enjoy life and live with what we have at the moment because what is happening now should be the most important. The poem is a poetic illustration of the conviction that the fate of a human is unique – nothing can be relived again, corrected, settled otherwise.</a:t>
            </a:r>
            <a:endParaRPr lang="pl-PL" dirty="0"/>
          </a:p>
          <a:p>
            <a:pPr marL="0" indent="0">
              <a:buNone/>
            </a:pPr>
            <a:endParaRPr lang="pl-PL" dirty="0"/>
          </a:p>
          <a:p>
            <a:pPr marL="0" indent="0">
              <a:buNone/>
            </a:pPr>
            <a:r>
              <a:rPr lang="pl-PL" i="1" dirty="0"/>
              <a:t>                                      </a:t>
            </a:r>
            <a:r>
              <a:rPr lang="en-US" i="1" dirty="0"/>
              <a:t>No day copies yesterday,</a:t>
            </a:r>
            <a:endParaRPr lang="pl-PL" dirty="0"/>
          </a:p>
          <a:p>
            <a:pPr marL="0" indent="0">
              <a:buNone/>
            </a:pPr>
            <a:r>
              <a:rPr lang="pl-PL" i="1" dirty="0"/>
              <a:t>                                      </a:t>
            </a:r>
            <a:r>
              <a:rPr lang="en-US" i="1" dirty="0"/>
              <a:t>no two nights will teach what bliss is</a:t>
            </a:r>
            <a:endParaRPr lang="pl-PL" dirty="0"/>
          </a:p>
          <a:p>
            <a:pPr marL="0" indent="0">
              <a:buNone/>
            </a:pPr>
            <a:r>
              <a:rPr lang="pl-PL" i="1" dirty="0"/>
              <a:t>                                      i</a:t>
            </a:r>
            <a:r>
              <a:rPr lang="en-US" i="1" dirty="0"/>
              <a:t>n precisely the same way,</a:t>
            </a:r>
            <a:endParaRPr lang="pl-PL" dirty="0"/>
          </a:p>
          <a:p>
            <a:pPr marL="0" indent="0">
              <a:buNone/>
            </a:pPr>
            <a:r>
              <a:rPr lang="pl-PL" i="1" dirty="0"/>
              <a:t>                                      </a:t>
            </a:r>
            <a:r>
              <a:rPr lang="en-US" i="1" dirty="0"/>
              <a:t>with precisely the same kisses.</a:t>
            </a:r>
            <a:endParaRPr lang="pl-PL" dirty="0"/>
          </a:p>
          <a:p>
            <a:endParaRPr lang="pl-PL" dirty="0"/>
          </a:p>
        </p:txBody>
      </p:sp>
    </p:spTree>
    <p:extLst>
      <p:ext uri="{BB962C8B-B14F-4D97-AF65-F5344CB8AC3E}">
        <p14:creationId xmlns:p14="http://schemas.microsoft.com/office/powerpoint/2010/main" val="2673059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F77EF7C-D694-4C4C-A884-BB6CB680FD04}"/>
              </a:ext>
            </a:extLst>
          </p:cNvPr>
          <p:cNvSpPr>
            <a:spLocks noGrp="1"/>
          </p:cNvSpPr>
          <p:nvPr>
            <p:ph type="title"/>
          </p:nvPr>
        </p:nvSpPr>
        <p:spPr>
          <a:xfrm>
            <a:off x="895927" y="0"/>
            <a:ext cx="10141527" cy="6857999"/>
          </a:xfrm>
        </p:spPr>
        <p:txBody>
          <a:bodyPr>
            <a:normAutofit fontScale="90000"/>
          </a:bodyPr>
          <a:lstStyle/>
          <a:p>
            <a:r>
              <a:rPr lang="pl-PL" sz="3100" dirty="0"/>
              <a:t/>
            </a:r>
            <a:br>
              <a:rPr lang="pl-PL" sz="3100" dirty="0"/>
            </a:br>
            <a:r>
              <a:rPr lang="pl-PL" sz="3100" dirty="0"/>
              <a:t/>
            </a:r>
            <a:br>
              <a:rPr lang="pl-PL" sz="3100" dirty="0"/>
            </a:br>
            <a:r>
              <a:rPr lang="en-US" sz="3100" b="1" dirty="0"/>
              <a:t>The person speaking in the poem underlines transience of every moment. Makes us aware that everything passes – as well as the good and the bad moments. Love is also very changeable – we can be very happy and in some time suffer.</a:t>
            </a:r>
            <a:r>
              <a:rPr lang="pl-PL" sz="3100" b="1" dirty="0"/>
              <a:t> </a:t>
            </a:r>
            <a:br>
              <a:rPr lang="pl-PL" sz="3100" b="1" dirty="0"/>
            </a:br>
            <a:r>
              <a:rPr lang="en-US" sz="3100" b="1" dirty="0"/>
              <a:t>The last stanza is an optimistic summary. The lyrical subject says that in spite of differences, we look for the common way and at the end can be happy.</a:t>
            </a:r>
            <a:r>
              <a:rPr lang="pl-PL" sz="3100" b="1" dirty="0"/>
              <a:t/>
            </a:r>
            <a:br>
              <a:rPr lang="pl-PL" sz="3100" b="1" dirty="0"/>
            </a:br>
            <a:r>
              <a:rPr lang="en-US" sz="3100" b="1" dirty="0"/>
              <a:t> </a:t>
            </a:r>
            <a:r>
              <a:rPr lang="pl-PL" sz="3100" b="1" dirty="0"/>
              <a:t/>
            </a:r>
            <a:br>
              <a:rPr lang="pl-PL" sz="3100" b="1" dirty="0"/>
            </a:br>
            <a:r>
              <a:rPr lang="pl-PL" sz="3100" b="1" dirty="0"/>
              <a:t>                                   </a:t>
            </a:r>
            <a:r>
              <a:rPr lang="en-US" sz="3100" b="1" i="1" dirty="0"/>
              <a:t>With smiles and kisses, we prefer</a:t>
            </a:r>
            <a:r>
              <a:rPr lang="pl-PL" sz="3100" b="1" dirty="0"/>
              <a:t/>
            </a:r>
            <a:br>
              <a:rPr lang="pl-PL" sz="3100" b="1" dirty="0"/>
            </a:br>
            <a:r>
              <a:rPr lang="pl-PL" sz="3100" b="1" dirty="0"/>
              <a:t>                                   </a:t>
            </a:r>
            <a:r>
              <a:rPr lang="en-US" sz="3100" b="1" i="1" dirty="0"/>
              <a:t>to seek accord beneath our star,</a:t>
            </a:r>
            <a:r>
              <a:rPr lang="pl-PL" sz="3100" b="1" dirty="0"/>
              <a:t/>
            </a:r>
            <a:br>
              <a:rPr lang="pl-PL" sz="3100" b="1" dirty="0"/>
            </a:br>
            <a:r>
              <a:rPr lang="pl-PL" sz="3100" b="1" dirty="0"/>
              <a:t>                                   </a:t>
            </a:r>
            <a:r>
              <a:rPr lang="en-US" sz="3100" b="1" i="1" dirty="0"/>
              <a:t>although we’re different (we concur)</a:t>
            </a:r>
            <a:r>
              <a:rPr lang="pl-PL" sz="3100" b="1" dirty="0"/>
              <a:t/>
            </a:r>
            <a:br>
              <a:rPr lang="pl-PL" sz="3100" b="1" dirty="0"/>
            </a:br>
            <a:r>
              <a:rPr lang="pl-PL" sz="3100" b="1" dirty="0"/>
              <a:t>                                   </a:t>
            </a:r>
            <a:r>
              <a:rPr lang="en-US" sz="3100" b="1" i="1" dirty="0"/>
              <a:t>just as two drops of water are.</a:t>
            </a:r>
            <a:r>
              <a:rPr lang="pl-PL" dirty="0"/>
              <a:t/>
            </a:r>
            <a:br>
              <a:rPr lang="pl-PL" dirty="0"/>
            </a:br>
            <a:r>
              <a:rPr lang="en-US" dirty="0"/>
              <a:t> </a:t>
            </a:r>
            <a:r>
              <a:rPr lang="pl-PL" dirty="0"/>
              <a:t/>
            </a:r>
            <a:br>
              <a:rPr lang="pl-PL" dirty="0"/>
            </a:br>
            <a:r>
              <a:rPr lang="pl-PL" dirty="0"/>
              <a:t/>
            </a:r>
            <a:br>
              <a:rPr lang="pl-PL" dirty="0"/>
            </a:br>
            <a:endParaRPr lang="pl-PL" dirty="0"/>
          </a:p>
        </p:txBody>
      </p:sp>
    </p:spTree>
    <p:extLst>
      <p:ext uri="{BB962C8B-B14F-4D97-AF65-F5344CB8AC3E}">
        <p14:creationId xmlns:p14="http://schemas.microsoft.com/office/powerpoint/2010/main" val="1379425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 Media 4" title="Wislawa Szymborska: Nothing Twice">
            <a:hlinkClick r:id="" action="ppaction://media"/>
            <a:extLst>
              <a:ext uri="{FF2B5EF4-FFF2-40B4-BE49-F238E27FC236}">
                <a16:creationId xmlns:a16="http://schemas.microsoft.com/office/drawing/2014/main" id="{6A20C3E7-8040-49E0-91F1-8361DCFA65ED}"/>
              </a:ext>
            </a:extLst>
          </p:cNvPr>
          <p:cNvPicPr>
            <a:picLocks noRot="1" noChangeAspect="1"/>
          </p:cNvPicPr>
          <p:nvPr>
            <a:videoFile r:link="rId1"/>
          </p:nvPr>
        </p:nvPicPr>
        <p:blipFill>
          <a:blip r:embed="rId3"/>
          <a:stretch>
            <a:fillRect/>
          </a:stretch>
        </p:blipFill>
        <p:spPr>
          <a:xfrm>
            <a:off x="-154379" y="0"/>
            <a:ext cx="12179684" cy="6858000"/>
          </a:xfrm>
          <a:prstGeom prst="rect">
            <a:avLst/>
          </a:prstGeom>
        </p:spPr>
      </p:pic>
    </p:spTree>
    <p:extLst>
      <p:ext uri="{BB962C8B-B14F-4D97-AF65-F5344CB8AC3E}">
        <p14:creationId xmlns:p14="http://schemas.microsoft.com/office/powerpoint/2010/main" val="2957549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Wiersze Wisￅﾂawy Szymborskiej - Jacek Telus - Nic dwa razy">
            <a:hlinkClick r:id="" action="ppaction://media"/>
            <a:extLst>
              <a:ext uri="{FF2B5EF4-FFF2-40B4-BE49-F238E27FC236}">
                <a16:creationId xmlns:a16="http://schemas.microsoft.com/office/drawing/2014/main" id="{00C7A72C-D171-4DCB-A3ED-CC1C90C6A5DF}"/>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3251536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52B0A-9FB4-4CBE-91AB-0C81659890B4}"/>
              </a:ext>
            </a:extLst>
          </p:cNvPr>
          <p:cNvSpPr>
            <a:spLocks noGrp="1"/>
          </p:cNvSpPr>
          <p:nvPr>
            <p:ph type="title"/>
          </p:nvPr>
        </p:nvSpPr>
        <p:spPr>
          <a:xfrm>
            <a:off x="838200" y="365125"/>
            <a:ext cx="10515600" cy="5887893"/>
          </a:xfrm>
        </p:spPr>
        <p:txBody>
          <a:bodyPr>
            <a:normAutofit fontScale="90000"/>
          </a:bodyPr>
          <a:lstStyle/>
          <a:p>
            <a:r>
              <a:rPr lang="pl-PL" b="1" i="1" dirty="0"/>
              <a:t> </a:t>
            </a:r>
            <a:r>
              <a:rPr lang="pl-PL" dirty="0"/>
              <a:t/>
            </a:r>
            <a:br>
              <a:rPr lang="pl-PL" dirty="0"/>
            </a:br>
            <a:r>
              <a:rPr lang="pl-PL" dirty="0"/>
              <a:t>                 </a:t>
            </a:r>
            <a:r>
              <a:rPr lang="en-US" sz="5300" b="1" u="sng" dirty="0">
                <a:hlinkClick r:id="rId2"/>
              </a:rPr>
              <a:t>Jan Twardowski</a:t>
            </a:r>
            <a:r>
              <a:rPr lang="en-US" sz="5300" b="1" dirty="0"/>
              <a:t> </a:t>
            </a:r>
            <a:r>
              <a:rPr lang="en-US" b="1" dirty="0"/>
              <a:t>(1915-2006) </a:t>
            </a:r>
            <a:r>
              <a:rPr lang="pl-PL" dirty="0"/>
              <a:t/>
            </a:r>
            <a:br>
              <a:rPr lang="pl-PL" dirty="0"/>
            </a:br>
            <a:r>
              <a:rPr lang="en-US" b="1" dirty="0"/>
              <a:t>was a Polish poet and Catholic priest. He was a chief Polish representative of contemporary religious lyrics. He wrote short, simple poems, humorous, which often included colloquialisms. He joined observations of nature with philosophical reflections. </a:t>
            </a:r>
            <a:r>
              <a:rPr lang="pl-PL" dirty="0"/>
              <a:t/>
            </a:r>
            <a:br>
              <a:rPr lang="pl-PL" dirty="0"/>
            </a:br>
            <a:r>
              <a:rPr lang="en-US" b="1" i="1" dirty="0"/>
              <a:t> </a:t>
            </a:r>
            <a:r>
              <a:rPr lang="pl-PL" dirty="0"/>
              <a:t/>
            </a:r>
            <a:br>
              <a:rPr lang="pl-PL" dirty="0"/>
            </a:br>
            <a:endParaRPr lang="pl-PL" dirty="0"/>
          </a:p>
        </p:txBody>
      </p:sp>
    </p:spTree>
    <p:extLst>
      <p:ext uri="{BB962C8B-B14F-4D97-AF65-F5344CB8AC3E}">
        <p14:creationId xmlns:p14="http://schemas.microsoft.com/office/powerpoint/2010/main" val="3786242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B6AE8F9-D246-44AC-B1A8-3047A82C8B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3673" y="912091"/>
            <a:ext cx="7527636" cy="5033817"/>
          </a:xfrm>
          <a:prstGeom prst="rect">
            <a:avLst/>
          </a:prstGeom>
        </p:spPr>
      </p:pic>
    </p:spTree>
    <p:extLst>
      <p:ext uri="{BB962C8B-B14F-4D97-AF65-F5344CB8AC3E}">
        <p14:creationId xmlns:p14="http://schemas.microsoft.com/office/powerpoint/2010/main" val="2947132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9012B-523A-46DB-BE14-4EC9081E7491}"/>
              </a:ext>
            </a:extLst>
          </p:cNvPr>
          <p:cNvSpPr>
            <a:spLocks noGrp="1"/>
          </p:cNvSpPr>
          <p:nvPr>
            <p:ph type="ctrTitle"/>
          </p:nvPr>
        </p:nvSpPr>
        <p:spPr>
          <a:xfrm>
            <a:off x="2041235" y="64655"/>
            <a:ext cx="8848437" cy="2650836"/>
          </a:xfrm>
        </p:spPr>
        <p:txBody>
          <a:bodyPr>
            <a:normAutofit fontScale="90000"/>
          </a:bodyPr>
          <a:lstStyle/>
          <a:p>
            <a:r>
              <a:rPr lang="pl-PL" sz="2200" i="1" dirty="0">
                <a:latin typeface="Arial Black" panose="020B0A04020102020204" pitchFamily="34" charset="0"/>
              </a:rPr>
              <a:t/>
            </a:r>
            <a:br>
              <a:rPr lang="pl-PL" sz="2200" i="1" dirty="0">
                <a:latin typeface="Arial Black" panose="020B0A04020102020204" pitchFamily="34" charset="0"/>
              </a:rPr>
            </a:br>
            <a:r>
              <a:rPr lang="pl-PL" sz="2200" i="1" dirty="0">
                <a:latin typeface="Arial Black" panose="020B0A04020102020204" pitchFamily="34" charset="0"/>
              </a:rPr>
              <a:t/>
            </a:r>
            <a:br>
              <a:rPr lang="pl-PL" sz="2200" i="1" dirty="0">
                <a:latin typeface="Arial Black" panose="020B0A04020102020204" pitchFamily="34" charset="0"/>
              </a:rPr>
            </a:br>
            <a:r>
              <a:rPr lang="pl-PL" sz="2200" i="1" dirty="0">
                <a:latin typeface="Arial Black" panose="020B0A04020102020204" pitchFamily="34" charset="0"/>
              </a:rPr>
              <a:t/>
            </a:r>
            <a:br>
              <a:rPr lang="pl-PL" sz="2200" i="1" dirty="0">
                <a:latin typeface="Arial Black" panose="020B0A04020102020204" pitchFamily="34" charset="0"/>
              </a:rPr>
            </a:br>
            <a:r>
              <a:rPr lang="pl-PL" sz="2200" i="1" dirty="0">
                <a:latin typeface="Arial Black" panose="020B0A04020102020204" pitchFamily="34" charset="0"/>
              </a:rPr>
              <a:t/>
            </a:r>
            <a:br>
              <a:rPr lang="pl-PL" sz="2200" i="1" dirty="0">
                <a:latin typeface="Arial Black" panose="020B0A04020102020204" pitchFamily="34" charset="0"/>
              </a:rPr>
            </a:br>
            <a:r>
              <a:rPr lang="pl-PL" sz="2200" i="1" dirty="0">
                <a:latin typeface="Arial Black" panose="020B0A04020102020204" pitchFamily="34" charset="0"/>
              </a:rPr>
              <a:t/>
            </a:r>
            <a:br>
              <a:rPr lang="pl-PL" sz="2200" i="1" dirty="0">
                <a:latin typeface="Arial Black" panose="020B0A04020102020204" pitchFamily="34" charset="0"/>
              </a:rPr>
            </a:br>
            <a:r>
              <a:rPr lang="pl-PL" sz="2200" i="1" dirty="0">
                <a:latin typeface="Arial Black" panose="020B0A04020102020204" pitchFamily="34" charset="0"/>
              </a:rPr>
              <a:t/>
            </a:r>
            <a:br>
              <a:rPr lang="pl-PL" sz="2200" i="1" dirty="0">
                <a:latin typeface="Arial Black" panose="020B0A04020102020204" pitchFamily="34" charset="0"/>
              </a:rPr>
            </a:br>
            <a:r>
              <a:rPr lang="pl-PL" sz="2200" i="1" dirty="0">
                <a:latin typeface="Arial Black" panose="020B0A04020102020204" pitchFamily="34" charset="0"/>
              </a:rPr>
              <a:t/>
            </a:r>
            <a:br>
              <a:rPr lang="pl-PL" sz="2200" i="1" dirty="0">
                <a:latin typeface="Arial Black" panose="020B0A04020102020204" pitchFamily="34" charset="0"/>
              </a:rPr>
            </a:br>
            <a:r>
              <a:rPr lang="pl-PL" sz="2200" i="1" dirty="0">
                <a:latin typeface="Arial Black" panose="020B0A04020102020204" pitchFamily="34" charset="0"/>
              </a:rPr>
              <a:t/>
            </a:r>
            <a:br>
              <a:rPr lang="pl-PL" sz="2200" i="1" dirty="0">
                <a:latin typeface="Arial Black" panose="020B0A04020102020204" pitchFamily="34" charset="0"/>
              </a:rPr>
            </a:br>
            <a:r>
              <a:rPr lang="pl-PL" sz="2200" i="1" dirty="0">
                <a:latin typeface="Arial Black" panose="020B0A04020102020204" pitchFamily="34" charset="0"/>
              </a:rPr>
              <a:t/>
            </a:r>
            <a:br>
              <a:rPr lang="pl-PL" sz="2200" i="1" dirty="0">
                <a:latin typeface="Arial Black" panose="020B0A04020102020204" pitchFamily="34" charset="0"/>
              </a:rPr>
            </a:br>
            <a:r>
              <a:rPr lang="pl-PL" sz="2200" i="1" dirty="0">
                <a:latin typeface="Arial Black" panose="020B0A04020102020204" pitchFamily="34" charset="0"/>
              </a:rPr>
              <a:t/>
            </a:r>
            <a:br>
              <a:rPr lang="pl-PL" sz="2200" i="1" dirty="0">
                <a:latin typeface="Arial Black" panose="020B0A04020102020204" pitchFamily="34" charset="0"/>
              </a:rPr>
            </a:br>
            <a:r>
              <a:rPr lang="en-US" sz="2200" i="1" dirty="0">
                <a:latin typeface="Arial Black" panose="020B0A04020102020204" pitchFamily="34" charset="0"/>
              </a:rPr>
              <a:t>Let Us Hurry</a:t>
            </a:r>
            <a:r>
              <a:rPr lang="pl-PL" sz="2200" dirty="0">
                <a:latin typeface="Arial Black" panose="020B0A04020102020204" pitchFamily="34" charset="0"/>
              </a:rPr>
              <a:t/>
            </a:r>
            <a:br>
              <a:rPr lang="pl-PL" sz="2200" dirty="0">
                <a:latin typeface="Arial Black" panose="020B0A04020102020204" pitchFamily="34" charset="0"/>
              </a:rPr>
            </a:br>
            <a:r>
              <a:rPr lang="pl-PL" sz="2200" dirty="0">
                <a:latin typeface="Arial Black" panose="020B0A04020102020204" pitchFamily="34" charset="0"/>
              </a:rPr>
              <a:t/>
            </a:r>
            <a:br>
              <a:rPr lang="pl-PL" sz="2200" dirty="0">
                <a:latin typeface="Arial Black" panose="020B0A04020102020204" pitchFamily="34" charset="0"/>
              </a:rPr>
            </a:br>
            <a:r>
              <a:rPr lang="pl-PL" sz="2200" dirty="0">
                <a:latin typeface="Arial Black" panose="020B0A04020102020204" pitchFamily="34" charset="0"/>
              </a:rPr>
              <a:t>By:  </a:t>
            </a:r>
            <a:r>
              <a:rPr lang="en-US" sz="2200" dirty="0">
                <a:latin typeface="Arial Black" panose="020B0A04020102020204" pitchFamily="34" charset="0"/>
              </a:rPr>
              <a:t>Father Jan Twardowski</a:t>
            </a:r>
            <a:r>
              <a:rPr lang="pl-PL" dirty="0"/>
              <a:t/>
            </a:r>
            <a:br>
              <a:rPr lang="pl-PL" dirty="0"/>
            </a:br>
            <a:r>
              <a:rPr lang="en-US" i="1" dirty="0"/>
              <a:t> </a:t>
            </a:r>
            <a:r>
              <a:rPr lang="pl-PL" dirty="0"/>
              <a:t/>
            </a:r>
            <a:br>
              <a:rPr lang="pl-PL" dirty="0"/>
            </a:br>
            <a:endParaRPr lang="pl-PL" dirty="0"/>
          </a:p>
        </p:txBody>
      </p:sp>
      <p:pic>
        <p:nvPicPr>
          <p:cNvPr id="6" name="Picture 5">
            <a:extLst>
              <a:ext uri="{FF2B5EF4-FFF2-40B4-BE49-F238E27FC236}">
                <a16:creationId xmlns:a16="http://schemas.microsoft.com/office/drawing/2014/main" id="{2114EB2E-F86C-438B-8FB4-1174A13ADF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9854" y="1547812"/>
            <a:ext cx="8046111" cy="4827108"/>
          </a:xfrm>
          <a:prstGeom prst="rect">
            <a:avLst/>
          </a:prstGeom>
        </p:spPr>
      </p:pic>
    </p:spTree>
    <p:extLst>
      <p:ext uri="{BB962C8B-B14F-4D97-AF65-F5344CB8AC3E}">
        <p14:creationId xmlns:p14="http://schemas.microsoft.com/office/powerpoint/2010/main" val="22435401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4378C0-000B-4FE0-91AB-B0DC0B6622D5}"/>
              </a:ext>
            </a:extLst>
          </p:cNvPr>
          <p:cNvSpPr>
            <a:spLocks noGrp="1"/>
          </p:cNvSpPr>
          <p:nvPr>
            <p:ph idx="1"/>
          </p:nvPr>
        </p:nvSpPr>
        <p:spPr>
          <a:xfrm>
            <a:off x="802409" y="397164"/>
            <a:ext cx="10587182" cy="5752089"/>
          </a:xfrm>
        </p:spPr>
        <p:txBody>
          <a:bodyPr/>
          <a:lstStyle/>
          <a:p>
            <a:pPr marL="0" indent="0">
              <a:buNone/>
            </a:pPr>
            <a:r>
              <a:rPr lang="en-US" dirty="0"/>
              <a:t>The lyrical subject raises a very serious topic which is a loss of a close person. The death is presented from a perspective of people who say goodbye to a loved one. The person speaking in the poem pays attention of how little we have left after the loved one.</a:t>
            </a:r>
            <a:endParaRPr lang="pl-PL" dirty="0"/>
          </a:p>
          <a:p>
            <a:pPr marL="0" indent="0">
              <a:buNone/>
            </a:pPr>
            <a:endParaRPr lang="pl-PL" dirty="0"/>
          </a:p>
          <a:p>
            <a:pPr marL="0" indent="0">
              <a:buNone/>
            </a:pPr>
            <a:endParaRPr lang="pl-PL" dirty="0"/>
          </a:p>
          <a:p>
            <a:pPr marL="0" indent="0">
              <a:buNone/>
            </a:pPr>
            <a:r>
              <a:rPr lang="en-US" dirty="0"/>
              <a:t> 	</a:t>
            </a:r>
            <a:endParaRPr lang="pl-PL" dirty="0"/>
          </a:p>
        </p:txBody>
      </p:sp>
      <p:graphicFrame>
        <p:nvGraphicFramePr>
          <p:cNvPr id="5" name="Table 4">
            <a:extLst>
              <a:ext uri="{FF2B5EF4-FFF2-40B4-BE49-F238E27FC236}">
                <a16:creationId xmlns:a16="http://schemas.microsoft.com/office/drawing/2014/main" id="{CF97BE94-4E7F-440B-81D7-AAD8DAA5ACB2}"/>
              </a:ext>
            </a:extLst>
          </p:cNvPr>
          <p:cNvGraphicFramePr>
            <a:graphicFrameLocks noGrp="1"/>
          </p:cNvGraphicFramePr>
          <p:nvPr>
            <p:extLst>
              <p:ext uri="{D42A27DB-BD31-4B8C-83A1-F6EECF244321}">
                <p14:modId xmlns:p14="http://schemas.microsoft.com/office/powerpoint/2010/main" val="2798560990"/>
              </p:ext>
            </p:extLst>
          </p:nvPr>
        </p:nvGraphicFramePr>
        <p:xfrm>
          <a:off x="785091" y="2906337"/>
          <a:ext cx="6135139" cy="1988820"/>
        </p:xfrm>
        <a:graphic>
          <a:graphicData uri="http://schemas.openxmlformats.org/drawingml/2006/table">
            <a:tbl>
              <a:tblPr>
                <a:tableStyleId>{5C22544A-7EE6-4342-B048-85BDC9FD1C3A}</a:tableStyleId>
              </a:tblPr>
              <a:tblGrid>
                <a:gridCol w="6135139">
                  <a:extLst>
                    <a:ext uri="{9D8B030D-6E8A-4147-A177-3AD203B41FA5}">
                      <a16:colId xmlns:a16="http://schemas.microsoft.com/office/drawing/2014/main" val="3002366925"/>
                    </a:ext>
                  </a:extLst>
                </a:gridCol>
              </a:tblGrid>
              <a:tr h="542823">
                <a:tc>
                  <a:txBody>
                    <a:bodyPr/>
                    <a:lstStyle/>
                    <a:p>
                      <a:pPr algn="ctr" fontAlgn="auto">
                        <a:spcAft>
                          <a:spcPts val="0"/>
                        </a:spcAft>
                      </a:pPr>
                      <a:r>
                        <a:rPr lang="en-US" sz="3200" kern="0" dirty="0">
                          <a:solidFill>
                            <a:srgbClr val="00B0F0"/>
                          </a:solidFill>
                          <a:effectLst/>
                        </a:rPr>
                        <a:t>Let us love people now they leave us so fast</a:t>
                      </a:r>
                      <a:endParaRPr lang="pl-PL" sz="3200" kern="150" dirty="0">
                        <a:solidFill>
                          <a:srgbClr val="00B0F0"/>
                        </a:solidFill>
                        <a:effectLst/>
                        <a:latin typeface="Liberation Serif"/>
                        <a:ea typeface="SimSun" panose="02010600030101010101" pitchFamily="2" charset="-122"/>
                        <a:cs typeface="Arial" panose="020B0604020202020204" pitchFamily="34" charset="0"/>
                      </a:endParaRPr>
                    </a:p>
                  </a:txBody>
                  <a:tcPr marL="9525" marR="9525" marT="9525" marB="9525" anchor="ctr"/>
                </a:tc>
                <a:extLst>
                  <a:ext uri="{0D108BD9-81ED-4DB2-BD59-A6C34878D82A}">
                    <a16:rowId xmlns:a16="http://schemas.microsoft.com/office/drawing/2014/main" val="2794886133"/>
                  </a:ext>
                </a:extLst>
              </a:tr>
              <a:tr h="0">
                <a:tc>
                  <a:txBody>
                    <a:bodyPr/>
                    <a:lstStyle/>
                    <a:p>
                      <a:pPr algn="ctr" fontAlgn="auto">
                        <a:spcAft>
                          <a:spcPts val="0"/>
                        </a:spcAft>
                      </a:pPr>
                      <a:r>
                        <a:rPr lang="en-US" sz="3200" kern="0" dirty="0">
                          <a:solidFill>
                            <a:srgbClr val="00B0F0"/>
                          </a:solidFill>
                          <a:effectLst/>
                        </a:rPr>
                        <a:t>the shoes remain empty and the phone rings on</a:t>
                      </a:r>
                      <a:endParaRPr lang="pl-PL" sz="3200" kern="150" dirty="0">
                        <a:solidFill>
                          <a:srgbClr val="00B0F0"/>
                        </a:solidFill>
                        <a:effectLst/>
                        <a:latin typeface="Liberation Serif"/>
                        <a:ea typeface="SimSun" panose="02010600030101010101" pitchFamily="2" charset="-122"/>
                        <a:cs typeface="Arial" panose="020B0604020202020204" pitchFamily="34" charset="0"/>
                      </a:endParaRPr>
                    </a:p>
                  </a:txBody>
                  <a:tcPr marL="9525" marR="9525" marT="9525" marB="9525" anchor="ctr"/>
                </a:tc>
                <a:extLst>
                  <a:ext uri="{0D108BD9-81ED-4DB2-BD59-A6C34878D82A}">
                    <a16:rowId xmlns:a16="http://schemas.microsoft.com/office/drawing/2014/main" val="2654875171"/>
                  </a:ext>
                </a:extLst>
              </a:tr>
            </a:tbl>
          </a:graphicData>
        </a:graphic>
      </p:graphicFrame>
      <p:pic>
        <p:nvPicPr>
          <p:cNvPr id="7" name="Picture 6">
            <a:extLst>
              <a:ext uri="{FF2B5EF4-FFF2-40B4-BE49-F238E27FC236}">
                <a16:creationId xmlns:a16="http://schemas.microsoft.com/office/drawing/2014/main" id="{8600E0D3-B6CB-4C82-AAC6-0F93477DCA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52145" y="3418523"/>
            <a:ext cx="4839855" cy="3439477"/>
          </a:xfrm>
          <a:prstGeom prst="rect">
            <a:avLst/>
          </a:prstGeom>
        </p:spPr>
      </p:pic>
    </p:spTree>
    <p:extLst>
      <p:ext uri="{BB962C8B-B14F-4D97-AF65-F5344CB8AC3E}">
        <p14:creationId xmlns:p14="http://schemas.microsoft.com/office/powerpoint/2010/main" val="2141276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5C38AE-83E3-4C8C-82B6-2E067DD5E676}"/>
              </a:ext>
            </a:extLst>
          </p:cNvPr>
          <p:cNvSpPr>
            <a:spLocks noGrp="1"/>
          </p:cNvSpPr>
          <p:nvPr>
            <p:ph idx="1"/>
          </p:nvPr>
        </p:nvSpPr>
        <p:spPr>
          <a:xfrm>
            <a:off x="958121" y="411095"/>
            <a:ext cx="10515600" cy="5705908"/>
          </a:xfrm>
        </p:spPr>
        <p:txBody>
          <a:bodyPr/>
          <a:lstStyle/>
          <a:p>
            <a:pPr marL="0" lvl="0" indent="0" fontAlgn="auto">
              <a:buNone/>
            </a:pPr>
            <a:r>
              <a:rPr lang="pl-PL" sz="6000" b="1" dirty="0">
                <a:latin typeface="Arial Black" panose="020B0A04020102020204" pitchFamily="34" charset="0"/>
              </a:rPr>
              <a:t>                                 </a:t>
            </a:r>
            <a:r>
              <a:rPr lang="en-US" sz="8000" b="1" dirty="0">
                <a:solidFill>
                  <a:schemeClr val="accent1"/>
                </a:solidFill>
                <a:latin typeface="Arial Black" panose="020B0A04020102020204" pitchFamily="34" charset="0"/>
              </a:rPr>
              <a:t>Poetry moves, speaks</a:t>
            </a:r>
            <a:r>
              <a:rPr lang="pl-PL" sz="8000" b="1" dirty="0">
                <a:solidFill>
                  <a:schemeClr val="accent1"/>
                </a:solidFill>
                <a:latin typeface="Arial Black" panose="020B0A04020102020204" pitchFamily="34" charset="0"/>
              </a:rPr>
              <a:t> </a:t>
            </a:r>
            <a:r>
              <a:rPr lang="en-US" sz="8000" b="1" dirty="0">
                <a:solidFill>
                  <a:schemeClr val="accent1"/>
                </a:solidFill>
                <a:latin typeface="Arial Black" panose="020B0A04020102020204" pitchFamily="34" charset="0"/>
              </a:rPr>
              <a:t>and is written</a:t>
            </a:r>
            <a:endParaRPr lang="pl-PL" sz="8000" b="1" dirty="0">
              <a:solidFill>
                <a:schemeClr val="accent1"/>
              </a:solidFill>
              <a:latin typeface="Arial Black" panose="020B0A04020102020204" pitchFamily="34" charset="0"/>
            </a:endParaRPr>
          </a:p>
          <a:p>
            <a:endParaRPr lang="pl-PL" dirty="0"/>
          </a:p>
        </p:txBody>
      </p:sp>
    </p:spTree>
    <p:extLst>
      <p:ext uri="{BB962C8B-B14F-4D97-AF65-F5344CB8AC3E}">
        <p14:creationId xmlns:p14="http://schemas.microsoft.com/office/powerpoint/2010/main" val="18220029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AD76E9-4693-4230-8A59-FBC4C27A295A}"/>
              </a:ext>
            </a:extLst>
          </p:cNvPr>
          <p:cNvSpPr>
            <a:spLocks noGrp="1"/>
          </p:cNvSpPr>
          <p:nvPr>
            <p:ph idx="1"/>
          </p:nvPr>
        </p:nvSpPr>
        <p:spPr>
          <a:xfrm>
            <a:off x="838200" y="544946"/>
            <a:ext cx="10515600" cy="5632018"/>
          </a:xfrm>
        </p:spPr>
        <p:txBody>
          <a:bodyPr/>
          <a:lstStyle/>
          <a:p>
            <a:pPr marL="0" indent="0">
              <a:buNone/>
            </a:pPr>
            <a:r>
              <a:rPr lang="en-US" dirty="0"/>
              <a:t>The poem makes you reflect on your own life which is extremely flying. You can be nothing sure about your life and we don’t know what can happen in a year, month, day, hour and minute…. </a:t>
            </a:r>
            <a:endParaRPr lang="pl-PL" dirty="0"/>
          </a:p>
          <a:p>
            <a:pPr marL="0" indent="0">
              <a:buNone/>
            </a:pPr>
            <a:endParaRPr lang="pl-PL" i="1" dirty="0"/>
          </a:p>
          <a:p>
            <a:pPr marL="0" indent="0">
              <a:buNone/>
            </a:pPr>
            <a:r>
              <a:rPr lang="en-US" i="1" dirty="0">
                <a:solidFill>
                  <a:srgbClr val="00B0F0"/>
                </a:solidFill>
                <a:latin typeface="Bahnschrift Light SemiCondensed" panose="020B0502040204020203" pitchFamily="34" charset="0"/>
              </a:rPr>
              <a:t>Don't be sure you have time for there's no assurance</a:t>
            </a:r>
            <a:endParaRPr lang="pl-PL" dirty="0">
              <a:solidFill>
                <a:srgbClr val="00B0F0"/>
              </a:solidFill>
              <a:latin typeface="Bahnschrift Light SemiCondensed" panose="020B0502040204020203" pitchFamily="34" charset="0"/>
            </a:endParaRPr>
          </a:p>
          <a:p>
            <a:pPr marL="0" indent="0">
              <a:buNone/>
            </a:pPr>
            <a:endParaRPr lang="pl-PL" dirty="0"/>
          </a:p>
        </p:txBody>
      </p:sp>
      <p:pic>
        <p:nvPicPr>
          <p:cNvPr id="5" name="Picture 4">
            <a:extLst>
              <a:ext uri="{FF2B5EF4-FFF2-40B4-BE49-F238E27FC236}">
                <a16:creationId xmlns:a16="http://schemas.microsoft.com/office/drawing/2014/main" id="{69691B32-B60D-46B1-B99E-76214C0C1B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4765" y="3122603"/>
            <a:ext cx="5597236" cy="3735397"/>
          </a:xfrm>
          <a:prstGeom prst="rect">
            <a:avLst/>
          </a:prstGeom>
        </p:spPr>
      </p:pic>
    </p:spTree>
    <p:extLst>
      <p:ext uri="{BB962C8B-B14F-4D97-AF65-F5344CB8AC3E}">
        <p14:creationId xmlns:p14="http://schemas.microsoft.com/office/powerpoint/2010/main" val="24499417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BCA218-57AF-40DF-AC55-3950F68B9644}"/>
              </a:ext>
            </a:extLst>
          </p:cNvPr>
          <p:cNvSpPr>
            <a:spLocks noGrp="1"/>
          </p:cNvSpPr>
          <p:nvPr>
            <p:ph idx="1"/>
          </p:nvPr>
        </p:nvSpPr>
        <p:spPr>
          <a:xfrm>
            <a:off x="766618" y="868217"/>
            <a:ext cx="10587182" cy="5308745"/>
          </a:xfrm>
        </p:spPr>
        <p:txBody>
          <a:bodyPr/>
          <a:lstStyle/>
          <a:p>
            <a:pPr marL="0" indent="0">
              <a:buNone/>
            </a:pPr>
            <a:r>
              <a:rPr lang="en-US" dirty="0"/>
              <a:t>It’s worth thinking whether with our deeds we show our loved ones of how much we love them and need. The lyrical subject makes the readers conscious that we can’t turn back time. If we neglect somebody it can turn out that we won’t be able to fix our own mistake.  After the death of the loved one we can regret that so many good words was left unspoken and so many tender gestures were unexercised.</a:t>
            </a:r>
            <a:endParaRPr lang="pl-PL" dirty="0"/>
          </a:p>
          <a:p>
            <a:pPr marL="0" indent="0">
              <a:buNone/>
            </a:pPr>
            <a:endParaRPr lang="pl-PL" dirty="0"/>
          </a:p>
        </p:txBody>
      </p:sp>
      <p:graphicFrame>
        <p:nvGraphicFramePr>
          <p:cNvPr id="8" name="Table 7">
            <a:extLst>
              <a:ext uri="{FF2B5EF4-FFF2-40B4-BE49-F238E27FC236}">
                <a16:creationId xmlns:a16="http://schemas.microsoft.com/office/drawing/2014/main" id="{196D60D4-A0C2-4B9D-A876-B5FECA2A5D80}"/>
              </a:ext>
            </a:extLst>
          </p:cNvPr>
          <p:cNvGraphicFramePr>
            <a:graphicFrameLocks noGrp="1"/>
          </p:cNvGraphicFramePr>
          <p:nvPr>
            <p:extLst>
              <p:ext uri="{D42A27DB-BD31-4B8C-83A1-F6EECF244321}">
                <p14:modId xmlns:p14="http://schemas.microsoft.com/office/powerpoint/2010/main" val="2243409251"/>
              </p:ext>
            </p:extLst>
          </p:nvPr>
        </p:nvGraphicFramePr>
        <p:xfrm>
          <a:off x="838201" y="3829605"/>
          <a:ext cx="6707908" cy="891540"/>
        </p:xfrm>
        <a:graphic>
          <a:graphicData uri="http://schemas.openxmlformats.org/drawingml/2006/table">
            <a:tbl>
              <a:tblPr>
                <a:tableStyleId>{5C22544A-7EE6-4342-B048-85BDC9FD1C3A}</a:tableStyleId>
              </a:tblPr>
              <a:tblGrid>
                <a:gridCol w="6707908">
                  <a:extLst>
                    <a:ext uri="{9D8B030D-6E8A-4147-A177-3AD203B41FA5}">
                      <a16:colId xmlns:a16="http://schemas.microsoft.com/office/drawing/2014/main" val="210310666"/>
                    </a:ext>
                  </a:extLst>
                </a:gridCol>
              </a:tblGrid>
              <a:tr h="371779">
                <a:tc>
                  <a:txBody>
                    <a:bodyPr/>
                    <a:lstStyle/>
                    <a:p>
                      <a:pPr algn="ctr" fontAlgn="auto">
                        <a:spcAft>
                          <a:spcPts val="0"/>
                        </a:spcAft>
                      </a:pPr>
                      <a:r>
                        <a:rPr lang="en-US" sz="2800" kern="0" dirty="0">
                          <a:solidFill>
                            <a:srgbClr val="00B0F0"/>
                          </a:solidFill>
                          <a:effectLst/>
                        </a:rPr>
                        <a:t>though to be born is more of risk than to die</a:t>
                      </a:r>
                      <a:endParaRPr lang="pl-PL" sz="2800" kern="150" dirty="0">
                        <a:solidFill>
                          <a:srgbClr val="00B0F0"/>
                        </a:solidFill>
                        <a:effectLst/>
                        <a:latin typeface="Liberation Serif"/>
                        <a:ea typeface="SimSun" panose="02010600030101010101" pitchFamily="2" charset="-122"/>
                        <a:cs typeface="Arial" panose="020B0604020202020204" pitchFamily="34" charset="0"/>
                      </a:endParaRPr>
                    </a:p>
                  </a:txBody>
                  <a:tcPr marL="9525" marR="9525" marT="9525" marB="9525" anchor="ctr"/>
                </a:tc>
                <a:extLst>
                  <a:ext uri="{0D108BD9-81ED-4DB2-BD59-A6C34878D82A}">
                    <a16:rowId xmlns:a16="http://schemas.microsoft.com/office/drawing/2014/main" val="2779879178"/>
                  </a:ext>
                </a:extLst>
              </a:tr>
              <a:tr h="384471">
                <a:tc>
                  <a:txBody>
                    <a:bodyPr/>
                    <a:lstStyle/>
                    <a:p>
                      <a:pPr algn="ctr" fontAlgn="auto">
                        <a:spcAft>
                          <a:spcPts val="0"/>
                        </a:spcAft>
                      </a:pPr>
                      <a:r>
                        <a:rPr lang="en-US" sz="2800" kern="0" dirty="0">
                          <a:solidFill>
                            <a:srgbClr val="00B0F0"/>
                          </a:solidFill>
                          <a:effectLst/>
                        </a:rPr>
                        <a:t>we love still too little and always too late.</a:t>
                      </a:r>
                      <a:endParaRPr lang="pl-PL" sz="2800" kern="150" dirty="0">
                        <a:solidFill>
                          <a:srgbClr val="00B0F0"/>
                        </a:solidFill>
                        <a:effectLst/>
                        <a:latin typeface="Liberation Serif"/>
                        <a:ea typeface="SimSun" panose="02010600030101010101" pitchFamily="2" charset="-122"/>
                        <a:cs typeface="Arial" panose="020B0604020202020204" pitchFamily="34" charset="0"/>
                      </a:endParaRPr>
                    </a:p>
                  </a:txBody>
                  <a:tcPr marL="9525" marR="9525" marT="9525" marB="9525" anchor="ctr"/>
                </a:tc>
                <a:extLst>
                  <a:ext uri="{0D108BD9-81ED-4DB2-BD59-A6C34878D82A}">
                    <a16:rowId xmlns:a16="http://schemas.microsoft.com/office/drawing/2014/main" val="250157639"/>
                  </a:ext>
                </a:extLst>
              </a:tr>
            </a:tbl>
          </a:graphicData>
        </a:graphic>
      </p:graphicFrame>
      <p:pic>
        <p:nvPicPr>
          <p:cNvPr id="10" name="Picture 9">
            <a:extLst>
              <a:ext uri="{FF2B5EF4-FFF2-40B4-BE49-F238E27FC236}">
                <a16:creationId xmlns:a16="http://schemas.microsoft.com/office/drawing/2014/main" id="{42C0708C-86DE-4866-987D-C82D995BFC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2982" y="3414459"/>
            <a:ext cx="4775648" cy="3381196"/>
          </a:xfrm>
          <a:prstGeom prst="rect">
            <a:avLst/>
          </a:prstGeom>
        </p:spPr>
      </p:pic>
    </p:spTree>
    <p:extLst>
      <p:ext uri="{BB962C8B-B14F-4D97-AF65-F5344CB8AC3E}">
        <p14:creationId xmlns:p14="http://schemas.microsoft.com/office/powerpoint/2010/main" val="1344394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EAB769-792F-4AC1-943C-4C12EA0E7FCB}"/>
              </a:ext>
            </a:extLst>
          </p:cNvPr>
          <p:cNvSpPr>
            <a:spLocks noGrp="1"/>
          </p:cNvSpPr>
          <p:nvPr>
            <p:ph idx="1"/>
          </p:nvPr>
        </p:nvSpPr>
        <p:spPr>
          <a:xfrm>
            <a:off x="885333" y="575035"/>
            <a:ext cx="10670309" cy="5601929"/>
          </a:xfrm>
        </p:spPr>
        <p:txBody>
          <a:bodyPr/>
          <a:lstStyle/>
          <a:p>
            <a:pPr marL="0" indent="0">
              <a:buNone/>
            </a:pPr>
            <a:r>
              <a:rPr lang="en-US" dirty="0"/>
              <a:t>The lyrical subject convinces that it’s not worth losing even one day. We should care about every relationship, nurture valuable feelings. We have to pay attention to the fact that we can regret of what we haven’t done.</a:t>
            </a:r>
            <a:endParaRPr lang="pl-PL" dirty="0"/>
          </a:p>
          <a:p>
            <a:pPr marL="0" indent="0">
              <a:buNone/>
            </a:pPr>
            <a:endParaRPr lang="pl-PL" dirty="0"/>
          </a:p>
          <a:p>
            <a:pPr marL="0" indent="0">
              <a:buNone/>
            </a:pPr>
            <a:endParaRPr lang="pl-PL" dirty="0"/>
          </a:p>
          <a:p>
            <a:endParaRPr lang="pl-PL" dirty="0"/>
          </a:p>
        </p:txBody>
      </p:sp>
      <p:graphicFrame>
        <p:nvGraphicFramePr>
          <p:cNvPr id="4" name="Table 3">
            <a:extLst>
              <a:ext uri="{FF2B5EF4-FFF2-40B4-BE49-F238E27FC236}">
                <a16:creationId xmlns:a16="http://schemas.microsoft.com/office/drawing/2014/main" id="{8A04C4A2-01F9-4BEC-84B9-C03FEE637277}"/>
              </a:ext>
            </a:extLst>
          </p:cNvPr>
          <p:cNvGraphicFramePr>
            <a:graphicFrameLocks noGrp="1"/>
          </p:cNvGraphicFramePr>
          <p:nvPr>
            <p:extLst>
              <p:ext uri="{D42A27DB-BD31-4B8C-83A1-F6EECF244321}">
                <p14:modId xmlns:p14="http://schemas.microsoft.com/office/powerpoint/2010/main" val="2773667102"/>
              </p:ext>
            </p:extLst>
          </p:nvPr>
        </p:nvGraphicFramePr>
        <p:xfrm>
          <a:off x="885333" y="2751138"/>
          <a:ext cx="5740420" cy="1905000"/>
        </p:xfrm>
        <a:graphic>
          <a:graphicData uri="http://schemas.openxmlformats.org/drawingml/2006/table">
            <a:tbl>
              <a:tblPr>
                <a:tableStyleId>{5C22544A-7EE6-4342-B048-85BDC9FD1C3A}</a:tableStyleId>
              </a:tblPr>
              <a:tblGrid>
                <a:gridCol w="5740420">
                  <a:extLst>
                    <a:ext uri="{9D8B030D-6E8A-4147-A177-3AD203B41FA5}">
                      <a16:colId xmlns:a16="http://schemas.microsoft.com/office/drawing/2014/main" val="1525391943"/>
                    </a:ext>
                  </a:extLst>
                </a:gridCol>
              </a:tblGrid>
              <a:tr h="0">
                <a:tc>
                  <a:txBody>
                    <a:bodyPr/>
                    <a:lstStyle/>
                    <a:p>
                      <a:pPr algn="ctr" fontAlgn="auto">
                        <a:spcAft>
                          <a:spcPts val="0"/>
                        </a:spcAft>
                      </a:pPr>
                      <a:r>
                        <a:rPr lang="en-US" sz="2400" kern="0" dirty="0">
                          <a:solidFill>
                            <a:srgbClr val="00B0F0"/>
                          </a:solidFill>
                          <a:effectLst/>
                        </a:rPr>
                        <a:t>Let us love people now they leave us so fast</a:t>
                      </a:r>
                      <a:endParaRPr lang="pl-PL" sz="2400" kern="150" dirty="0">
                        <a:solidFill>
                          <a:srgbClr val="00B0F0"/>
                        </a:solidFill>
                        <a:effectLst/>
                        <a:latin typeface="Liberation Serif"/>
                        <a:ea typeface="SimSun" panose="02010600030101010101" pitchFamily="2" charset="-122"/>
                        <a:cs typeface="Arial" panose="020B0604020202020204" pitchFamily="34" charset="0"/>
                      </a:endParaRPr>
                    </a:p>
                  </a:txBody>
                  <a:tcPr marL="9525" marR="9525" marT="9525" marB="9525" anchor="ctr"/>
                </a:tc>
                <a:extLst>
                  <a:ext uri="{0D108BD9-81ED-4DB2-BD59-A6C34878D82A}">
                    <a16:rowId xmlns:a16="http://schemas.microsoft.com/office/drawing/2014/main" val="1921401285"/>
                  </a:ext>
                </a:extLst>
              </a:tr>
              <a:tr h="0">
                <a:tc>
                  <a:txBody>
                    <a:bodyPr/>
                    <a:lstStyle/>
                    <a:p>
                      <a:pPr algn="ctr" fontAlgn="auto">
                        <a:spcAft>
                          <a:spcPts val="0"/>
                        </a:spcAft>
                      </a:pPr>
                      <a:r>
                        <a:rPr lang="en-US" sz="2400" kern="0">
                          <a:solidFill>
                            <a:srgbClr val="00B0F0"/>
                          </a:solidFill>
                          <a:effectLst/>
                        </a:rPr>
                        <a:t>and the ones who don't leave won't always return</a:t>
                      </a:r>
                      <a:endParaRPr lang="pl-PL" sz="2400" kern="150">
                        <a:solidFill>
                          <a:srgbClr val="00B0F0"/>
                        </a:solidFill>
                        <a:effectLst/>
                        <a:latin typeface="Liberation Serif"/>
                        <a:ea typeface="SimSun" panose="02010600030101010101" pitchFamily="2" charset="-122"/>
                        <a:cs typeface="Arial" panose="020B0604020202020204" pitchFamily="34" charset="0"/>
                      </a:endParaRPr>
                    </a:p>
                  </a:txBody>
                  <a:tcPr marL="9525" marR="9525" marT="9525" marB="9525" anchor="ctr"/>
                </a:tc>
                <a:extLst>
                  <a:ext uri="{0D108BD9-81ED-4DB2-BD59-A6C34878D82A}">
                    <a16:rowId xmlns:a16="http://schemas.microsoft.com/office/drawing/2014/main" val="1645077292"/>
                  </a:ext>
                </a:extLst>
              </a:tr>
              <a:tr h="0">
                <a:tc>
                  <a:txBody>
                    <a:bodyPr/>
                    <a:lstStyle/>
                    <a:p>
                      <a:pPr algn="ctr" fontAlgn="auto">
                        <a:spcAft>
                          <a:spcPts val="0"/>
                        </a:spcAft>
                      </a:pPr>
                      <a:r>
                        <a:rPr lang="en-US" sz="2400" kern="0" dirty="0">
                          <a:solidFill>
                            <a:srgbClr val="00B0F0"/>
                          </a:solidFill>
                          <a:effectLst/>
                        </a:rPr>
                        <a:t>and you never know while speaking of love</a:t>
                      </a:r>
                      <a:endParaRPr lang="pl-PL" sz="2400" kern="150" dirty="0">
                        <a:solidFill>
                          <a:srgbClr val="00B0F0"/>
                        </a:solidFill>
                        <a:effectLst/>
                        <a:latin typeface="Liberation Serif"/>
                        <a:ea typeface="SimSun" panose="02010600030101010101" pitchFamily="2" charset="-122"/>
                        <a:cs typeface="Arial" panose="020B0604020202020204" pitchFamily="34" charset="0"/>
                      </a:endParaRPr>
                    </a:p>
                  </a:txBody>
                  <a:tcPr marL="9525" marR="9525" marT="9525" marB="9525" anchor="ctr"/>
                </a:tc>
                <a:extLst>
                  <a:ext uri="{0D108BD9-81ED-4DB2-BD59-A6C34878D82A}">
                    <a16:rowId xmlns:a16="http://schemas.microsoft.com/office/drawing/2014/main" val="102445853"/>
                  </a:ext>
                </a:extLst>
              </a:tr>
              <a:tr h="0">
                <a:tc>
                  <a:txBody>
                    <a:bodyPr/>
                    <a:lstStyle/>
                    <a:p>
                      <a:pPr algn="ctr" fontAlgn="auto">
                        <a:spcAft>
                          <a:spcPts val="0"/>
                        </a:spcAft>
                      </a:pPr>
                      <a:r>
                        <a:rPr lang="en-US" sz="2400" kern="0" dirty="0">
                          <a:solidFill>
                            <a:srgbClr val="00B0F0"/>
                          </a:solidFill>
                          <a:effectLst/>
                        </a:rPr>
                        <a:t>if the first one is last or the last one first.</a:t>
                      </a:r>
                      <a:endParaRPr lang="pl-PL" sz="2400" kern="150" dirty="0">
                        <a:solidFill>
                          <a:srgbClr val="00B0F0"/>
                        </a:solidFill>
                        <a:effectLst/>
                        <a:latin typeface="Liberation Serif"/>
                        <a:ea typeface="SimSun" panose="02010600030101010101" pitchFamily="2" charset="-122"/>
                        <a:cs typeface="Arial" panose="020B0604020202020204" pitchFamily="34" charset="0"/>
                      </a:endParaRPr>
                    </a:p>
                  </a:txBody>
                  <a:tcPr marL="9525" marR="9525" marT="9525" marB="9525" anchor="ctr"/>
                </a:tc>
                <a:extLst>
                  <a:ext uri="{0D108BD9-81ED-4DB2-BD59-A6C34878D82A}">
                    <a16:rowId xmlns:a16="http://schemas.microsoft.com/office/drawing/2014/main" val="1060438689"/>
                  </a:ext>
                </a:extLst>
              </a:tr>
            </a:tbl>
          </a:graphicData>
        </a:graphic>
      </p:graphicFrame>
      <p:sp>
        <p:nvSpPr>
          <p:cNvPr id="5" name="Rectangle 1">
            <a:extLst>
              <a:ext uri="{FF2B5EF4-FFF2-40B4-BE49-F238E27FC236}">
                <a16:creationId xmlns:a16="http://schemas.microsoft.com/office/drawing/2014/main" id="{84338644-9BFA-4E4A-9B6F-531FA24B1CC4}"/>
              </a:ext>
            </a:extLst>
          </p:cNvPr>
          <p:cNvSpPr>
            <a:spLocks noChangeArrowheads="1"/>
          </p:cNvSpPr>
          <p:nvPr/>
        </p:nvSpPr>
        <p:spPr bwMode="auto">
          <a:xfrm>
            <a:off x="3035300" y="34750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pic>
        <p:nvPicPr>
          <p:cNvPr id="6" name="Picture 5">
            <a:extLst>
              <a:ext uri="{FF2B5EF4-FFF2-40B4-BE49-F238E27FC236}">
                <a16:creationId xmlns:a16="http://schemas.microsoft.com/office/drawing/2014/main" id="{35A3B1C5-E8B2-4B3C-B81F-D700A464F9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01044" y="3932238"/>
            <a:ext cx="5290956" cy="2645478"/>
          </a:xfrm>
          <a:prstGeom prst="rect">
            <a:avLst/>
          </a:prstGeom>
        </p:spPr>
      </p:pic>
    </p:spTree>
    <p:extLst>
      <p:ext uri="{BB962C8B-B14F-4D97-AF65-F5344CB8AC3E}">
        <p14:creationId xmlns:p14="http://schemas.microsoft.com/office/powerpoint/2010/main" val="8432670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ￅﾚpieszmy siￄﾙ kochaￄﾇ ludzi">
            <a:hlinkClick r:id="" action="ppaction://media"/>
            <a:extLst>
              <a:ext uri="{FF2B5EF4-FFF2-40B4-BE49-F238E27FC236}">
                <a16:creationId xmlns:a16="http://schemas.microsoft.com/office/drawing/2014/main" id="{FD89FAEC-4128-4DC5-8AF6-E1F969279944}"/>
              </a:ext>
            </a:extLst>
          </p:cNvPr>
          <p:cNvPicPr>
            <a:picLocks noRot="1" noChangeAspect="1"/>
          </p:cNvPicPr>
          <p:nvPr>
            <a:videoFile r:link="rId1"/>
          </p:nvPr>
        </p:nvPicPr>
        <p:blipFill>
          <a:blip r:embed="rId3"/>
          <a:stretch>
            <a:fillRect/>
          </a:stretch>
        </p:blipFill>
        <p:spPr>
          <a:xfrm>
            <a:off x="0" y="-154379"/>
            <a:ext cx="12192000" cy="6858000"/>
          </a:xfrm>
          <a:prstGeom prst="rect">
            <a:avLst/>
          </a:prstGeom>
        </p:spPr>
      </p:pic>
    </p:spTree>
    <p:extLst>
      <p:ext uri="{BB962C8B-B14F-4D97-AF65-F5344CB8AC3E}">
        <p14:creationId xmlns:p14="http://schemas.microsoft.com/office/powerpoint/2010/main" val="419497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824441-218B-4FA0-8366-138C1D80D89A}"/>
              </a:ext>
            </a:extLst>
          </p:cNvPr>
          <p:cNvSpPr>
            <a:spLocks noGrp="1"/>
          </p:cNvSpPr>
          <p:nvPr>
            <p:ph idx="1"/>
          </p:nvPr>
        </p:nvSpPr>
        <p:spPr>
          <a:xfrm>
            <a:off x="838200" y="0"/>
            <a:ext cx="10845800" cy="6567055"/>
          </a:xfrm>
        </p:spPr>
        <p:txBody>
          <a:bodyPr/>
          <a:lstStyle/>
          <a:p>
            <a:pPr marL="0" indent="0">
              <a:buNone/>
            </a:pPr>
            <a:endParaRPr lang="pl-PL" dirty="0"/>
          </a:p>
          <a:p>
            <a:pPr marL="0" indent="0">
              <a:buNone/>
            </a:pPr>
            <a:endParaRPr lang="pl-PL" dirty="0"/>
          </a:p>
          <a:p>
            <a:pPr marL="0" indent="0">
              <a:buNone/>
            </a:pPr>
            <a:r>
              <a:rPr lang="pl-PL" dirty="0"/>
              <a:t>                     </a:t>
            </a:r>
          </a:p>
          <a:p>
            <a:pPr marL="0" indent="0">
              <a:buNone/>
            </a:pPr>
            <a:endParaRPr lang="pl-PL" dirty="0"/>
          </a:p>
          <a:p>
            <a:pPr marL="0" indent="0">
              <a:buNone/>
            </a:pPr>
            <a:r>
              <a:rPr lang="pl-PL" dirty="0"/>
              <a:t>             </a:t>
            </a:r>
            <a:r>
              <a:rPr lang="en-US" sz="7200" b="1" dirty="0">
                <a:solidFill>
                  <a:schemeClr val="accent1"/>
                </a:solidFill>
                <a:latin typeface="Arial Black" panose="020B0A04020102020204" pitchFamily="34" charset="0"/>
              </a:rPr>
              <a:t>What life cannot express, poetry does </a:t>
            </a:r>
            <a:endParaRPr lang="pl-PL" sz="7200" b="1" dirty="0">
              <a:solidFill>
                <a:schemeClr val="accent1"/>
              </a:solidFill>
              <a:latin typeface="Arial Black" panose="020B0A04020102020204" pitchFamily="34" charset="0"/>
            </a:endParaRPr>
          </a:p>
          <a:p>
            <a:endParaRPr lang="pl-PL" dirty="0"/>
          </a:p>
        </p:txBody>
      </p:sp>
    </p:spTree>
    <p:extLst>
      <p:ext uri="{BB962C8B-B14F-4D97-AF65-F5344CB8AC3E}">
        <p14:creationId xmlns:p14="http://schemas.microsoft.com/office/powerpoint/2010/main" val="1613439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636FD05-CC01-4228-B971-8CC6875CDBD9}"/>
              </a:ext>
            </a:extLst>
          </p:cNvPr>
          <p:cNvSpPr>
            <a:spLocks noGrp="1"/>
          </p:cNvSpPr>
          <p:nvPr>
            <p:ph idx="1"/>
          </p:nvPr>
        </p:nvSpPr>
        <p:spPr>
          <a:xfrm>
            <a:off x="838200" y="535709"/>
            <a:ext cx="10515600" cy="5641254"/>
          </a:xfrm>
        </p:spPr>
        <p:txBody>
          <a:bodyPr/>
          <a:lstStyle/>
          <a:p>
            <a:pPr marL="0" indent="0">
              <a:buNone/>
            </a:pPr>
            <a:endParaRPr lang="pl-PL" dirty="0"/>
          </a:p>
          <a:p>
            <a:pPr marL="0" indent="0">
              <a:buNone/>
            </a:pPr>
            <a:endParaRPr lang="pl-PL" dirty="0"/>
          </a:p>
          <a:p>
            <a:pPr marL="0" indent="0">
              <a:buNone/>
            </a:pPr>
            <a:endParaRPr lang="pl-PL" dirty="0"/>
          </a:p>
          <a:p>
            <a:pPr marL="0" indent="0">
              <a:buNone/>
            </a:pPr>
            <a:r>
              <a:rPr lang="pl-PL" dirty="0">
                <a:solidFill>
                  <a:schemeClr val="accent1"/>
                </a:solidFill>
              </a:rPr>
              <a:t>               </a:t>
            </a:r>
            <a:r>
              <a:rPr lang="en-US" sz="5400" b="1" dirty="0">
                <a:solidFill>
                  <a:schemeClr val="accent1"/>
                </a:solidFill>
                <a:latin typeface="Arial Black" panose="020B0A04020102020204" pitchFamily="34" charset="0"/>
              </a:rPr>
              <a:t>What love cannot </a:t>
            </a:r>
            <a:r>
              <a:rPr lang="pl-PL" sz="5400" b="1" dirty="0">
                <a:solidFill>
                  <a:schemeClr val="accent1"/>
                </a:solidFill>
                <a:latin typeface="Arial Black" panose="020B0A04020102020204" pitchFamily="34" charset="0"/>
              </a:rPr>
              <a:t>   </a:t>
            </a:r>
            <a:r>
              <a:rPr lang="en-US" sz="5400" b="1" dirty="0">
                <a:solidFill>
                  <a:schemeClr val="accent1"/>
                </a:solidFill>
                <a:latin typeface="Arial Black" panose="020B0A04020102020204" pitchFamily="34" charset="0"/>
              </a:rPr>
              <a:t>articulate, poetry does</a:t>
            </a:r>
            <a:endParaRPr lang="pl-PL" sz="5400" b="1" dirty="0">
              <a:solidFill>
                <a:schemeClr val="accent1"/>
              </a:solidFill>
              <a:latin typeface="Arial Black" panose="020B0A04020102020204" pitchFamily="34" charset="0"/>
            </a:endParaRPr>
          </a:p>
        </p:txBody>
      </p:sp>
    </p:spTree>
    <p:extLst>
      <p:ext uri="{BB962C8B-B14F-4D97-AF65-F5344CB8AC3E}">
        <p14:creationId xmlns:p14="http://schemas.microsoft.com/office/powerpoint/2010/main" val="4205743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9D5B71-39E5-45E9-95A3-85E3516B6D2E}"/>
              </a:ext>
            </a:extLst>
          </p:cNvPr>
          <p:cNvSpPr>
            <a:spLocks noGrp="1"/>
          </p:cNvSpPr>
          <p:nvPr>
            <p:ph idx="1"/>
          </p:nvPr>
        </p:nvSpPr>
        <p:spPr>
          <a:xfrm>
            <a:off x="838200" y="563418"/>
            <a:ext cx="10515600" cy="5613545"/>
          </a:xfrm>
        </p:spPr>
        <p:txBody>
          <a:bodyPr/>
          <a:lstStyle/>
          <a:p>
            <a:pPr marL="0" indent="0">
              <a:buNone/>
            </a:pPr>
            <a:endParaRPr lang="pl-PL" dirty="0"/>
          </a:p>
          <a:p>
            <a:pPr marL="0" indent="0">
              <a:buNone/>
            </a:pPr>
            <a:endParaRPr lang="pl-PL" dirty="0"/>
          </a:p>
          <a:p>
            <a:pPr marL="0" indent="0" algn="ctr">
              <a:buNone/>
            </a:pPr>
            <a:r>
              <a:rPr lang="en-US" sz="4400" b="1" dirty="0">
                <a:solidFill>
                  <a:schemeClr val="accent1"/>
                </a:solidFill>
                <a:latin typeface="Arial Black" panose="020B0A04020102020204" pitchFamily="34" charset="0"/>
              </a:rPr>
              <a:t>What nature and humor cannot say, poetry does in a way that does not duplicate, but compliments</a:t>
            </a:r>
            <a:endParaRPr lang="pl-PL" sz="4400" b="1" dirty="0">
              <a:solidFill>
                <a:schemeClr val="accent1"/>
              </a:solidFill>
              <a:latin typeface="Arial Black" panose="020B0A04020102020204" pitchFamily="34" charset="0"/>
            </a:endParaRPr>
          </a:p>
        </p:txBody>
      </p:sp>
    </p:spTree>
    <p:extLst>
      <p:ext uri="{BB962C8B-B14F-4D97-AF65-F5344CB8AC3E}">
        <p14:creationId xmlns:p14="http://schemas.microsoft.com/office/powerpoint/2010/main" val="4039334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Obraz zawierający zewnętrzne, osoba, trawa, drzewo&#10;&#10;Opis wygenerowany przy bardzo wysokim poziomie pewności">
            <a:extLst>
              <a:ext uri="{FF2B5EF4-FFF2-40B4-BE49-F238E27FC236}">
                <a16:creationId xmlns:a16="http://schemas.microsoft.com/office/drawing/2014/main" id="{AFB86081-EDE4-49F1-B73C-CC40C0EA2146}"/>
              </a:ext>
            </a:extLst>
          </p:cNvPr>
          <p:cNvPicPr>
            <a:picLocks noChangeAspect="1"/>
          </p:cNvPicPr>
          <p:nvPr/>
        </p:nvPicPr>
        <p:blipFill rotWithShape="1">
          <a:blip r:embed="rId2">
            <a:alphaModFix amt="50000"/>
            <a:extLst>
              <a:ext uri="{837473B0-CC2E-450A-ABE3-18F120FF3D39}">
                <a1611:picAttrSrcUrl xmlns:a1611="http://schemas.microsoft.com/office/drawing/2016/11/main" xmlns="" r:id="rId3"/>
              </a:ext>
            </a:extLst>
          </a:blip>
          <a:srcRect t="5714" b="30000"/>
          <a:stretch/>
        </p:blipFill>
        <p:spPr>
          <a:xfrm>
            <a:off x="20" y="1"/>
            <a:ext cx="12191980" cy="6857999"/>
          </a:xfrm>
          <a:prstGeom prst="rect">
            <a:avLst/>
          </a:prstGeom>
        </p:spPr>
      </p:pic>
      <p:sp>
        <p:nvSpPr>
          <p:cNvPr id="2" name="Tytuł 1"/>
          <p:cNvSpPr>
            <a:spLocks noGrp="1"/>
          </p:cNvSpPr>
          <p:nvPr>
            <p:ph type="ctrTitle"/>
          </p:nvPr>
        </p:nvSpPr>
        <p:spPr>
          <a:xfrm>
            <a:off x="1524000" y="1122362"/>
            <a:ext cx="9144000" cy="2900518"/>
          </a:xfrm>
        </p:spPr>
        <p:txBody>
          <a:bodyPr>
            <a:normAutofit/>
          </a:bodyPr>
          <a:lstStyle/>
          <a:p>
            <a:r>
              <a:rPr lang="pl-PL">
                <a:solidFill>
                  <a:srgbClr val="FFFFFF"/>
                </a:solidFill>
                <a:cs typeface="Calibri Light"/>
              </a:rPr>
              <a:t>Wisława Szymborska </a:t>
            </a:r>
            <a:endParaRPr lang="pl-PL">
              <a:solidFill>
                <a:srgbClr val="FFFFFF"/>
              </a:solidFill>
            </a:endParaRPr>
          </a:p>
        </p:txBody>
      </p:sp>
    </p:spTree>
    <p:extLst>
      <p:ext uri="{BB962C8B-B14F-4D97-AF65-F5344CB8AC3E}">
        <p14:creationId xmlns:p14="http://schemas.microsoft.com/office/powerpoint/2010/main" val="650317164"/>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CC399C-4FEE-4207-9249-97C4021EE046}"/>
              </a:ext>
            </a:extLst>
          </p:cNvPr>
          <p:cNvSpPr>
            <a:spLocks noGrp="1"/>
          </p:cNvSpPr>
          <p:nvPr>
            <p:ph type="title"/>
          </p:nvPr>
        </p:nvSpPr>
        <p:spPr>
          <a:xfrm>
            <a:off x="863029" y="1012004"/>
            <a:ext cx="3416158" cy="4795408"/>
          </a:xfrm>
        </p:spPr>
        <p:txBody>
          <a:bodyPr>
            <a:normAutofit/>
          </a:bodyPr>
          <a:lstStyle/>
          <a:p>
            <a:r>
              <a:rPr lang="pl-PL">
                <a:solidFill>
                  <a:srgbClr val="FFFFFF"/>
                </a:solidFill>
                <a:cs typeface="Calibri Light"/>
              </a:rPr>
              <a:t>Facts </a:t>
            </a:r>
          </a:p>
        </p:txBody>
      </p:sp>
      <p:graphicFrame>
        <p:nvGraphicFramePr>
          <p:cNvPr id="5" name="Content Placeholder 2">
            <a:extLst>
              <a:ext uri="{FF2B5EF4-FFF2-40B4-BE49-F238E27FC236}">
                <a16:creationId xmlns:a16="http://schemas.microsoft.com/office/drawing/2014/main" id="{EAE68167-2FDD-4776-8F4A-9D62FDDCBF7E}"/>
              </a:ext>
            </a:extLst>
          </p:cNvPr>
          <p:cNvGraphicFramePr>
            <a:graphicFrameLocks noGrp="1"/>
          </p:cNvGraphicFramePr>
          <p:nvPr>
            <p:ph idx="1"/>
            <p:extLst>
              <p:ext uri="{D42A27DB-BD31-4B8C-83A1-F6EECF244321}">
                <p14:modId xmlns:p14="http://schemas.microsoft.com/office/powerpoint/2010/main" val="2569722082"/>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7975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42E1872-632A-4913-AD3E-0EADAC6A312E}"/>
              </a:ext>
            </a:extLst>
          </p:cNvPr>
          <p:cNvSpPr>
            <a:spLocks noGrp="1"/>
          </p:cNvSpPr>
          <p:nvPr>
            <p:ph type="title"/>
          </p:nvPr>
        </p:nvSpPr>
        <p:spPr>
          <a:xfrm>
            <a:off x="863029" y="1012004"/>
            <a:ext cx="3416158" cy="4795408"/>
          </a:xfrm>
        </p:spPr>
        <p:txBody>
          <a:bodyPr>
            <a:normAutofit/>
          </a:bodyPr>
          <a:lstStyle/>
          <a:p>
            <a:r>
              <a:rPr lang="pl-PL" dirty="0">
                <a:solidFill>
                  <a:srgbClr val="FFFFFF"/>
                </a:solidFill>
                <a:cs typeface="Calibri Light"/>
              </a:rPr>
              <a:t>Selected editions </a:t>
            </a:r>
            <a:endParaRPr lang="pl-PL" dirty="0">
              <a:solidFill>
                <a:srgbClr val="FFFFFF"/>
              </a:solidFill>
            </a:endParaRPr>
          </a:p>
        </p:txBody>
      </p:sp>
      <p:graphicFrame>
        <p:nvGraphicFramePr>
          <p:cNvPr id="5" name="Content Placeholder 2">
            <a:extLst>
              <a:ext uri="{FF2B5EF4-FFF2-40B4-BE49-F238E27FC236}">
                <a16:creationId xmlns:a16="http://schemas.microsoft.com/office/drawing/2014/main" id="{9EBE232C-7267-413A-B034-6DB2DD4EA409}"/>
              </a:ext>
            </a:extLst>
          </p:cNvPr>
          <p:cNvGraphicFramePr>
            <a:graphicFrameLocks noGrp="1"/>
          </p:cNvGraphicFramePr>
          <p:nvPr>
            <p:ph idx="1"/>
            <p:extLst>
              <p:ext uri="{D42A27DB-BD31-4B8C-83A1-F6EECF244321}">
                <p14:modId xmlns:p14="http://schemas.microsoft.com/office/powerpoint/2010/main" val="1500986612"/>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8659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59F74A3-5FB4-4E01-BD5F-5CF17B184783}"/>
              </a:ext>
            </a:extLst>
          </p:cNvPr>
          <p:cNvSpPr>
            <a:spLocks noGrp="1"/>
          </p:cNvSpPr>
          <p:nvPr>
            <p:ph type="title"/>
          </p:nvPr>
        </p:nvSpPr>
        <p:spPr>
          <a:xfrm>
            <a:off x="863029" y="1012004"/>
            <a:ext cx="3416158" cy="4795408"/>
          </a:xfrm>
        </p:spPr>
        <p:txBody>
          <a:bodyPr>
            <a:normAutofit/>
          </a:bodyPr>
          <a:lstStyle/>
          <a:p>
            <a:r>
              <a:rPr lang="pl-PL">
                <a:solidFill>
                  <a:srgbClr val="FFFFFF"/>
                </a:solidFill>
              </a:rPr>
              <a:t/>
            </a:r>
            <a:br>
              <a:rPr lang="pl-PL">
                <a:solidFill>
                  <a:srgbClr val="FFFFFF"/>
                </a:solidFill>
              </a:rPr>
            </a:br>
            <a:r>
              <a:rPr lang="pl-PL">
                <a:solidFill>
                  <a:srgbClr val="FFFFFF"/>
                </a:solidFill>
              </a:rPr>
              <a:t>Youth and childhood</a:t>
            </a:r>
            <a:endParaRPr lang="pl-PL">
              <a:solidFill>
                <a:srgbClr val="FFFFFF"/>
              </a:solidFill>
              <a:cs typeface="Calibri Light"/>
            </a:endParaRPr>
          </a:p>
          <a:p>
            <a:endParaRPr lang="pl-PL">
              <a:solidFill>
                <a:srgbClr val="FFFFFF"/>
              </a:solidFill>
              <a:cs typeface="Calibri Light"/>
            </a:endParaRPr>
          </a:p>
        </p:txBody>
      </p:sp>
      <p:graphicFrame>
        <p:nvGraphicFramePr>
          <p:cNvPr id="11" name="Content Placeholder 2">
            <a:extLst>
              <a:ext uri="{FF2B5EF4-FFF2-40B4-BE49-F238E27FC236}">
                <a16:creationId xmlns:a16="http://schemas.microsoft.com/office/drawing/2014/main" id="{36E10E4B-4084-4329-BBA0-3F166BB05C66}"/>
              </a:ext>
            </a:extLst>
          </p:cNvPr>
          <p:cNvGraphicFramePr>
            <a:graphicFrameLocks noGrp="1"/>
          </p:cNvGraphicFramePr>
          <p:nvPr>
            <p:ph idx="1"/>
            <p:extLst>
              <p:ext uri="{D42A27DB-BD31-4B8C-83A1-F6EECF244321}">
                <p14:modId xmlns:p14="http://schemas.microsoft.com/office/powerpoint/2010/main" val="2399884187"/>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6142640"/>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TotalTime>
  <Words>824</Words>
  <Application>Microsoft Office PowerPoint</Application>
  <PresentationFormat>Panoramiczny</PresentationFormat>
  <Paragraphs>71</Paragraphs>
  <Slides>23</Slides>
  <Notes>0</Notes>
  <HiddenSlides>0</HiddenSlides>
  <MMClips>3</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23</vt:i4>
      </vt:variant>
    </vt:vector>
  </HeadingPairs>
  <TitlesOfParts>
    <vt:vector size="31" baseType="lpstr">
      <vt:lpstr>SimSun</vt:lpstr>
      <vt:lpstr>Arial</vt:lpstr>
      <vt:lpstr>Arial Black</vt:lpstr>
      <vt:lpstr>Bahnschrift Light SemiCondensed</vt:lpstr>
      <vt:lpstr>Calibri</vt:lpstr>
      <vt:lpstr>Calibri Light</vt:lpstr>
      <vt:lpstr>Liberation Serif</vt:lpstr>
      <vt:lpstr>Motyw pakietu Office</vt:lpstr>
      <vt:lpstr>Prezentacja programu PowerPoint</vt:lpstr>
      <vt:lpstr>Prezentacja programu PowerPoint</vt:lpstr>
      <vt:lpstr>Prezentacja programu PowerPoint</vt:lpstr>
      <vt:lpstr>Prezentacja programu PowerPoint</vt:lpstr>
      <vt:lpstr>Prezentacja programu PowerPoint</vt:lpstr>
      <vt:lpstr>Wisława Szymborska </vt:lpstr>
      <vt:lpstr>Facts </vt:lpstr>
      <vt:lpstr>Selected editions </vt:lpstr>
      <vt:lpstr> Youth and childhood </vt:lpstr>
      <vt:lpstr>    The poem   „Nothing Twice”</vt:lpstr>
      <vt:lpstr>Prezentacja programu PowerPoint</vt:lpstr>
      <vt:lpstr>Prezentacja programu PowerPoint</vt:lpstr>
      <vt:lpstr>  The person speaking in the poem underlines transience of every moment. Makes us aware that everything passes – as well as the good and the bad moments. Love is also very changeable – we can be very happy and in some time suffer.  The last stanza is an optimistic summary. The lyrical subject says that in spite of differences, we look for the common way and at the end can be happy.                                      With smiles and kisses, we prefer                                    to seek accord beneath our star,                                    although we’re different (we concur)                                    just as two drops of water are.    </vt:lpstr>
      <vt:lpstr>Prezentacja programu PowerPoint</vt:lpstr>
      <vt:lpstr>Prezentacja programu PowerPoint</vt:lpstr>
      <vt:lpstr>                   Jan Twardowski (1915-2006)  was a Polish poet and Catholic priest. He was a chief Polish representative of contemporary religious lyrics. He wrote short, simple poems, humorous, which often included colloquialisms. He joined observations of nature with philosophical reflections.    </vt:lpstr>
      <vt:lpstr>Prezentacja programu PowerPoint</vt:lpstr>
      <vt:lpstr>          Let Us Hurry  By:  Father Jan Twardowski   </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Wisława </dc:title>
  <dc:creator/>
  <cp:lastModifiedBy>Marcin Stawowy</cp:lastModifiedBy>
  <cp:revision>33</cp:revision>
  <dcterms:created xsi:type="dcterms:W3CDTF">2012-08-15T16:54:36Z</dcterms:created>
  <dcterms:modified xsi:type="dcterms:W3CDTF">2020-03-23T20:42:03Z</dcterms:modified>
</cp:coreProperties>
</file>