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60" r:id="rId6"/>
    <p:sldId id="277" r:id="rId7"/>
    <p:sldId id="291" r:id="rId8"/>
    <p:sldId id="281" r:id="rId9"/>
    <p:sldId id="275" r:id="rId10"/>
    <p:sldId id="282" r:id="rId11"/>
    <p:sldId id="276" r:id="rId12"/>
    <p:sldId id="280" r:id="rId13"/>
    <p:sldId id="278" r:id="rId14"/>
    <p:sldId id="279" r:id="rId15"/>
    <p:sldId id="271" r:id="rId16"/>
    <p:sldId id="283" r:id="rId17"/>
    <p:sldId id="285" r:id="rId18"/>
    <p:sldId id="267" r:id="rId19"/>
    <p:sldId id="284" r:id="rId20"/>
    <p:sldId id="272" r:id="rId21"/>
    <p:sldId id="266" r:id="rId22"/>
    <p:sldId id="286" r:id="rId23"/>
    <p:sldId id="289" r:id="rId24"/>
    <p:sldId id="287" r:id="rId25"/>
    <p:sldId id="288" r:id="rId26"/>
    <p:sldId id="290" r:id="rId27"/>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99A99-25F6-4947-8D8F-E0485A7522C1}" v="14" dt="2020-12-09T08:49:30.547"/>
    <p1510:client id="{7C2B3F2E-2BA9-6D50-CF26-D7CA6C3304AE}" v="460" dt="2020-12-09T09:17:54.75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17575" y="744538"/>
            <a:ext cx="4962525" cy="3722687"/>
          </a:xfrm>
          <a:prstGeom prst="rect">
            <a:avLst/>
          </a:prstGeom>
        </p:spPr>
        <p:txBody>
          <a:bodyPr/>
          <a:lstStyle/>
          <a:p>
            <a:endParaRPr/>
          </a:p>
        </p:txBody>
      </p:sp>
      <p:sp>
        <p:nvSpPr>
          <p:cNvPr id="110" name="Shape 11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808833590"/>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sng">
                <a:effectLst/>
                <a:latin typeface="+mj-lt"/>
                <a:ea typeface="+mj-ea"/>
                <a:cs typeface="+mj-cs"/>
                <a:sym typeface="Calibri"/>
              </a:rPr>
              <a:t>Lidt til formålsparagraffen – viden, der danner</a:t>
            </a:r>
            <a:r>
              <a:rPr lang="da-DK" sz="1200" b="1" i="0" u="sng" baseline="0">
                <a:effectLst/>
                <a:latin typeface="+mj-lt"/>
                <a:ea typeface="+mj-ea"/>
                <a:cs typeface="+mj-cs"/>
                <a:sym typeface="Calibri"/>
              </a:rPr>
              <a:t> grundlag for dannelsesdebatten</a:t>
            </a:r>
            <a:endParaRPr lang="da-DK" sz="1200" b="1" i="0" u="sng">
              <a:effectLst/>
              <a:latin typeface="+mj-lt"/>
              <a:ea typeface="+mj-ea"/>
              <a:cs typeface="+mj-cs"/>
              <a:sym typeface="Calibri"/>
            </a:endParaRPr>
          </a:p>
          <a:p>
            <a:r>
              <a:rPr lang="da-DK" sz="1200" b="0" i="0">
                <a:effectLst/>
                <a:latin typeface="+mj-lt"/>
                <a:ea typeface="+mj-ea"/>
                <a:cs typeface="+mj-cs"/>
                <a:sym typeface="Calibri"/>
              </a:rPr>
              <a:t>Folkeskolens formålsparagraf er et udtryk for et sæt kategoriske idealværdier, man i samfundet gerne vil viderebringe til eleverne. Det er folketingets partier og </a:t>
            </a:r>
            <a:r>
              <a:rPr lang="da-DK" sz="1200" b="0" i="0" err="1">
                <a:effectLst/>
                <a:latin typeface="+mj-lt"/>
                <a:ea typeface="+mj-ea"/>
                <a:cs typeface="+mj-cs"/>
                <a:sym typeface="Calibri"/>
              </a:rPr>
              <a:t>partshaverne</a:t>
            </a:r>
            <a:r>
              <a:rPr lang="da-DK" sz="1200" b="0" i="0">
                <a:effectLst/>
                <a:latin typeface="+mj-lt"/>
                <a:ea typeface="+mj-ea"/>
                <a:cs typeface="+mj-cs"/>
                <a:sym typeface="Calibri"/>
              </a:rPr>
              <a:t> i skolens virke (lærere og deres fagforening, forældre og deres interesseorganisationer, samt elever og elevorganisationer), der udgør den gruppe, som bidrager til udfærdigelsen af formålsparagraffen. Resultatet udtrykker tidens aktuelle standpunkt inden for folkeskoleområdet, som kan ændre sig fra tid til anden.(kilde EMU)</a:t>
            </a:r>
          </a:p>
          <a:p>
            <a:endParaRPr lang="da-DK" sz="1200" b="0" i="0">
              <a:effectLst/>
              <a:latin typeface="+mj-lt"/>
              <a:ea typeface="+mj-ea"/>
              <a:cs typeface="+mj-cs"/>
              <a:sym typeface="Calibri"/>
            </a:endParaRPr>
          </a:p>
          <a:p>
            <a:r>
              <a:rPr lang="da-DK" sz="1200" b="1"/>
              <a:t>Hvis I kommer til at tale om teori og baggrund for dannelsesbegrebet</a:t>
            </a:r>
            <a:r>
              <a:rPr lang="da-DK" sz="1200" b="1" baseline="0"/>
              <a:t> i folkeskolen, så bærer den præg af at være </a:t>
            </a:r>
            <a:r>
              <a:rPr lang="da-DK" sz="1200" b="1" err="1"/>
              <a:t>Klafkis</a:t>
            </a:r>
            <a:r>
              <a:rPr lang="da-DK" sz="1200" b="1"/>
              <a:t> folkeskole(skrev engang</a:t>
            </a:r>
            <a:r>
              <a:rPr lang="da-DK" sz="1200" b="1" baseline="0"/>
              <a:t> PD-opgave om dette</a:t>
            </a:r>
            <a:r>
              <a:rPr lang="da-DK" sz="1200" b="1" baseline="0">
                <a:sym typeface="Wingdings" panose="05000000000000000000" pitchFamily="2" charset="2"/>
              </a:rPr>
              <a:t>)</a:t>
            </a:r>
            <a:endParaRPr lang="da-DK" sz="1200" b="1"/>
          </a:p>
          <a:p>
            <a:r>
              <a:rPr lang="da-DK" sz="1200"/>
              <a:t>I folkeskolens formålsparagraf er der tydelige </a:t>
            </a:r>
            <a:r>
              <a:rPr lang="da-DK" sz="1200" err="1"/>
              <a:t>paralleler</a:t>
            </a:r>
            <a:r>
              <a:rPr lang="da-DK" sz="1200"/>
              <a:t> til </a:t>
            </a:r>
            <a:r>
              <a:rPr lang="da-DK" sz="1200" err="1"/>
              <a:t>Klafkis</a:t>
            </a:r>
            <a:r>
              <a:rPr lang="da-DK" sz="1200"/>
              <a:t> kategoriale dannelsesteori. Der forsøges med andre ord, at lægge op til et dannelsessyn, hvor der både tages højde for subjektet (formal dannelse) og objektet (</a:t>
            </a:r>
            <a:r>
              <a:rPr lang="da-DK" sz="1200" err="1"/>
              <a:t>material</a:t>
            </a:r>
            <a:r>
              <a:rPr lang="da-DK" sz="1200"/>
              <a:t> dannelse). I §1, stk. 1 fokuseres der på </a:t>
            </a:r>
            <a:r>
              <a:rPr lang="da-DK" sz="1200" i="1"/>
              <a:t>kundskaber</a:t>
            </a:r>
            <a:r>
              <a:rPr lang="da-DK" sz="1200"/>
              <a:t> og </a:t>
            </a:r>
            <a:r>
              <a:rPr lang="da-DK" sz="1200" i="1"/>
              <a:t>færdigheder</a:t>
            </a:r>
            <a:r>
              <a:rPr lang="da-DK" sz="1200"/>
              <a:t> - </a:t>
            </a:r>
            <a:r>
              <a:rPr lang="da-DK" sz="1200" err="1"/>
              <a:t>materialt</a:t>
            </a:r>
            <a:r>
              <a:rPr lang="da-DK" sz="1200"/>
              <a:t> dannelsesteoretisk udgangspunkt - og i §1, stk. 2 fokuseres der på at udvikle </a:t>
            </a:r>
            <a:r>
              <a:rPr lang="da-DK" sz="1200" i="1"/>
              <a:t>arbejdsmetoder </a:t>
            </a:r>
            <a:r>
              <a:rPr lang="da-DK" sz="1200"/>
              <a:t>og at skabe rammer for </a:t>
            </a:r>
            <a:r>
              <a:rPr lang="da-DK" sz="1200" i="1"/>
              <a:t>oplevelse</a:t>
            </a:r>
            <a:r>
              <a:rPr lang="da-DK" sz="1200"/>
              <a:t> - formalt dannelsesteoretisk udgangspunkt.</a:t>
            </a:r>
            <a:br>
              <a:rPr lang="da-DK" sz="1200"/>
            </a:br>
            <a:r>
              <a:rPr lang="da-DK" sz="1200"/>
              <a:t>Der forefindes således både elementer med et </a:t>
            </a:r>
            <a:r>
              <a:rPr lang="da-DK" sz="1200" err="1"/>
              <a:t>materialt</a:t>
            </a:r>
            <a:r>
              <a:rPr lang="da-DK" sz="1200"/>
              <a:t> og et </a:t>
            </a:r>
            <a:r>
              <a:rPr lang="da-DK" sz="1200" err="1"/>
              <a:t>fomalt</a:t>
            </a:r>
            <a:r>
              <a:rPr lang="da-DK" sz="1200"/>
              <a:t> dannelsesteoretisk udgangspunkt, og vil i </a:t>
            </a:r>
            <a:r>
              <a:rPr lang="da-DK" sz="1200" err="1"/>
              <a:t>Klafkis</a:t>
            </a:r>
            <a:r>
              <a:rPr lang="da-DK" sz="1200"/>
              <a:t> optik ophæves til den kategoriale dannelse.</a:t>
            </a:r>
          </a:p>
          <a:p>
            <a:endParaRPr lang="da-DK" sz="1200" b="0" i="0" u="sng">
              <a:effectLst/>
              <a:latin typeface="+mj-lt"/>
              <a:ea typeface="+mj-ea"/>
              <a:cs typeface="+mj-cs"/>
              <a:sym typeface="Calibri"/>
            </a:endParaRPr>
          </a:p>
          <a:p>
            <a:r>
              <a:rPr lang="da-DK" sz="1200" b="0" i="0" u="sng">
                <a:effectLst/>
                <a:latin typeface="+mj-lt"/>
                <a:ea typeface="+mj-ea"/>
                <a:cs typeface="+mj-cs"/>
                <a:sym typeface="Calibri"/>
              </a:rPr>
              <a:t>Uddrag fra min opgave kan evt. bruges til at forklare hvad dannelse er set i et dansk </a:t>
            </a:r>
            <a:r>
              <a:rPr lang="da-DK" sz="1200" b="0" i="0" u="sng" err="1">
                <a:effectLst/>
                <a:latin typeface="+mj-lt"/>
                <a:ea typeface="+mj-ea"/>
                <a:cs typeface="+mj-cs"/>
                <a:sym typeface="Calibri"/>
              </a:rPr>
              <a:t>fokeskoleperspektiv</a:t>
            </a:r>
            <a:r>
              <a:rPr lang="da-DK" sz="1200" b="0" i="0" u="sng">
                <a:effectLst/>
                <a:latin typeface="+mj-lt"/>
                <a:ea typeface="+mj-ea"/>
                <a:cs typeface="+mj-cs"/>
                <a:sym typeface="Calibri"/>
              </a:rPr>
              <a:t> – derfor er der indsat billede af hus på </a:t>
            </a:r>
            <a:r>
              <a:rPr lang="da-DK" sz="1200" b="0" i="0" u="sng" err="1">
                <a:effectLst/>
                <a:latin typeface="+mj-lt"/>
                <a:ea typeface="+mj-ea"/>
                <a:cs typeface="+mj-cs"/>
                <a:sym typeface="Calibri"/>
              </a:rPr>
              <a:t>slodet</a:t>
            </a:r>
            <a:endParaRPr lang="da-DK" sz="1200" b="0" i="0" u="sng">
              <a:effectLst/>
              <a:latin typeface="+mj-lt"/>
              <a:ea typeface="+mj-ea"/>
              <a:cs typeface="+mj-cs"/>
              <a:sym typeface="Calibri"/>
            </a:endParaRPr>
          </a:p>
          <a:p>
            <a:endParaRPr lang="da-DK" sz="1200" b="0" i="0" u="sng">
              <a:effectLst/>
              <a:latin typeface="+mj-lt"/>
              <a:ea typeface="+mj-ea"/>
              <a:cs typeface="+mj-cs"/>
              <a:sym typeface="Calibri"/>
            </a:endParaRPr>
          </a:p>
          <a:p>
            <a:r>
              <a:rPr lang="da-DK" sz="1200" b="1">
                <a:effectLst/>
                <a:latin typeface="+mj-lt"/>
                <a:ea typeface="+mj-ea"/>
                <a:cs typeface="+mj-cs"/>
                <a:sym typeface="Calibri"/>
              </a:rPr>
              <a:t>Dannelse:</a:t>
            </a:r>
            <a:endParaRPr lang="da-DK" sz="1200">
              <a:effectLst/>
              <a:latin typeface="+mj-lt"/>
              <a:ea typeface="+mj-ea"/>
              <a:cs typeface="+mj-cs"/>
              <a:sym typeface="Calibri"/>
            </a:endParaRPr>
          </a:p>
          <a:p>
            <a:r>
              <a:rPr lang="da-DK" sz="1200">
                <a:effectLst/>
                <a:latin typeface="+mj-lt"/>
                <a:ea typeface="+mj-ea"/>
                <a:cs typeface="+mj-cs"/>
                <a:sym typeface="Calibri"/>
              </a:rPr>
              <a:t>Når jeg starter med en ny klasse og en ny forældregruppe bruger jeg altid tid til det første møde med forældrene at orientere dem om folkeskoleloven og hvordan det fremtidige samarbejde omkring det enkelte barn helst skal være. Jeg fortæller om min rolle som lærer i forhold til at være med til at danne eleven og i den sammenhæng anvender jeg en metafor, hvor jeg sammenligner barnet med et hus, som der bygges videre på gennem hele livet. Min tale til forældrene lyder i en kort udgave, at når deres barn bliver født møder de som forældre allerede der andre voksne, der er med til at bygge huset(barnet) – dagplejemoren er med til at skabe fundamentet, børnehavepædagogen bygger mure, familien bygger på og når barnet så møder læreren i skolen, vil læreren fortsætte med at bygge videre på huset, så huset står flot, når eleven forlader folkeskolen. Undervejs i skoleforløbet bliver der udskiftet tag og vinduer, for barnet vil blive mere og mere bevidst om, at det ikke kun er de voksne, der har indflydelse på husets udseende. Jeg slutter altid af med at sige, at huset aldrig bliver færdigbygget – der bygges videre på det hele livet igennem. Jeg oplever, at den lille tale om huset(barnet) er med til, at forældrene oplever, at der er mange voksne, der er med til at danne deres barn og samtidig åbner talen op for et samarbejde, der oftest bliver dialogbaseret – for alle i barnets liv er nemlig murere, der skal samarbejde om huset! Det vil sige, at det jeg er med til at gøre er, at dannelsen hos barnet kommer med som et præg i personligheden og i denne betydning omtales dannelse ind i mellem ”</a:t>
            </a:r>
            <a:r>
              <a:rPr lang="da-DK" sz="1200" i="1">
                <a:effectLst/>
                <a:latin typeface="+mj-lt"/>
                <a:ea typeface="+mj-ea"/>
                <a:cs typeface="+mj-cs"/>
                <a:sym typeface="Calibri"/>
              </a:rPr>
              <a:t>som</a:t>
            </a:r>
            <a:r>
              <a:rPr lang="da-DK" sz="1200">
                <a:effectLst/>
                <a:latin typeface="+mj-lt"/>
                <a:ea typeface="+mj-ea"/>
                <a:cs typeface="+mj-cs"/>
                <a:sym typeface="Calibri"/>
              </a:rPr>
              <a:t> </a:t>
            </a:r>
            <a:r>
              <a:rPr lang="da-DK" sz="1200" i="1">
                <a:effectLst/>
                <a:latin typeface="+mj-lt"/>
                <a:ea typeface="+mj-ea"/>
                <a:cs typeface="+mj-cs"/>
                <a:sym typeface="Calibri"/>
              </a:rPr>
              <a:t>det, der er blevet tilbage, når man har glemt, hvad man har lært.</a:t>
            </a:r>
            <a:endParaRPr lang="da-DK" sz="1200">
              <a:effectLst/>
              <a:latin typeface="+mj-lt"/>
              <a:ea typeface="+mj-ea"/>
              <a:cs typeface="+mj-cs"/>
              <a:sym typeface="Calibri"/>
            </a:endParaRPr>
          </a:p>
          <a:p>
            <a:endParaRPr lang="da-DK" sz="1200" b="0" i="0">
              <a:effectLst/>
              <a:latin typeface="+mj-lt"/>
              <a:ea typeface="+mj-ea"/>
              <a:cs typeface="+mj-cs"/>
              <a:sym typeface="Calibri"/>
            </a:endParaRPr>
          </a:p>
          <a:p>
            <a:endParaRPr lang="da-DK" sz="1200" b="0" i="0">
              <a:effectLst/>
              <a:latin typeface="+mj-lt"/>
              <a:ea typeface="+mj-ea"/>
              <a:cs typeface="+mj-cs"/>
              <a:sym typeface="Calibri"/>
            </a:endParaRPr>
          </a:p>
          <a:p>
            <a:endParaRPr lang="da-DK" sz="1200" b="0" i="0">
              <a:effectLst/>
              <a:latin typeface="+mj-lt"/>
              <a:ea typeface="+mj-ea"/>
              <a:cs typeface="+mj-cs"/>
              <a:sym typeface="Calibri"/>
            </a:endParaRPr>
          </a:p>
          <a:p>
            <a:pPr fontAlgn="base"/>
            <a:r>
              <a:rPr lang="da-DK" sz="1200" b="1" u="sng">
                <a:solidFill>
                  <a:srgbClr val="002060"/>
                </a:solidFill>
              </a:rPr>
              <a:t>FORMÅLSPARAGRAFFEN</a:t>
            </a:r>
          </a:p>
          <a:p>
            <a:pPr fontAlgn="base"/>
            <a:r>
              <a:rPr lang="da-DK" sz="1200" u="sng">
                <a:solidFill>
                  <a:srgbClr val="002060"/>
                </a:solidFill>
              </a:rPr>
              <a:t>§ 1. Folkeskolen skal i samarbejde med forældrene </a:t>
            </a:r>
            <a:r>
              <a:rPr lang="da-DK" sz="1200">
                <a:solidFill>
                  <a:srgbClr val="002060"/>
                </a:solidFill>
              </a:rPr>
              <a:t>give eleverne kundskaber og færdigheder, der: forbereder dem til videre uddannelse og giver dem lyst til at lære mere, gør dem fortrolige med dansk kultur og historie, giver dem forståelse for andre lande og kulturer, bidrager til deres forståelse for menneskets samspil med naturen og fremmer den enkelte elevs alsidige udvikling.</a:t>
            </a:r>
          </a:p>
          <a:p>
            <a:pPr fontAlgn="base"/>
            <a:r>
              <a:rPr lang="da-DK" sz="1200">
                <a:solidFill>
                  <a:srgbClr val="002060"/>
                </a:solidFill>
              </a:rPr>
              <a:t>Stk. 2. Folkeskolen skal udvikle arbejdsmetoder og skabe rammer for oplevelse, fordybelse og virkelyst, så eleverne udvikler erkendelse og fantasi og får tillid til egne muligheder og baggrund for at tage stilling og handle.</a:t>
            </a:r>
          </a:p>
          <a:p>
            <a:pPr fontAlgn="base"/>
            <a:r>
              <a:rPr lang="da-DK" sz="1200">
                <a:solidFill>
                  <a:srgbClr val="002060"/>
                </a:solidFill>
              </a:rPr>
              <a:t>Stk. 3. Folkeskolen skal forberede eleverne til deltagelse, medansvar, rettigheder og pligter i et samfund med frihed og folkestyre. Skolens virke skal derfor være præget af åndsfrihed, ligeværd og demokrati.</a:t>
            </a:r>
          </a:p>
          <a:p>
            <a:pPr fontAlgn="base"/>
            <a:endParaRPr lang="da-DK" sz="1200">
              <a:solidFill>
                <a:srgbClr val="002060"/>
              </a:solidFill>
            </a:endParaRPr>
          </a:p>
          <a:p>
            <a:pPr fontAlgn="base"/>
            <a:r>
              <a:rPr lang="da-DK" sz="1200" u="sng">
                <a:solidFill>
                  <a:srgbClr val="002060"/>
                </a:solidFill>
              </a:rPr>
              <a:t>§ 2. Kommunalbestyrelsen har ansvaret for folkeskolen</a:t>
            </a:r>
            <a:r>
              <a:rPr lang="da-DK" sz="1200">
                <a:solidFill>
                  <a:srgbClr val="002060"/>
                </a:solidFill>
              </a:rPr>
              <a:t>, jf. dog § 20, stk. 3, § 44 og § 45, stk. 2, 2. pkt. Kommunalbestyrelsen har ansvaret for, at alle børn i kommunen sikres ret til vederlagsfri undervisning i folkeskolen.</a:t>
            </a:r>
          </a:p>
          <a:p>
            <a:pPr fontAlgn="base"/>
            <a:r>
              <a:rPr lang="da-DK" sz="1200">
                <a:solidFill>
                  <a:srgbClr val="002060"/>
                </a:solidFill>
              </a:rPr>
              <a:t>Stk. 2. Den enkelte skoles leder har inden for rammerne af lovgivningen og kommunalbestyrelsens og skolebestyrelsens beslutninger ansvaret for undervisningens kvalitet i henhold til folkeskolens formål, jf. § 1, og fastlægger undervisningens organisering og tilrettelæggelse.</a:t>
            </a:r>
          </a:p>
          <a:p>
            <a:pPr fontAlgn="base"/>
            <a:r>
              <a:rPr lang="da-DK" sz="1200">
                <a:solidFill>
                  <a:srgbClr val="002060"/>
                </a:solidFill>
              </a:rPr>
              <a:t>Stk. 3. Elever og forældre samarbejder med skolen om at leve op til folkeskolens formål.</a:t>
            </a:r>
          </a:p>
          <a:p>
            <a:pPr fontAlgn="base"/>
            <a:endParaRPr lang="da-DK" sz="1200">
              <a:solidFill>
                <a:srgbClr val="002060"/>
              </a:solidFill>
            </a:endParaRPr>
          </a:p>
          <a:p>
            <a:pPr fontAlgn="base"/>
            <a:r>
              <a:rPr lang="da-DK" sz="1200">
                <a:solidFill>
                  <a:srgbClr val="002060"/>
                </a:solidFill>
              </a:rPr>
              <a:t>Kilde: Folkeskoleloven</a:t>
            </a:r>
          </a:p>
          <a:p>
            <a:endParaRPr lang="da-DK"/>
          </a:p>
        </p:txBody>
      </p:sp>
    </p:spTree>
    <p:extLst>
      <p:ext uri="{BB962C8B-B14F-4D97-AF65-F5344CB8AC3E}">
        <p14:creationId xmlns:p14="http://schemas.microsoft.com/office/powerpoint/2010/main" val="120421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a:extLst>
            <a:ext uri="{C572A759-6A51-4108-AA02-DFA0A04FC94B}">
              <ma14:wrappingTextBoxFlag xmlns="" xmlns:ma14="http://schemas.microsoft.com/office/mac/drawingml/2011/main" val="1"/>
            </a:ext>
          </a:extLst>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xfrm>
            <a:off x="457200" y="2590606"/>
            <a:ext cx="8229600" cy="3535557"/>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722312" y="2906713"/>
            <a:ext cx="7772401" cy="1500188"/>
          </a:xfrm>
          <a:prstGeom prst="rect">
            <a:avLst/>
          </a:prstGeom>
          <a:extLst>
            <a:ext uri="{C572A759-6A51-4108-AA02-DFA0A04FC94B}">
              <ma14:wrappingTextBoxFlag xmlns="" xmlns:ma14="http://schemas.microsoft.com/office/mac/drawingml/2011/main" val="1"/>
            </a:ext>
          </a:extLst>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600200"/>
            <a:ext cx="4038600" cy="4525963"/>
          </a:xfrm>
          <a:prstGeom prst="rect">
            <a:avLst/>
          </a:prstGeom>
          <a:extLst>
            <a:ext uri="{C572A759-6A51-4108-AA02-DFA0A04FC94B}">
              <ma14:wrappingTextBoxFlag xmlns="" xmlns:ma14="http://schemas.microsoft.com/office/mac/drawingml/2011/main" val="1"/>
            </a:ext>
          </a:extLst>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a:extLst>
            <a:ext uri="{C572A759-6A51-4108-AA02-DFA0A04FC94B}">
              <ma14:wrappingTextBoxFlag xmlns="" xmlns:ma14="http://schemas.microsoft.com/office/mac/drawingml/2011/main" val="1"/>
            </a:ext>
          </a:extLst>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xfrm>
            <a:off x="457200" y="2590606"/>
            <a:ext cx="8229600" cy="3535557"/>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Click to edit Master title style</a:t>
            </a:r>
          </a:p>
        </p:txBody>
      </p:sp>
      <p:sp>
        <p:nvSpPr>
          <p:cNvPr id="102" name="Shape 102"/>
          <p:cNvSpPr>
            <a:spLocks noGrp="1"/>
          </p:cNvSpPr>
          <p:nvPr>
            <p:ph type="body" idx="1"/>
          </p:nvPr>
        </p:nvSpPr>
        <p:spPr>
          <a:xfrm>
            <a:off x="457200" y="274638"/>
            <a:ext cx="6019800" cy="5851526"/>
          </a:xfrm>
          <a:prstGeom prst="rect">
            <a:avLst/>
          </a:prstGeom>
          <a:extLst>
            <a:ext uri="{C572A759-6A51-4108-AA02-DFA0A04FC94B}">
              <ma14:wrappingTextBoxFlag xmlns=""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32351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p:spPr>
        <p:txBody>
          <a:bodyPr lIns="45719" rIns="45719">
            <a:normAutofit/>
          </a:bodyPr>
          <a:lstStyle/>
          <a:p>
            <a:endParaRPr/>
          </a:p>
        </p:txBody>
      </p:sp>
      <p:sp>
        <p:nvSpPr>
          <p:cNvPr id="4" name="Shape 4"/>
          <p:cNvSpPr>
            <a:spLocks noGrp="1"/>
          </p:cNvSpPr>
          <p:nvPr>
            <p:ph type="sldNum" sz="quarter" idx="2"/>
          </p:nvPr>
        </p:nvSpPr>
        <p:spPr>
          <a:xfrm>
            <a:off x="8422818" y="33216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1.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hyperlink" Target="mailto:lkod@varde.d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166256" y="-1"/>
            <a:ext cx="9310255" cy="6858001"/>
          </a:xfrm>
          <a:prstGeom prst="rect">
            <a:avLst/>
          </a:prstGeom>
          <a:solidFill>
            <a:srgbClr val="053253"/>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13" name="Shape 113"/>
          <p:cNvSpPr/>
          <p:nvPr/>
        </p:nvSpPr>
        <p:spPr>
          <a:xfrm>
            <a:off x="5907306" y="3634761"/>
            <a:ext cx="3236695" cy="3223239"/>
          </a:xfrm>
          <a:prstGeom prst="rect">
            <a:avLst/>
          </a:prstGeom>
          <a:solidFill>
            <a:srgbClr val="D9D6CF"/>
          </a:solidFill>
          <a:ln>
            <a:solidFill>
              <a:srgbClr val="4A7EBB"/>
            </a:solidFill>
          </a:ln>
        </p:spPr>
        <p:txBody>
          <a:bodyPr lIns="45719" rIns="45719" anchor="ctr"/>
          <a:lstStyle/>
          <a:p>
            <a:pPr algn="ctr">
              <a:defRPr>
                <a:solidFill>
                  <a:srgbClr val="FFFFFF"/>
                </a:solidFill>
              </a:defRPr>
            </a:pPr>
            <a:endParaRPr/>
          </a:p>
        </p:txBody>
      </p:sp>
      <p:pic>
        <p:nvPicPr>
          <p:cNvPr id="114" name="image1.png" descr="Varde-Kommune-logo-bred-RGB-blaa.png"/>
          <p:cNvPicPr>
            <a:picLocks noChangeAspect="1"/>
          </p:cNvPicPr>
          <p:nvPr/>
        </p:nvPicPr>
        <p:blipFill>
          <a:blip r:embed="rId2"/>
          <a:stretch>
            <a:fillRect/>
          </a:stretch>
        </p:blipFill>
        <p:spPr>
          <a:xfrm>
            <a:off x="7370050" y="200660"/>
            <a:ext cx="1327978" cy="432083"/>
          </a:xfrm>
          <a:prstGeom prst="rect">
            <a:avLst/>
          </a:prstGeom>
          <a:ln w="12700">
            <a:miter lim="400000"/>
          </a:ln>
        </p:spPr>
      </p:pic>
      <p:pic>
        <p:nvPicPr>
          <p:cNvPr id="115" name="image2.png" descr="Varde-Kommune-5.element-RGB-orange.png"/>
          <p:cNvPicPr>
            <a:picLocks noChangeAspect="1"/>
          </p:cNvPicPr>
          <p:nvPr/>
        </p:nvPicPr>
        <p:blipFill>
          <a:blip r:embed="rId3"/>
          <a:stretch>
            <a:fillRect/>
          </a:stretch>
        </p:blipFill>
        <p:spPr>
          <a:xfrm>
            <a:off x="6385443" y="4090513"/>
            <a:ext cx="2346961" cy="2322577"/>
          </a:xfrm>
          <a:prstGeom prst="rect">
            <a:avLst/>
          </a:prstGeom>
          <a:ln w="12700">
            <a:miter lim="400000"/>
          </a:ln>
        </p:spPr>
      </p:pic>
      <p:pic>
        <p:nvPicPr>
          <p:cNvPr id="116" name="image3-small.jpg" descr="18954340388_3ce63421e3_o.jpg"/>
          <p:cNvPicPr>
            <a:picLocks noChangeAspect="1"/>
          </p:cNvPicPr>
          <p:nvPr/>
        </p:nvPicPr>
        <p:blipFill>
          <a:blip r:embed="rId4"/>
          <a:srcRect l="3764" b="42703"/>
          <a:stretch>
            <a:fillRect/>
          </a:stretch>
        </p:blipFill>
        <p:spPr>
          <a:xfrm>
            <a:off x="0" y="5325"/>
            <a:ext cx="9144000" cy="3629436"/>
          </a:xfrm>
          <a:prstGeom prst="rect">
            <a:avLst/>
          </a:prstGeom>
          <a:ln w="12700">
            <a:miter lim="400000"/>
          </a:ln>
        </p:spPr>
      </p:pic>
      <p:pic>
        <p:nvPicPr>
          <p:cNvPr id="117" name="image4.png" descr="Varde-Kommune-logo-bred-RGB-hvid.png"/>
          <p:cNvPicPr>
            <a:picLocks noChangeAspect="1"/>
          </p:cNvPicPr>
          <p:nvPr/>
        </p:nvPicPr>
        <p:blipFill>
          <a:blip r:embed="rId5"/>
          <a:stretch>
            <a:fillRect/>
          </a:stretch>
        </p:blipFill>
        <p:spPr>
          <a:xfrm>
            <a:off x="5907306" y="362375"/>
            <a:ext cx="1661905" cy="540734"/>
          </a:xfrm>
          <a:prstGeom prst="rect">
            <a:avLst/>
          </a:prstGeom>
          <a:ln w="12700">
            <a:miter lim="400000"/>
          </a:ln>
        </p:spPr>
      </p:pic>
      <p:sp>
        <p:nvSpPr>
          <p:cNvPr id="118" name="Shape 118"/>
          <p:cNvSpPr>
            <a:spLocks noGrp="1"/>
          </p:cNvSpPr>
          <p:nvPr>
            <p:ph type="title"/>
          </p:nvPr>
        </p:nvSpPr>
        <p:spPr>
          <a:xfrm>
            <a:off x="0" y="4645360"/>
            <a:ext cx="5800300" cy="1767729"/>
          </a:xfrm>
          <a:prstGeom prst="rect">
            <a:avLst/>
          </a:prstGeom>
        </p:spPr>
        <p:txBody>
          <a:bodyPr>
            <a:normAutofit/>
          </a:bodyPr>
          <a:lstStyle/>
          <a:p>
            <a:pPr>
              <a:defRPr>
                <a:solidFill>
                  <a:srgbClr val="FFFFFF"/>
                </a:solidFill>
                <a:latin typeface="Verdana"/>
                <a:ea typeface="Verdana"/>
                <a:cs typeface="Verdana"/>
                <a:sym typeface="Verdana"/>
              </a:defRPr>
            </a:pPr>
            <a:r>
              <a:rPr lang="da-DK" b="0" err="1"/>
              <a:t>danish</a:t>
            </a:r>
            <a:r>
              <a:rPr lang="da-DK" b="0"/>
              <a:t> school system</a:t>
            </a:r>
            <a:endParaRPr b="0"/>
          </a:p>
        </p:txBody>
      </p:sp>
      <p:sp>
        <p:nvSpPr>
          <p:cNvPr id="119" name="Shape 119"/>
          <p:cNvSpPr>
            <a:spLocks noGrp="1"/>
          </p:cNvSpPr>
          <p:nvPr>
            <p:ph type="body" sz="quarter" idx="1"/>
          </p:nvPr>
        </p:nvSpPr>
        <p:spPr>
          <a:xfrm>
            <a:off x="1" y="3867461"/>
            <a:ext cx="5800300" cy="838521"/>
          </a:xfrm>
          <a:prstGeom prst="rect">
            <a:avLst/>
          </a:prstGeom>
        </p:spPr>
        <p:txBody>
          <a:bodyPr>
            <a:normAutofit/>
          </a:bodyPr>
          <a:lstStyle>
            <a:lvl1pPr>
              <a:spcBef>
                <a:spcPts val="300"/>
              </a:spcBef>
              <a:defRPr sz="1500">
                <a:solidFill>
                  <a:srgbClr val="FFFFFF"/>
                </a:solidFill>
                <a:latin typeface="Verdana"/>
                <a:ea typeface="Verdana"/>
                <a:cs typeface="Verdana"/>
                <a:sym typeface="Verdana"/>
              </a:defRPr>
            </a:lvl1pPr>
          </a:lstStyle>
          <a:p>
            <a:endParaRPr lang="da-DK"/>
          </a:p>
          <a:p>
            <a:r>
              <a:rPr lang="da-DK"/>
              <a:t>Lisbeth Kodal, International </a:t>
            </a:r>
            <a:r>
              <a:rPr lang="da-DK" err="1"/>
              <a:t>Coordinator</a:t>
            </a:r>
            <a:r>
              <a:rPr lang="da-DK"/>
              <a:t>  Varde Kommune, Danmark</a:t>
            </a:r>
          </a:p>
          <a:p>
            <a:endParaRPr/>
          </a:p>
        </p:txBody>
      </p:sp>
      <p:pic>
        <p:nvPicPr>
          <p:cNvPr id="10" name="Billede 9"/>
          <p:cNvPicPr>
            <a:picLocks noChangeAspect="1"/>
          </p:cNvPicPr>
          <p:nvPr/>
        </p:nvPicPr>
        <p:blipFill>
          <a:blip r:embed="rId6"/>
          <a:stretch>
            <a:fillRect/>
          </a:stretch>
        </p:blipFill>
        <p:spPr>
          <a:xfrm>
            <a:off x="4370580" y="5246380"/>
            <a:ext cx="2014861" cy="1442332"/>
          </a:xfrm>
          <a:prstGeom prst="rect">
            <a:avLst/>
          </a:prstGeom>
          <a:ln w="38100">
            <a:solidFill>
              <a:srgbClr val="0070C0"/>
            </a:solidFill>
          </a:ln>
        </p:spPr>
      </p:pic>
      <p:pic>
        <p:nvPicPr>
          <p:cNvPr id="12" name="Billede 11" descr="Et billede, der indeholder kort&#10;&#10;Automatisk genereret beskrivelse">
            <a:extLst>
              <a:ext uri="{FF2B5EF4-FFF2-40B4-BE49-F238E27FC236}">
                <a16:creationId xmlns:a16="http://schemas.microsoft.com/office/drawing/2014/main" id="{D8A94937-86AE-4104-A76D-F78E33B796A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74789" y="121115"/>
            <a:ext cx="4332515" cy="3577057"/>
          </a:xfrm>
          <a:prstGeom prst="rect">
            <a:avLst/>
          </a:prstGeom>
        </p:spPr>
      </p:pic>
      <p:cxnSp>
        <p:nvCxnSpPr>
          <p:cNvPr id="4" name="Lige pilforbindelse 3">
            <a:extLst>
              <a:ext uri="{FF2B5EF4-FFF2-40B4-BE49-F238E27FC236}">
                <a16:creationId xmlns:a16="http://schemas.microsoft.com/office/drawing/2014/main" id="{3F75C9BA-1B11-49AB-8058-13ED9EB2CF0D}"/>
              </a:ext>
            </a:extLst>
          </p:cNvPr>
          <p:cNvCxnSpPr/>
          <p:nvPr/>
        </p:nvCxnSpPr>
        <p:spPr>
          <a:xfrm flipV="1">
            <a:off x="3589650" y="779489"/>
            <a:ext cx="157891" cy="1663908"/>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0" y="399844"/>
            <a:ext cx="9144001" cy="6464403"/>
          </a:xfrm>
          <a:prstGeom prst="rect">
            <a:avLst/>
          </a:prstGeom>
          <a:ln w="12700">
            <a:miter lim="400000"/>
          </a:ln>
        </p:spPr>
      </p:pic>
      <p:sp>
        <p:nvSpPr>
          <p:cNvPr id="146" name="Shape 146"/>
          <p:cNvSpPr>
            <a:spLocks noGrp="1"/>
          </p:cNvSpPr>
          <p:nvPr>
            <p:ph type="ctrTitle"/>
          </p:nvPr>
        </p:nvSpPr>
        <p:spPr>
          <a:xfrm>
            <a:off x="191069" y="926925"/>
            <a:ext cx="8198892" cy="811723"/>
          </a:xfrm>
          <a:prstGeom prst="rect">
            <a:avLst/>
          </a:prstGeom>
        </p:spPr>
        <p:txBody>
          <a:bodyPr>
            <a:noAutofit/>
          </a:bodyPr>
          <a:lstStyle/>
          <a:p>
            <a:r>
              <a:rPr lang="da-DK" b="0" err="1">
                <a:solidFill>
                  <a:srgbClr val="002060"/>
                </a:solidFill>
                <a:latin typeface="Verdana" panose="020B0604030504040204" pitchFamily="34" charset="0"/>
                <a:ea typeface="Verdana" panose="020B0604030504040204" pitchFamily="34" charset="0"/>
                <a:cs typeface="Verdana" panose="020B0604030504040204" pitchFamily="34" charset="0"/>
              </a:rPr>
              <a:t>Teaching</a:t>
            </a:r>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 </a:t>
            </a:r>
            <a:r>
              <a:rPr lang="da-DK" b="0" err="1">
                <a:solidFill>
                  <a:srgbClr val="002060"/>
                </a:solidFill>
                <a:latin typeface="Verdana" panose="020B0604030504040204" pitchFamily="34" charset="0"/>
                <a:ea typeface="Verdana" panose="020B0604030504040204" pitchFamily="34" charset="0"/>
                <a:cs typeface="Verdana" panose="020B0604030504040204" pitchFamily="34" charset="0"/>
              </a:rPr>
              <a:t>lessons</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896841"/>
            <a:ext cx="8506959" cy="4753341"/>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fontAlgn="base"/>
            <a:r>
              <a:rPr lang="en-US" sz="1800"/>
              <a:t>All municipal primary and lower secondary schools share a common aim, standard requirements concerning the subjects that are to be taught at the specific form levels, standard regulations concerning the so-called Common Objectives for the teaching in the individual subjects, as well as standard regulations concerning the leadership and </a:t>
            </a:r>
            <a:r>
              <a:rPr lang="en-US" sz="1800" err="1"/>
              <a:t>organisation</a:t>
            </a:r>
            <a:r>
              <a:rPr lang="en-US" sz="1800"/>
              <a:t> of the school system. </a:t>
            </a:r>
          </a:p>
          <a:p>
            <a:pPr fontAlgn="base"/>
            <a:endParaRPr lang="da-DK" sz="1800"/>
          </a:p>
          <a:p>
            <a:pPr fontAlgn="base"/>
            <a:r>
              <a:rPr lang="da-DK" sz="1800"/>
              <a:t>The students </a:t>
            </a:r>
            <a:r>
              <a:rPr lang="da-DK" sz="1800" err="1"/>
              <a:t>are</a:t>
            </a:r>
            <a:r>
              <a:rPr lang="da-DK" sz="1800"/>
              <a:t> </a:t>
            </a:r>
            <a:r>
              <a:rPr lang="da-DK" sz="1800" err="1"/>
              <a:t>taught</a:t>
            </a:r>
            <a:r>
              <a:rPr lang="da-DK" sz="1800"/>
              <a:t> </a:t>
            </a:r>
            <a:r>
              <a:rPr lang="da-DK" sz="1800" err="1"/>
              <a:t>along</a:t>
            </a:r>
            <a:r>
              <a:rPr lang="da-DK" sz="1800"/>
              <a:t> with same </a:t>
            </a:r>
          </a:p>
          <a:p>
            <a:pPr fontAlgn="base"/>
            <a:r>
              <a:rPr lang="da-DK" sz="1800"/>
              <a:t>classmates </a:t>
            </a:r>
            <a:r>
              <a:rPr lang="da-DK" sz="1800" err="1"/>
              <a:t>throughout</a:t>
            </a:r>
            <a:r>
              <a:rPr lang="da-DK" sz="1800"/>
              <a:t> </a:t>
            </a:r>
            <a:r>
              <a:rPr lang="da-DK" sz="1800" err="1"/>
              <a:t>their</a:t>
            </a:r>
            <a:r>
              <a:rPr lang="da-DK" sz="1800"/>
              <a:t> </a:t>
            </a:r>
            <a:r>
              <a:rPr lang="da-DK" sz="1800" err="1"/>
              <a:t>education</a:t>
            </a:r>
            <a:r>
              <a:rPr lang="da-DK" sz="1800"/>
              <a:t> </a:t>
            </a:r>
          </a:p>
          <a:p>
            <a:pPr fontAlgn="base"/>
            <a:r>
              <a:rPr lang="da-DK" sz="1800"/>
              <a:t>in the Folkeskole, </a:t>
            </a:r>
            <a:r>
              <a:rPr lang="da-DK" sz="1800" err="1"/>
              <a:t>typically</a:t>
            </a:r>
            <a:r>
              <a:rPr lang="da-DK" sz="1800"/>
              <a:t> in </a:t>
            </a:r>
            <a:r>
              <a:rPr lang="da-DK" sz="1800" err="1"/>
              <a:t>classes</a:t>
            </a:r>
            <a:r>
              <a:rPr lang="da-DK" sz="1800"/>
              <a:t> </a:t>
            </a:r>
          </a:p>
          <a:p>
            <a:pPr fontAlgn="base"/>
            <a:r>
              <a:rPr lang="da-DK" sz="1800" err="1"/>
              <a:t>ranging</a:t>
            </a:r>
            <a:r>
              <a:rPr lang="da-DK" sz="1800"/>
              <a:t> from 13 to 29 students.</a:t>
            </a:r>
          </a:p>
          <a:p>
            <a:pPr lvl="1" indent="0">
              <a:buNone/>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4" name="Billede 3"/>
          <p:cNvPicPr>
            <a:picLocks noChangeAspect="1"/>
          </p:cNvPicPr>
          <p:nvPr/>
        </p:nvPicPr>
        <p:blipFill>
          <a:blip r:embed="rId4"/>
          <a:stretch>
            <a:fillRect/>
          </a:stretch>
        </p:blipFill>
        <p:spPr>
          <a:xfrm>
            <a:off x="5162576" y="3891300"/>
            <a:ext cx="3535452" cy="2567690"/>
          </a:xfrm>
          <a:prstGeom prst="rect">
            <a:avLst/>
          </a:prstGeom>
          <a:ln w="38100">
            <a:solidFill>
              <a:srgbClr val="0070C0"/>
            </a:solidFill>
          </a:ln>
        </p:spPr>
      </p:pic>
    </p:spTree>
    <p:extLst>
      <p:ext uri="{BB962C8B-B14F-4D97-AF65-F5344CB8AC3E}">
        <p14:creationId xmlns:p14="http://schemas.microsoft.com/office/powerpoint/2010/main" val="3296556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9" y="926925"/>
            <a:ext cx="8198892" cy="811723"/>
          </a:xfrm>
          <a:prstGeom prst="rect">
            <a:avLst/>
          </a:prstGeom>
        </p:spPr>
        <p:txBody>
          <a:bodyPr>
            <a:noAutofit/>
          </a:bodyPr>
          <a:lstStyle/>
          <a:p>
            <a:r>
              <a:rPr lang="da-DK">
                <a:solidFill>
                  <a:srgbClr val="002060"/>
                </a:solidFill>
                <a:latin typeface="Verdana" panose="020B0604030504040204" pitchFamily="34" charset="0"/>
                <a:ea typeface="Verdana" panose="020B0604030504040204" pitchFamily="34" charset="0"/>
                <a:cs typeface="Verdana" panose="020B0604030504040204" pitchFamily="34" charset="0"/>
              </a:rPr>
              <a:t>Reformation of the Folkeskole in 2014</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896841"/>
            <a:ext cx="8625385" cy="4753341"/>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a:spcBef>
                <a:spcPts val="0"/>
              </a:spcBef>
              <a:defRPr/>
            </a:pPr>
            <a:r>
              <a:rPr lang="da-DK" sz="2000" b="1"/>
              <a:t>Strategic overall </a:t>
            </a:r>
            <a:r>
              <a:rPr lang="da-DK" sz="2000" b="1" err="1"/>
              <a:t>goals</a:t>
            </a:r>
            <a:r>
              <a:rPr lang="da-DK" sz="2000" b="1"/>
              <a:t>:</a:t>
            </a:r>
          </a:p>
          <a:p>
            <a:pPr>
              <a:spcBef>
                <a:spcPts val="0"/>
              </a:spcBef>
              <a:defRPr/>
            </a:pPr>
            <a:endParaRPr lang="da-DK" sz="2000" b="1"/>
          </a:p>
          <a:p>
            <a:pPr marL="342900" indent="-342900">
              <a:spcBef>
                <a:spcPts val="0"/>
              </a:spcBef>
              <a:buFont typeface="+mj-lt"/>
              <a:buAutoNum type="arabicPeriod"/>
              <a:defRPr/>
            </a:pPr>
            <a:r>
              <a:rPr lang="da-DK" sz="2000"/>
              <a:t>The Folkeskole must </a:t>
            </a:r>
            <a:r>
              <a:rPr lang="da-DK" sz="2000" err="1"/>
              <a:t>challenge</a:t>
            </a:r>
            <a:r>
              <a:rPr lang="da-DK" sz="2000"/>
              <a:t> all students to </a:t>
            </a:r>
            <a:r>
              <a:rPr lang="da-DK" sz="2000" err="1"/>
              <a:t>be</a:t>
            </a:r>
            <a:r>
              <a:rPr lang="da-DK" sz="2000"/>
              <a:t> as </a:t>
            </a:r>
            <a:r>
              <a:rPr lang="da-DK" sz="2000" err="1"/>
              <a:t>capable</a:t>
            </a:r>
            <a:r>
              <a:rPr lang="da-DK" sz="2000"/>
              <a:t> and </a:t>
            </a:r>
            <a:r>
              <a:rPr lang="da-DK" sz="2000" err="1"/>
              <a:t>skillful</a:t>
            </a:r>
            <a:r>
              <a:rPr lang="da-DK" sz="2000"/>
              <a:t> as </a:t>
            </a:r>
            <a:r>
              <a:rPr lang="da-DK" sz="2000" err="1"/>
              <a:t>they</a:t>
            </a:r>
            <a:r>
              <a:rPr lang="da-DK" sz="2000"/>
              <a:t> </a:t>
            </a:r>
            <a:r>
              <a:rPr lang="da-DK" sz="2000" err="1"/>
              <a:t>can</a:t>
            </a:r>
            <a:r>
              <a:rPr lang="da-DK" sz="2000"/>
              <a:t> </a:t>
            </a:r>
            <a:r>
              <a:rPr lang="da-DK" sz="2000" err="1"/>
              <a:t>be</a:t>
            </a:r>
            <a:r>
              <a:rPr lang="da-DK" sz="2000"/>
              <a:t>.</a:t>
            </a:r>
          </a:p>
          <a:p>
            <a:pPr marL="342900" indent="-342900">
              <a:spcBef>
                <a:spcPts val="0"/>
              </a:spcBef>
              <a:buFont typeface="+mj-lt"/>
              <a:buAutoNum type="arabicPeriod"/>
              <a:defRPr/>
            </a:pPr>
            <a:endParaRPr lang="da-DK" sz="2000"/>
          </a:p>
          <a:p>
            <a:pPr marL="342900" indent="-342900">
              <a:spcBef>
                <a:spcPts val="0"/>
              </a:spcBef>
              <a:buFont typeface="+mj-lt"/>
              <a:buAutoNum type="arabicPeriod"/>
              <a:defRPr/>
            </a:pPr>
            <a:r>
              <a:rPr lang="da-DK" sz="2000"/>
              <a:t>The Folkeskole must </a:t>
            </a:r>
            <a:r>
              <a:rPr lang="da-DK" sz="2000" err="1"/>
              <a:t>diminish</a:t>
            </a:r>
            <a:r>
              <a:rPr lang="da-DK" sz="2000"/>
              <a:t> the </a:t>
            </a:r>
            <a:r>
              <a:rPr lang="da-DK" sz="2000" err="1"/>
              <a:t>effect</a:t>
            </a:r>
            <a:r>
              <a:rPr lang="da-DK" sz="2000"/>
              <a:t> a </a:t>
            </a:r>
            <a:r>
              <a:rPr lang="da-DK" sz="2000" err="1"/>
              <a:t>specific</a:t>
            </a:r>
            <a:r>
              <a:rPr lang="da-DK" sz="2000"/>
              <a:t> social heritage </a:t>
            </a:r>
            <a:r>
              <a:rPr lang="da-DK" sz="2000" err="1"/>
              <a:t>may</a:t>
            </a:r>
            <a:r>
              <a:rPr lang="da-DK" sz="2000"/>
              <a:t> or </a:t>
            </a:r>
            <a:r>
              <a:rPr lang="da-DK" sz="2000" err="1"/>
              <a:t>may</a:t>
            </a:r>
            <a:r>
              <a:rPr lang="da-DK" sz="2000"/>
              <a:t> not have on the </a:t>
            </a:r>
            <a:r>
              <a:rPr lang="da-DK" sz="2000" err="1"/>
              <a:t>academic</a:t>
            </a:r>
            <a:r>
              <a:rPr lang="da-DK" sz="2000"/>
              <a:t> performance of a student.</a:t>
            </a:r>
          </a:p>
          <a:p>
            <a:pPr marL="342900" indent="-342900">
              <a:spcBef>
                <a:spcPts val="0"/>
              </a:spcBef>
              <a:buFont typeface="+mj-lt"/>
              <a:buAutoNum type="arabicPeriod"/>
              <a:defRPr/>
            </a:pPr>
            <a:endParaRPr lang="da-DK" sz="2000"/>
          </a:p>
          <a:p>
            <a:pPr marL="342900" indent="-342900">
              <a:spcBef>
                <a:spcPts val="0"/>
              </a:spcBef>
              <a:buFont typeface="+mj-lt"/>
              <a:buAutoNum type="arabicPeriod"/>
              <a:defRPr/>
            </a:pPr>
            <a:r>
              <a:rPr lang="da-DK" sz="2000"/>
              <a:t>Trust in the Folkeskole and the </a:t>
            </a:r>
            <a:r>
              <a:rPr lang="da-DK" sz="2000" err="1"/>
              <a:t>well-being</a:t>
            </a:r>
            <a:r>
              <a:rPr lang="da-DK" sz="2000"/>
              <a:t> of </a:t>
            </a:r>
            <a:r>
              <a:rPr lang="da-DK" sz="2000" err="1"/>
              <a:t>teachers</a:t>
            </a:r>
            <a:r>
              <a:rPr lang="da-DK" sz="2000"/>
              <a:t> and students must </a:t>
            </a:r>
            <a:r>
              <a:rPr lang="da-DK" sz="2000" err="1"/>
              <a:t>be</a:t>
            </a:r>
            <a:r>
              <a:rPr lang="da-DK" sz="2000"/>
              <a:t> </a:t>
            </a:r>
            <a:r>
              <a:rPr lang="da-DK" sz="2000" err="1"/>
              <a:t>strengthened</a:t>
            </a:r>
            <a:r>
              <a:rPr lang="da-DK" sz="2000"/>
              <a:t>, i.e. </a:t>
            </a:r>
            <a:r>
              <a:rPr lang="da-DK" sz="2000" err="1"/>
              <a:t>through</a:t>
            </a:r>
            <a:r>
              <a:rPr lang="da-DK" sz="2000"/>
              <a:t> </a:t>
            </a:r>
            <a:r>
              <a:rPr lang="da-DK" sz="2000" err="1"/>
              <a:t>respect</a:t>
            </a:r>
            <a:r>
              <a:rPr lang="da-DK" sz="2000"/>
              <a:t> for the professional </a:t>
            </a:r>
            <a:r>
              <a:rPr lang="da-DK" sz="2000" err="1"/>
              <a:t>knowledge</a:t>
            </a:r>
            <a:r>
              <a:rPr lang="da-DK" sz="2000"/>
              <a:t> and </a:t>
            </a:r>
            <a:r>
              <a:rPr lang="da-DK" sz="2000" err="1"/>
              <a:t>practice</a:t>
            </a:r>
            <a:r>
              <a:rPr lang="da-DK" sz="2000"/>
              <a:t>.</a:t>
            </a:r>
          </a:p>
          <a:p>
            <a:pPr lvl="1" indent="0">
              <a:buNone/>
            </a:pPr>
            <a:r>
              <a:rPr lang="da-DK" sz="20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619" y="5433157"/>
            <a:ext cx="2324409" cy="1328234"/>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5853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9" y="960508"/>
            <a:ext cx="8816457" cy="904420"/>
          </a:xfrm>
          <a:prstGeom prst="rect">
            <a:avLst/>
          </a:prstGeom>
        </p:spPr>
        <p:txBody>
          <a:bodyPr>
            <a:noAutofit/>
          </a:bodyPr>
          <a:lstStyle/>
          <a:p>
            <a:br>
              <a:rPr lang="da-DK" sz="3600">
                <a:solidFill>
                  <a:srgbClr val="002060"/>
                </a:solidFill>
              </a:rPr>
            </a:br>
            <a:r>
              <a:rPr lang="da-DK">
                <a:solidFill>
                  <a:srgbClr val="002060"/>
                </a:solidFill>
                <a:latin typeface="Verdana" panose="020B0604030504040204" pitchFamily="34" charset="0"/>
                <a:ea typeface="Verdana" panose="020B0604030504040204" pitchFamily="34" charset="0"/>
                <a:cs typeface="Verdana" panose="020B0604030504040204" pitchFamily="34" charset="0"/>
              </a:rPr>
              <a:t>Reformation of the </a:t>
            </a:r>
            <a:br>
              <a:rPr lang="da-DK">
                <a:solidFill>
                  <a:srgbClr val="002060"/>
                </a:solidFill>
                <a:latin typeface="Verdana" panose="020B0604030504040204" pitchFamily="34" charset="0"/>
                <a:ea typeface="Verdana" panose="020B0604030504040204" pitchFamily="34" charset="0"/>
                <a:cs typeface="Verdana" panose="020B0604030504040204" pitchFamily="34" charset="0"/>
              </a:rPr>
            </a:br>
            <a:r>
              <a:rPr lang="da-DK">
                <a:solidFill>
                  <a:srgbClr val="002060"/>
                </a:solidFill>
                <a:latin typeface="Verdana" panose="020B0604030504040204" pitchFamily="34" charset="0"/>
                <a:ea typeface="Verdana" panose="020B0604030504040204" pitchFamily="34" charset="0"/>
                <a:cs typeface="Verdana" panose="020B0604030504040204" pitchFamily="34" charset="0"/>
              </a:rPr>
              <a:t>Folkeskole in 2014</a:t>
            </a:r>
            <a:br>
              <a:rPr lang="da-DK">
                <a:solidFill>
                  <a:srgbClr val="002060"/>
                </a:solidFill>
                <a:latin typeface="Verdana" panose="020B0604030504040204" pitchFamily="34" charset="0"/>
                <a:ea typeface="Verdana" panose="020B0604030504040204" pitchFamily="34" charset="0"/>
                <a:cs typeface="Verdana" panose="020B0604030504040204" pitchFamily="34" charset="0"/>
              </a:rPr>
            </a:b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8" y="1662918"/>
            <a:ext cx="8625385" cy="5112327"/>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a:spcBef>
                <a:spcPts val="0"/>
              </a:spcBef>
              <a:defRPr/>
            </a:pPr>
            <a:endParaRPr lang="da-DK" sz="2000" b="1"/>
          </a:p>
          <a:p>
            <a:pPr>
              <a:spcBef>
                <a:spcPts val="0"/>
              </a:spcBef>
              <a:defRPr/>
            </a:pPr>
            <a:r>
              <a:rPr lang="da-DK" sz="2000" b="1"/>
              <a:t>The Reformation is </a:t>
            </a:r>
            <a:r>
              <a:rPr lang="da-DK" sz="2000" b="1" err="1"/>
              <a:t>focused</a:t>
            </a:r>
            <a:r>
              <a:rPr lang="da-DK" sz="2000" b="1"/>
              <a:t> on </a:t>
            </a:r>
            <a:r>
              <a:rPr lang="da-DK" sz="2000" b="1" err="1"/>
              <a:t>these</a:t>
            </a:r>
            <a:r>
              <a:rPr lang="da-DK" sz="2000" b="1"/>
              <a:t> </a:t>
            </a:r>
            <a:r>
              <a:rPr lang="da-DK" sz="2000" b="1" err="1"/>
              <a:t>areas</a:t>
            </a:r>
            <a:r>
              <a:rPr lang="da-DK" sz="2000" b="1"/>
              <a:t> of </a:t>
            </a:r>
            <a:r>
              <a:rPr lang="da-DK" sz="2000" b="1" err="1"/>
              <a:t>interest</a:t>
            </a:r>
            <a:r>
              <a:rPr lang="da-DK" sz="2000" b="1"/>
              <a:t>:</a:t>
            </a:r>
          </a:p>
          <a:p>
            <a:pPr>
              <a:spcBef>
                <a:spcPts val="0"/>
              </a:spcBef>
              <a:defRPr/>
            </a:pPr>
            <a:endParaRPr lang="da-DK" sz="2000" b="1"/>
          </a:p>
          <a:p>
            <a:pPr marL="342900" indent="-342900">
              <a:spcBef>
                <a:spcPts val="0"/>
              </a:spcBef>
              <a:buFont typeface="+mj-lt"/>
              <a:buAutoNum type="arabicPeriod"/>
              <a:defRPr/>
            </a:pPr>
            <a:r>
              <a:rPr lang="da-DK" sz="2000"/>
              <a:t>A longer and </a:t>
            </a:r>
            <a:r>
              <a:rPr lang="da-DK" sz="2000" err="1"/>
              <a:t>varied</a:t>
            </a:r>
            <a:r>
              <a:rPr lang="da-DK" sz="2000"/>
              <a:t> school </a:t>
            </a:r>
            <a:r>
              <a:rPr lang="da-DK" sz="2000" err="1"/>
              <a:t>day</a:t>
            </a:r>
            <a:r>
              <a:rPr lang="da-DK" sz="2000"/>
              <a:t> with more and </a:t>
            </a:r>
            <a:r>
              <a:rPr lang="da-DK" sz="2000" err="1"/>
              <a:t>competent</a:t>
            </a:r>
            <a:r>
              <a:rPr lang="da-DK" sz="2000"/>
              <a:t> </a:t>
            </a:r>
            <a:r>
              <a:rPr lang="da-DK" sz="2000" err="1"/>
              <a:t>teaching</a:t>
            </a:r>
            <a:r>
              <a:rPr lang="da-DK" sz="2000"/>
              <a:t> and </a:t>
            </a:r>
            <a:r>
              <a:rPr lang="da-DK" sz="2000" err="1"/>
              <a:t>better</a:t>
            </a:r>
            <a:r>
              <a:rPr lang="da-DK" sz="2000"/>
              <a:t> learning</a:t>
            </a:r>
          </a:p>
          <a:p>
            <a:pPr marL="342900" indent="-342900">
              <a:spcBef>
                <a:spcPts val="0"/>
              </a:spcBef>
              <a:buFont typeface="+mj-lt"/>
              <a:buAutoNum type="arabicPeriod"/>
              <a:defRPr/>
            </a:pPr>
            <a:r>
              <a:rPr lang="da-DK" sz="2000"/>
              <a:t>A </a:t>
            </a:r>
            <a:r>
              <a:rPr lang="da-DK" sz="2000" err="1"/>
              <a:t>competence</a:t>
            </a:r>
            <a:r>
              <a:rPr lang="da-DK" sz="2000"/>
              <a:t> boost of </a:t>
            </a:r>
            <a:r>
              <a:rPr lang="da-DK" sz="2000" err="1"/>
              <a:t>teachers</a:t>
            </a:r>
            <a:r>
              <a:rPr lang="da-DK" sz="2000"/>
              <a:t>, </a:t>
            </a:r>
            <a:r>
              <a:rPr lang="da-DK" sz="2000" err="1"/>
              <a:t>pedagogues</a:t>
            </a:r>
            <a:r>
              <a:rPr lang="da-DK" sz="2000"/>
              <a:t> and school </a:t>
            </a:r>
            <a:r>
              <a:rPr lang="da-DK" sz="2000" err="1"/>
              <a:t>headteachers</a:t>
            </a:r>
            <a:endParaRPr lang="da-DK" sz="2000"/>
          </a:p>
          <a:p>
            <a:pPr marL="342900" indent="-342900">
              <a:spcBef>
                <a:spcPts val="0"/>
              </a:spcBef>
              <a:buFont typeface="+mj-lt"/>
              <a:buAutoNum type="arabicPeriod"/>
              <a:defRPr/>
            </a:pPr>
            <a:r>
              <a:rPr lang="da-DK" sz="2000"/>
              <a:t>A </a:t>
            </a:r>
            <a:r>
              <a:rPr lang="da-DK" sz="2000" err="1"/>
              <a:t>few</a:t>
            </a:r>
            <a:r>
              <a:rPr lang="da-DK" sz="2000"/>
              <a:t> and clear </a:t>
            </a:r>
            <a:r>
              <a:rPr lang="da-DK" sz="2000" err="1"/>
              <a:t>objectives</a:t>
            </a:r>
            <a:r>
              <a:rPr lang="da-DK" sz="2000"/>
              <a:t> and a </a:t>
            </a:r>
            <a:r>
              <a:rPr lang="da-DK" sz="2000" err="1"/>
              <a:t>rules</a:t>
            </a:r>
            <a:r>
              <a:rPr lang="da-DK" sz="2000"/>
              <a:t> </a:t>
            </a:r>
            <a:r>
              <a:rPr lang="da-DK" sz="2000" err="1"/>
              <a:t>simplification</a:t>
            </a:r>
            <a:endParaRPr lang="da-DK" sz="2000"/>
          </a:p>
          <a:p>
            <a:pPr>
              <a:lnSpc>
                <a:spcPct val="150000"/>
              </a:lnSpc>
            </a:pPr>
            <a:endParaRPr lang="da-DK" sz="2400"/>
          </a:p>
          <a:p>
            <a:pPr lvl="1" indent="0">
              <a:buNone/>
            </a:pPr>
            <a:endParaRPr lang="da-DK" sz="40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a:stretch>
            <a:fillRect/>
          </a:stretch>
        </p:blipFill>
        <p:spPr>
          <a:xfrm>
            <a:off x="5697653" y="4554214"/>
            <a:ext cx="3000375" cy="1905000"/>
          </a:xfrm>
          <a:prstGeom prst="rect">
            <a:avLst/>
          </a:prstGeom>
          <a:ln w="38100">
            <a:solidFill>
              <a:srgbClr val="0070C0"/>
            </a:solidFill>
          </a:ln>
        </p:spPr>
      </p:pic>
      <p:pic>
        <p:nvPicPr>
          <p:cNvPr id="9" name="Billede 8"/>
          <p:cNvPicPr>
            <a:picLocks noChangeAspect="1"/>
          </p:cNvPicPr>
          <p:nvPr/>
        </p:nvPicPr>
        <p:blipFill>
          <a:blip r:embed="rId5"/>
          <a:stretch>
            <a:fillRect/>
          </a:stretch>
        </p:blipFill>
        <p:spPr>
          <a:xfrm>
            <a:off x="492411" y="4657447"/>
            <a:ext cx="2451950" cy="1698533"/>
          </a:xfrm>
          <a:prstGeom prst="rect">
            <a:avLst/>
          </a:prstGeom>
          <a:ln w="38100">
            <a:solidFill>
              <a:srgbClr val="0070C0"/>
            </a:solidFill>
          </a:ln>
        </p:spPr>
      </p:pic>
    </p:spTree>
    <p:extLst>
      <p:ext uri="{BB962C8B-B14F-4D97-AF65-F5344CB8AC3E}">
        <p14:creationId xmlns:p14="http://schemas.microsoft.com/office/powerpoint/2010/main" val="36424245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8" y="799690"/>
            <a:ext cx="8625385" cy="904420"/>
          </a:xfrm>
          <a:prstGeom prst="rect">
            <a:avLst/>
          </a:prstGeom>
        </p:spPr>
        <p:txBody>
          <a:bodyPr>
            <a:noAutofit/>
          </a:bodyPr>
          <a:lstStyle/>
          <a:p>
            <a:br>
              <a:rPr lang="da-DK" sz="3600">
                <a:solidFill>
                  <a:srgbClr val="002060"/>
                </a:solidFill>
              </a:rPr>
            </a:br>
            <a:r>
              <a:rPr lang="da-DK" err="1">
                <a:solidFill>
                  <a:srgbClr val="002060"/>
                </a:solidFill>
              </a:rPr>
              <a:t>Lessons</a:t>
            </a:r>
            <a:r>
              <a:rPr lang="da-DK">
                <a:solidFill>
                  <a:srgbClr val="002060"/>
                </a:solidFill>
              </a:rPr>
              <a:t> per </a:t>
            </a:r>
            <a:r>
              <a:rPr lang="da-DK" err="1">
                <a:solidFill>
                  <a:srgbClr val="002060"/>
                </a:solidFill>
              </a:rPr>
              <a:t>week</a:t>
            </a:r>
            <a:r>
              <a:rPr lang="da-DK">
                <a:solidFill>
                  <a:srgbClr val="002060"/>
                </a:solidFill>
              </a:rPr>
              <a:t> </a:t>
            </a:r>
            <a:br>
              <a:rPr lang="da-DK">
                <a:solidFill>
                  <a:srgbClr val="002060"/>
                </a:solidFill>
                <a:latin typeface="Verdana" panose="020B0604030504040204" pitchFamily="34" charset="0"/>
                <a:ea typeface="Verdana" panose="020B0604030504040204" pitchFamily="34" charset="0"/>
                <a:cs typeface="Verdana" panose="020B0604030504040204" pitchFamily="34" charset="0"/>
              </a:rPr>
            </a:b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565564"/>
            <a:ext cx="8625385" cy="5112327"/>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a:spcBef>
                <a:spcPts val="0"/>
              </a:spcBef>
              <a:defRPr/>
            </a:pPr>
            <a:endParaRPr lang="da-DK" sz="2000" b="1"/>
          </a:p>
          <a:p>
            <a:pPr>
              <a:lnSpc>
                <a:spcPct val="150000"/>
              </a:lnSpc>
            </a:pPr>
            <a:endParaRPr lang="da-DK" sz="2400"/>
          </a:p>
          <a:p>
            <a:pPr lvl="1" indent="0">
              <a:buNone/>
            </a:pPr>
            <a:endParaRPr lang="da-DK" sz="40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l="-14" t="25896" r="14" b="17760"/>
          <a:stretch>
            <a:fillRect/>
          </a:stretch>
        </p:blipFill>
        <p:spPr bwMode="auto">
          <a:xfrm>
            <a:off x="610203" y="2500942"/>
            <a:ext cx="7538611" cy="2389893"/>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3986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8" y="799690"/>
            <a:ext cx="8816457" cy="904420"/>
          </a:xfrm>
          <a:prstGeom prst="rect">
            <a:avLst/>
          </a:prstGeom>
        </p:spPr>
        <p:txBody>
          <a:bodyPr>
            <a:noAutofit/>
          </a:bodyPr>
          <a:lstStyle/>
          <a:p>
            <a:br>
              <a:rPr lang="da-DK" sz="3600">
                <a:solidFill>
                  <a:srgbClr val="002060"/>
                </a:solidFill>
              </a:rPr>
            </a:br>
            <a:r>
              <a:rPr lang="da-DK" sz="3600">
                <a:solidFill>
                  <a:srgbClr val="002060"/>
                </a:solidFill>
              </a:rPr>
              <a:t>Changes as a </a:t>
            </a:r>
            <a:r>
              <a:rPr lang="da-DK" sz="3600" err="1">
                <a:solidFill>
                  <a:srgbClr val="002060"/>
                </a:solidFill>
              </a:rPr>
              <a:t>result</a:t>
            </a:r>
            <a:r>
              <a:rPr lang="da-DK" sz="3600">
                <a:solidFill>
                  <a:srgbClr val="002060"/>
                </a:solidFill>
              </a:rPr>
              <a:t> of the Reformation in 2014</a:t>
            </a:r>
            <a:br>
              <a:rPr lang="da-DK">
                <a:solidFill>
                  <a:srgbClr val="002060"/>
                </a:solidFill>
                <a:latin typeface="Verdana" panose="020B0604030504040204" pitchFamily="34" charset="0"/>
                <a:ea typeface="Verdana" panose="020B0604030504040204" pitchFamily="34" charset="0"/>
                <a:cs typeface="Verdana" panose="020B0604030504040204" pitchFamily="34" charset="0"/>
              </a:rPr>
            </a:b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565564"/>
            <a:ext cx="8625385" cy="5112327"/>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marL="285750" indent="-285750">
              <a:spcBef>
                <a:spcPts val="0"/>
              </a:spcBef>
              <a:buFont typeface="Arial" panose="020B0604020202020204" pitchFamily="34" charset="0"/>
              <a:buChar char="•"/>
              <a:defRPr/>
            </a:pPr>
            <a:r>
              <a:rPr lang="da-DK" sz="2000" err="1"/>
              <a:t>Teaching</a:t>
            </a:r>
            <a:r>
              <a:rPr lang="da-DK" sz="2000"/>
              <a:t> </a:t>
            </a:r>
            <a:r>
              <a:rPr lang="da-DK" sz="2000" err="1"/>
              <a:t>concerning</a:t>
            </a:r>
            <a:r>
              <a:rPr lang="da-DK" sz="2000"/>
              <a:t> </a:t>
            </a:r>
            <a:r>
              <a:rPr lang="da-DK" sz="2000" err="1"/>
              <a:t>other</a:t>
            </a:r>
            <a:r>
              <a:rPr lang="da-DK" sz="2000"/>
              <a:t> </a:t>
            </a:r>
            <a:r>
              <a:rPr lang="da-DK" sz="2000" err="1"/>
              <a:t>subjects</a:t>
            </a:r>
            <a:r>
              <a:rPr lang="da-DK" sz="2000"/>
              <a:t> </a:t>
            </a:r>
            <a:r>
              <a:rPr lang="da-DK" sz="2000" err="1"/>
              <a:t>than</a:t>
            </a:r>
            <a:r>
              <a:rPr lang="da-DK" sz="2000"/>
              <a:t> </a:t>
            </a:r>
            <a:r>
              <a:rPr lang="da-DK" sz="2000" err="1"/>
              <a:t>strictly</a:t>
            </a:r>
            <a:r>
              <a:rPr lang="da-DK" sz="2000"/>
              <a:t> </a:t>
            </a:r>
            <a:r>
              <a:rPr lang="da-DK" sz="2000" err="1"/>
              <a:t>academic</a:t>
            </a:r>
            <a:r>
              <a:rPr lang="da-DK" sz="2000"/>
              <a:t> </a:t>
            </a:r>
            <a:r>
              <a:rPr lang="da-DK" sz="2000" err="1"/>
              <a:t>subjects</a:t>
            </a:r>
            <a:r>
              <a:rPr lang="da-DK" sz="2000"/>
              <a:t> – </a:t>
            </a:r>
            <a:r>
              <a:rPr lang="da-DK" sz="2000" err="1"/>
              <a:t>educational</a:t>
            </a:r>
            <a:r>
              <a:rPr lang="da-DK" sz="2000"/>
              <a:t> support</a:t>
            </a:r>
          </a:p>
          <a:p>
            <a:pPr marL="285750" indent="-285750">
              <a:spcBef>
                <a:spcPts val="0"/>
              </a:spcBef>
              <a:buFont typeface="Arial" panose="020B0604020202020204" pitchFamily="34" charset="0"/>
              <a:buChar char="•"/>
              <a:defRPr/>
            </a:pPr>
            <a:endParaRPr lang="da-DK" sz="2000"/>
          </a:p>
          <a:p>
            <a:pPr marL="285750" indent="-285750">
              <a:spcBef>
                <a:spcPts val="0"/>
              </a:spcBef>
              <a:buFont typeface="Arial" panose="020B0604020202020204" pitchFamily="34" charset="0"/>
              <a:buChar char="•"/>
              <a:defRPr/>
            </a:pPr>
            <a:r>
              <a:rPr lang="da-DK" sz="2000" err="1"/>
              <a:t>Increased</a:t>
            </a:r>
            <a:r>
              <a:rPr lang="da-DK" sz="2000"/>
              <a:t> </a:t>
            </a:r>
            <a:r>
              <a:rPr lang="da-DK" sz="2000" err="1"/>
              <a:t>number</a:t>
            </a:r>
            <a:r>
              <a:rPr lang="da-DK" sz="2000"/>
              <a:t> of </a:t>
            </a:r>
            <a:r>
              <a:rPr lang="da-DK" sz="2000" err="1"/>
              <a:t>lessons</a:t>
            </a:r>
            <a:r>
              <a:rPr lang="da-DK" sz="2000"/>
              <a:t> for all students</a:t>
            </a:r>
          </a:p>
          <a:p>
            <a:pPr marL="285750" indent="-285750">
              <a:spcBef>
                <a:spcPts val="0"/>
              </a:spcBef>
              <a:buFont typeface="Arial" panose="020B0604020202020204" pitchFamily="34" charset="0"/>
              <a:buChar char="•"/>
              <a:defRPr/>
            </a:pPr>
            <a:endParaRPr lang="da-DK" sz="2000"/>
          </a:p>
          <a:p>
            <a:pPr marL="285750" indent="-285750">
              <a:spcBef>
                <a:spcPts val="0"/>
              </a:spcBef>
              <a:buFont typeface="Arial" panose="020B0604020202020204" pitchFamily="34" charset="0"/>
              <a:buChar char="•"/>
              <a:defRPr/>
            </a:pPr>
            <a:r>
              <a:rPr lang="da-DK" sz="2000"/>
              <a:t>More </a:t>
            </a:r>
            <a:r>
              <a:rPr lang="da-DK" sz="2000" err="1"/>
              <a:t>physical</a:t>
            </a:r>
            <a:r>
              <a:rPr lang="da-DK" sz="2000"/>
              <a:t> </a:t>
            </a:r>
            <a:r>
              <a:rPr lang="da-DK" sz="2000" err="1"/>
              <a:t>exercise</a:t>
            </a:r>
            <a:r>
              <a:rPr lang="da-DK" sz="2000"/>
              <a:t> (on average 45 </a:t>
            </a:r>
            <a:r>
              <a:rPr lang="da-DK" sz="2000" err="1"/>
              <a:t>minutes</a:t>
            </a:r>
            <a:r>
              <a:rPr lang="da-DK" sz="2000"/>
              <a:t> per </a:t>
            </a:r>
            <a:r>
              <a:rPr lang="da-DK" sz="2000" err="1"/>
              <a:t>day</a:t>
            </a:r>
            <a:r>
              <a:rPr lang="da-DK" sz="2000"/>
              <a:t>). </a:t>
            </a:r>
          </a:p>
          <a:p>
            <a:pPr marL="285750" indent="-285750">
              <a:spcBef>
                <a:spcPts val="0"/>
              </a:spcBef>
              <a:buFont typeface="Arial" panose="020B0604020202020204" pitchFamily="34" charset="0"/>
              <a:buChar char="•"/>
              <a:defRPr/>
            </a:pPr>
            <a:endParaRPr lang="da-DK" sz="2000"/>
          </a:p>
          <a:p>
            <a:pPr marL="285750" indent="-285750">
              <a:spcBef>
                <a:spcPts val="0"/>
              </a:spcBef>
              <a:buFont typeface="Arial" panose="020B0604020202020204" pitchFamily="34" charset="0"/>
              <a:buChar char="•"/>
              <a:defRPr/>
            </a:pPr>
            <a:r>
              <a:rPr lang="da-DK" sz="2000"/>
              <a:t>Evaluation and </a:t>
            </a:r>
            <a:r>
              <a:rPr lang="da-DK" sz="2000" err="1"/>
              <a:t>testing</a:t>
            </a:r>
            <a:r>
              <a:rPr lang="da-DK" sz="2000"/>
              <a:t> </a:t>
            </a:r>
          </a:p>
          <a:p>
            <a:pPr marL="285750" indent="-285750">
              <a:spcBef>
                <a:spcPts val="0"/>
              </a:spcBef>
              <a:buFont typeface="Arial" panose="020B0604020202020204" pitchFamily="34" charset="0"/>
              <a:buChar char="•"/>
              <a:defRPr/>
            </a:pPr>
            <a:endParaRPr lang="da-DK" sz="2000"/>
          </a:p>
          <a:p>
            <a:pPr marL="285750" indent="-285750">
              <a:spcBef>
                <a:spcPts val="0"/>
              </a:spcBef>
              <a:buFont typeface="Arial" panose="020B0604020202020204" pitchFamily="34" charset="0"/>
              <a:buChar char="•"/>
              <a:defRPr/>
            </a:pPr>
            <a:r>
              <a:rPr lang="da-DK" sz="2000" err="1"/>
              <a:t>Regular</a:t>
            </a:r>
            <a:r>
              <a:rPr lang="da-DK" sz="2000"/>
              <a:t> teacher-student </a:t>
            </a:r>
          </a:p>
          <a:p>
            <a:pPr>
              <a:spcBef>
                <a:spcPts val="0"/>
              </a:spcBef>
              <a:defRPr/>
            </a:pPr>
            <a:r>
              <a:rPr lang="da-DK" sz="2000"/>
              <a:t>	</a:t>
            </a:r>
            <a:r>
              <a:rPr lang="da-DK" sz="2000" err="1"/>
              <a:t>conversations</a:t>
            </a:r>
            <a:r>
              <a:rPr lang="da-DK" sz="2000"/>
              <a:t> </a:t>
            </a:r>
          </a:p>
          <a:p>
            <a:pPr marL="285750" indent="-285750">
              <a:spcBef>
                <a:spcPts val="0"/>
              </a:spcBef>
              <a:buFont typeface="Arial" panose="020B0604020202020204" pitchFamily="34" charset="0"/>
              <a:buChar char="•"/>
              <a:defRPr/>
            </a:pPr>
            <a:endParaRPr lang="da-DK" sz="2000"/>
          </a:p>
          <a:p>
            <a:pPr marL="285750" indent="-285750">
              <a:spcBef>
                <a:spcPts val="0"/>
              </a:spcBef>
              <a:buFont typeface="Arial" panose="020B0604020202020204" pitchFamily="34" charset="0"/>
              <a:buChar char="•"/>
              <a:defRPr/>
            </a:pPr>
            <a:r>
              <a:rPr lang="da-DK" sz="2000"/>
              <a:t>Help with </a:t>
            </a:r>
            <a:r>
              <a:rPr lang="da-DK" sz="2000" err="1"/>
              <a:t>homework</a:t>
            </a:r>
            <a:r>
              <a:rPr lang="da-DK" sz="2000"/>
              <a:t> </a:t>
            </a:r>
            <a:r>
              <a:rPr lang="da-DK" sz="2000" err="1"/>
              <a:t>during</a:t>
            </a:r>
            <a:r>
              <a:rPr lang="da-DK" sz="2000"/>
              <a:t> </a:t>
            </a:r>
          </a:p>
          <a:p>
            <a:pPr>
              <a:spcBef>
                <a:spcPts val="0"/>
              </a:spcBef>
              <a:defRPr/>
            </a:pPr>
            <a:r>
              <a:rPr lang="da-DK" sz="2000"/>
              <a:t>	school </a:t>
            </a:r>
            <a:r>
              <a:rPr lang="da-DK" sz="2000" err="1"/>
              <a:t>hours</a:t>
            </a:r>
            <a:endParaRPr lang="da-DK" sz="3700"/>
          </a:p>
          <a:p>
            <a:pPr>
              <a:spcBef>
                <a:spcPts val="0"/>
              </a:spcBef>
              <a:defRPr/>
            </a:pPr>
            <a:endParaRPr lang="da-DK" sz="2000"/>
          </a:p>
          <a:p>
            <a:pPr marL="285750" indent="-285750">
              <a:spcBef>
                <a:spcPts val="0"/>
              </a:spcBef>
              <a:buFont typeface="Arial" panose="020B0604020202020204" pitchFamily="34" charset="0"/>
              <a:buChar char="•"/>
              <a:defRPr/>
            </a:pPr>
            <a:r>
              <a:rPr lang="da-DK" sz="2000"/>
              <a:t>Open School </a:t>
            </a:r>
            <a:r>
              <a:rPr lang="da-DK" sz="2000" err="1"/>
              <a:t>Initiative</a:t>
            </a:r>
            <a:r>
              <a:rPr lang="da-DK" sz="1200"/>
              <a:t>				School </a:t>
            </a:r>
            <a:r>
              <a:rPr lang="da-DK" sz="1200" err="1"/>
              <a:t>headteacher</a:t>
            </a:r>
            <a:r>
              <a:rPr lang="da-DK" sz="1200"/>
              <a:t> Morten Møller Jensen </a:t>
            </a:r>
            <a:r>
              <a:rPr lang="da-DK" sz="1200" err="1"/>
              <a:t>greets</a:t>
            </a:r>
            <a:r>
              <a:rPr lang="da-DK" sz="1200"/>
              <a:t> all 										720 students in the morning </a:t>
            </a:r>
            <a:r>
              <a:rPr lang="da-DK" sz="1200" err="1"/>
              <a:t>everyday</a:t>
            </a:r>
            <a:endParaRPr lang="da-DK" sz="12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10" name="Billede 9"/>
          <p:cNvPicPr>
            <a:picLocks noChangeAspect="1"/>
          </p:cNvPicPr>
          <p:nvPr/>
        </p:nvPicPr>
        <p:blipFill>
          <a:blip r:embed="rId4"/>
          <a:stretch>
            <a:fillRect/>
          </a:stretch>
        </p:blipFill>
        <p:spPr>
          <a:xfrm>
            <a:off x="4884522" y="3723524"/>
            <a:ext cx="3149517" cy="2362138"/>
          </a:xfrm>
          <a:prstGeom prst="rect">
            <a:avLst/>
          </a:prstGeom>
          <a:ln w="38100">
            <a:solidFill>
              <a:srgbClr val="0070C0"/>
            </a:solidFill>
          </a:ln>
        </p:spPr>
      </p:pic>
    </p:spTree>
    <p:extLst>
      <p:ext uri="{BB962C8B-B14F-4D97-AF65-F5344CB8AC3E}">
        <p14:creationId xmlns:p14="http://schemas.microsoft.com/office/powerpoint/2010/main" val="205899207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0" y="393597"/>
            <a:ext cx="9144001" cy="6464403"/>
          </a:xfrm>
          <a:prstGeom prst="rect">
            <a:avLst/>
          </a:prstGeom>
          <a:ln w="12700">
            <a:miter lim="400000"/>
          </a:ln>
        </p:spPr>
      </p:pic>
      <p:sp>
        <p:nvSpPr>
          <p:cNvPr id="146" name="Shape 146"/>
          <p:cNvSpPr>
            <a:spLocks noGrp="1"/>
          </p:cNvSpPr>
          <p:nvPr>
            <p:ph type="ctrTitle"/>
          </p:nvPr>
        </p:nvSpPr>
        <p:spPr>
          <a:xfrm>
            <a:off x="191069" y="926925"/>
            <a:ext cx="8198892" cy="554145"/>
          </a:xfrm>
          <a:prstGeom prst="rect">
            <a:avLst/>
          </a:prstGeom>
        </p:spPr>
        <p:txBody>
          <a:bodyPr>
            <a:noAutofit/>
          </a:bodyPr>
          <a:lstStyle/>
          <a:p>
            <a:r>
              <a:rPr lang="da-DK" err="1">
                <a:solidFill>
                  <a:srgbClr val="002060"/>
                </a:solidFill>
                <a:latin typeface="Verdana" panose="020B0604030504040204" pitchFamily="34" charset="0"/>
                <a:ea typeface="Verdana" panose="020B0604030504040204" pitchFamily="34" charset="0"/>
                <a:cs typeface="Verdana" panose="020B0604030504040204" pitchFamily="34" charset="0"/>
              </a:rPr>
              <a:t>Employees</a:t>
            </a:r>
            <a:r>
              <a:rPr lang="da-DK">
                <a:solidFill>
                  <a:srgbClr val="002060"/>
                </a:solidFill>
                <a:latin typeface="Verdana" panose="020B0604030504040204" pitchFamily="34" charset="0"/>
                <a:ea typeface="Verdana" panose="020B0604030504040204" pitchFamily="34" charset="0"/>
                <a:cs typeface="Verdana" panose="020B0604030504040204" pitchFamily="34" charset="0"/>
              </a:rPr>
              <a:t> in the Folkeskole</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70" y="2448822"/>
            <a:ext cx="8198892" cy="4201360"/>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lvl="1" indent="0">
              <a:buNone/>
            </a:pPr>
            <a:r>
              <a:rPr lang="da-DK" sz="2000" b="1" err="1"/>
              <a:t>Employees</a:t>
            </a:r>
            <a:r>
              <a:rPr lang="da-DK" sz="2000" b="1"/>
              <a:t> in the Folkeskole (</a:t>
            </a:r>
            <a:r>
              <a:rPr lang="da-DK" sz="2000" b="1" err="1"/>
              <a:t>measured</a:t>
            </a:r>
            <a:r>
              <a:rPr lang="da-DK" sz="2000" b="1"/>
              <a:t> in full-time </a:t>
            </a:r>
            <a:r>
              <a:rPr lang="da-DK" sz="2000" b="1" err="1"/>
              <a:t>equivalents</a:t>
            </a:r>
            <a:r>
              <a:rPr lang="da-DK" sz="2000" b="1"/>
              <a:t>)</a:t>
            </a:r>
          </a:p>
          <a:p>
            <a:pPr lvl="1" indent="0">
              <a:buNone/>
            </a:pPr>
            <a:r>
              <a:rPr lang="da-DK" sz="37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88367"/>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5" name="Billede 4"/>
          <p:cNvPicPr>
            <a:picLocks noChangeAspect="1"/>
          </p:cNvPicPr>
          <p:nvPr/>
        </p:nvPicPr>
        <p:blipFill>
          <a:blip r:embed="rId4"/>
          <a:stretch>
            <a:fillRect/>
          </a:stretch>
        </p:blipFill>
        <p:spPr>
          <a:xfrm>
            <a:off x="6292050" y="4984125"/>
            <a:ext cx="2687765" cy="1666058"/>
          </a:xfrm>
          <a:prstGeom prst="rect">
            <a:avLst/>
          </a:prstGeom>
          <a:ln w="38100">
            <a:solidFill>
              <a:srgbClr val="0070C0"/>
            </a:solidFill>
          </a:ln>
        </p:spPr>
      </p:pic>
      <p:graphicFrame>
        <p:nvGraphicFramePr>
          <p:cNvPr id="3" name="Tabel 2"/>
          <p:cNvGraphicFramePr>
            <a:graphicFrameLocks noGrp="1"/>
          </p:cNvGraphicFramePr>
          <p:nvPr>
            <p:extLst>
              <p:ext uri="{D42A27DB-BD31-4B8C-83A1-F6EECF244321}">
                <p14:modId xmlns:p14="http://schemas.microsoft.com/office/powerpoint/2010/main" val="2126112757"/>
              </p:ext>
            </p:extLst>
          </p:nvPr>
        </p:nvGraphicFramePr>
        <p:xfrm>
          <a:off x="577673" y="2877942"/>
          <a:ext cx="5327775" cy="2975956"/>
        </p:xfrm>
        <a:graphic>
          <a:graphicData uri="http://schemas.openxmlformats.org/drawingml/2006/table">
            <a:tbl>
              <a:tblPr>
                <a:effectLst>
                  <a:outerShdw blurRad="50800" dist="38100" dir="2700000" algn="tl" rotWithShape="0">
                    <a:prstClr val="black">
                      <a:alpha val="40000"/>
                    </a:prstClr>
                  </a:outerShdw>
                </a:effectLst>
              </a:tblPr>
              <a:tblGrid>
                <a:gridCol w="2215292">
                  <a:extLst>
                    <a:ext uri="{9D8B030D-6E8A-4147-A177-3AD203B41FA5}">
                      <a16:colId xmlns:a16="http://schemas.microsoft.com/office/drawing/2014/main" val="20000"/>
                    </a:ext>
                  </a:extLst>
                </a:gridCol>
                <a:gridCol w="847348">
                  <a:extLst>
                    <a:ext uri="{9D8B030D-6E8A-4147-A177-3AD203B41FA5}">
                      <a16:colId xmlns:a16="http://schemas.microsoft.com/office/drawing/2014/main" val="20001"/>
                    </a:ext>
                  </a:extLst>
                </a:gridCol>
                <a:gridCol w="1151951">
                  <a:extLst>
                    <a:ext uri="{9D8B030D-6E8A-4147-A177-3AD203B41FA5}">
                      <a16:colId xmlns:a16="http://schemas.microsoft.com/office/drawing/2014/main" val="20002"/>
                    </a:ext>
                  </a:extLst>
                </a:gridCol>
                <a:gridCol w="1113184">
                  <a:extLst>
                    <a:ext uri="{9D8B030D-6E8A-4147-A177-3AD203B41FA5}">
                      <a16:colId xmlns:a16="http://schemas.microsoft.com/office/drawing/2014/main" val="20003"/>
                    </a:ext>
                  </a:extLst>
                </a:gridCol>
              </a:tblGrid>
              <a:tr h="611405">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a-DK" sz="1100" b="1" i="0" u="none" strike="noStrike">
                          <a:solidFill>
                            <a:srgbClr val="000000"/>
                          </a:solidFill>
                          <a:effectLst/>
                          <a:latin typeface="Calibri" panose="020F0502020204030204" pitchFamily="34" charset="0"/>
                        </a:rPr>
                        <a:t>2010/2011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1" i="0" u="none" strike="noStrike">
                          <a:solidFill>
                            <a:srgbClr val="000000"/>
                          </a:solidFill>
                          <a:effectLst/>
                          <a:latin typeface="Calibri" panose="020F0502020204030204" pitchFamily="34" charset="0"/>
                        </a:rPr>
                        <a:t>2015/2016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793">
                <a:tc>
                  <a:txBody>
                    <a:bodyPr/>
                    <a:lstStyle/>
                    <a:p>
                      <a:pPr algn="l" fontAlgn="b"/>
                      <a:r>
                        <a:rPr lang="da-DK" sz="1100" b="1" i="0" u="none" strike="noStrike" err="1">
                          <a:solidFill>
                            <a:srgbClr val="000000"/>
                          </a:solidFill>
                          <a:effectLst/>
                          <a:latin typeface="Calibri" panose="020F0502020204030204" pitchFamily="34" charset="0"/>
                        </a:rPr>
                        <a:t>Across</a:t>
                      </a:r>
                      <a:r>
                        <a:rPr lang="da-DK" sz="1100" b="1" i="0" u="none" strike="noStrike">
                          <a:solidFill>
                            <a:srgbClr val="000000"/>
                          </a:solidFill>
                          <a:effectLst/>
                          <a:latin typeface="Calibri" panose="020F0502020204030204" pitchFamily="34" charset="0"/>
                        </a:rPr>
                        <a:t> all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52.457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100" b="0" i="0" u="none" strike="noStrike">
                          <a:solidFill>
                            <a:srgbClr val="000000"/>
                          </a:solidFill>
                          <a:effectLst/>
                          <a:latin typeface="Calibri" panose="020F0502020204030204" pitchFamily="34" charset="0"/>
                        </a:rPr>
                        <a:t>52.436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37793">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793">
                <a:tc>
                  <a:txBody>
                    <a:bodyPr/>
                    <a:lstStyle/>
                    <a:p>
                      <a:pPr algn="l" fontAlgn="b"/>
                      <a:r>
                        <a:rPr lang="da-DK" sz="1100" b="0" i="0" u="none" strike="noStrike">
                          <a:solidFill>
                            <a:srgbClr val="000000"/>
                          </a:solidFill>
                          <a:effectLst/>
                          <a:latin typeface="Calibri" panose="020F0502020204030204" pitchFamily="34" charset="0"/>
                        </a:rPr>
                        <a:t>- teachers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44.195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100" b="0" i="0" u="none" strike="noStrike">
                          <a:solidFill>
                            <a:srgbClr val="000000"/>
                          </a:solidFill>
                          <a:effectLst/>
                          <a:latin typeface="Calibri" panose="020F0502020204030204" pitchFamily="34" charset="0"/>
                        </a:rPr>
                        <a:t>40.810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37793">
                <a:tc>
                  <a:txBody>
                    <a:bodyPr/>
                    <a:lstStyle/>
                    <a:p>
                      <a:pPr algn="l" fontAlgn="b"/>
                      <a:r>
                        <a:rPr lang="da-DK" sz="1100" b="0" i="0" u="none" strike="noStrike">
                          <a:solidFill>
                            <a:srgbClr val="000000"/>
                          </a:solidFill>
                          <a:effectLst/>
                          <a:latin typeface="Calibri" panose="020F0502020204030204" pitchFamily="34" charset="0"/>
                        </a:rPr>
                        <a:t>- </a:t>
                      </a:r>
                      <a:r>
                        <a:rPr lang="da-DK" sz="1100" b="0" i="0" u="none" strike="noStrike" err="1">
                          <a:solidFill>
                            <a:srgbClr val="000000"/>
                          </a:solidFill>
                          <a:effectLst/>
                          <a:latin typeface="Calibri" panose="020F0502020204030204" pitchFamily="34" charset="0"/>
                        </a:rPr>
                        <a:t>preschool</a:t>
                      </a:r>
                      <a:r>
                        <a:rPr lang="da-DK" sz="1100" b="0" i="0" u="none" strike="noStrike">
                          <a:solidFill>
                            <a:srgbClr val="000000"/>
                          </a:solidFill>
                          <a:effectLst/>
                          <a:latin typeface="Calibri" panose="020F0502020204030204" pitchFamily="34" charset="0"/>
                        </a:rPr>
                        <a:t> </a:t>
                      </a:r>
                      <a:r>
                        <a:rPr lang="da-DK" sz="1100" b="0" i="0" u="none" strike="noStrike" err="1">
                          <a:solidFill>
                            <a:srgbClr val="000000"/>
                          </a:solidFill>
                          <a:effectLst/>
                          <a:latin typeface="Calibri" panose="020F0502020204030204" pitchFamily="34" charset="0"/>
                        </a:rPr>
                        <a:t>teachers</a:t>
                      </a:r>
                      <a:endParaRPr lang="da-DK"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3.009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2.661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793">
                <a:tc>
                  <a:txBody>
                    <a:bodyPr/>
                    <a:lstStyle/>
                    <a:p>
                      <a:pPr algn="l" fontAlgn="b"/>
                      <a:r>
                        <a:rPr lang="da-DK" sz="1100" b="0" i="0" u="none" strike="noStrike">
                          <a:solidFill>
                            <a:srgbClr val="000000"/>
                          </a:solidFill>
                          <a:effectLst/>
                          <a:latin typeface="Calibri" panose="020F0502020204030204" pitchFamily="34" charset="0"/>
                        </a:rPr>
                        <a:t>- headteachers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3.380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100" b="0" i="0" u="none" strike="noStrike">
                          <a:solidFill>
                            <a:srgbClr val="000000"/>
                          </a:solidFill>
                          <a:effectLst/>
                          <a:latin typeface="Calibri" panose="020F0502020204030204" pitchFamily="34" charset="0"/>
                        </a:rPr>
                        <a:t>1.086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337793">
                <a:tc>
                  <a:txBody>
                    <a:bodyPr/>
                    <a:lstStyle/>
                    <a:p>
                      <a:pPr algn="l" fontAlgn="b"/>
                      <a:r>
                        <a:rPr lang="da-DK" sz="1100" b="0" i="0" u="none" strike="noStrike">
                          <a:solidFill>
                            <a:srgbClr val="000000"/>
                          </a:solidFill>
                          <a:effectLst/>
                          <a:latin typeface="Calibri" panose="020F0502020204030204" pitchFamily="34" charset="0"/>
                        </a:rPr>
                        <a:t>- pedagogues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a-DK" sz="1100" b="0" i="0" u="none" strike="noStrike">
                          <a:solidFill>
                            <a:srgbClr val="000000"/>
                          </a:solidFill>
                          <a:effectLst/>
                          <a:latin typeface="Calibri" panose="020F0502020204030204" pitchFamily="34" charset="0"/>
                        </a:rPr>
                        <a:t>1.652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7.463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793">
                <a:tc>
                  <a:txBody>
                    <a:bodyPr/>
                    <a:lstStyle/>
                    <a:p>
                      <a:pPr algn="l" fontAlgn="b"/>
                      <a:r>
                        <a:rPr lang="da-DK" sz="1100" b="0" i="0" u="none" strike="noStrike">
                          <a:solidFill>
                            <a:srgbClr val="000000"/>
                          </a:solidFill>
                          <a:effectLst/>
                          <a:latin typeface="Calibri" panose="020F0502020204030204" pitchFamily="34" charset="0"/>
                        </a:rPr>
                        <a:t>- 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a:solidFill>
                            <a:srgbClr val="000000"/>
                          </a:solidFill>
                          <a:effectLst/>
                          <a:latin typeface="Calibri" panose="020F050202020403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100" b="0" i="0" u="none" strike="noStrike">
                          <a:solidFill>
                            <a:srgbClr val="000000"/>
                          </a:solidFill>
                          <a:effectLst/>
                          <a:latin typeface="Calibri" panose="020F0502020204030204" pitchFamily="34" charset="0"/>
                        </a:rPr>
                        <a:t>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23008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0" y="542420"/>
            <a:ext cx="9144001" cy="6464403"/>
          </a:xfrm>
          <a:prstGeom prst="rect">
            <a:avLst/>
          </a:prstGeom>
          <a:ln w="12700">
            <a:miter lim="400000"/>
          </a:ln>
        </p:spPr>
      </p:pic>
      <p:sp>
        <p:nvSpPr>
          <p:cNvPr id="146" name="Shape 146"/>
          <p:cNvSpPr>
            <a:spLocks noGrp="1"/>
          </p:cNvSpPr>
          <p:nvPr>
            <p:ph type="ctrTitle"/>
          </p:nvPr>
        </p:nvSpPr>
        <p:spPr>
          <a:xfrm>
            <a:off x="191069" y="926925"/>
            <a:ext cx="8198892" cy="554145"/>
          </a:xfrm>
          <a:prstGeom prst="rect">
            <a:avLst/>
          </a:prstGeom>
        </p:spPr>
        <p:txBody>
          <a:bodyPr>
            <a:noAutofit/>
          </a:bodyPr>
          <a:lstStyle/>
          <a:p>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Folkeskole - </a:t>
            </a:r>
            <a:r>
              <a:rPr lang="da-DK" b="0" err="1">
                <a:solidFill>
                  <a:srgbClr val="002060"/>
                </a:solidFill>
                <a:latin typeface="Verdana" panose="020B0604030504040204" pitchFamily="34" charset="0"/>
                <a:ea typeface="Verdana" panose="020B0604030504040204" pitchFamily="34" charset="0"/>
                <a:cs typeface="Verdana" panose="020B0604030504040204" pitchFamily="34" charset="0"/>
              </a:rPr>
              <a:t>Benefits</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481070"/>
            <a:ext cx="8693623" cy="5190185"/>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a:spcBef>
                <a:spcPts val="0"/>
              </a:spcBef>
              <a:defRPr/>
            </a:pPr>
            <a:endParaRPr lang="da-DK" sz="2000" b="1"/>
          </a:p>
          <a:p>
            <a:pPr>
              <a:spcBef>
                <a:spcPts val="0"/>
              </a:spcBef>
              <a:defRPr/>
            </a:pPr>
            <a:r>
              <a:rPr lang="da-DK" sz="2000" b="1" err="1"/>
              <a:t>Benefits</a:t>
            </a:r>
            <a:r>
              <a:rPr lang="da-DK" sz="2000" b="1"/>
              <a:t> </a:t>
            </a:r>
            <a:r>
              <a:rPr lang="da-DK" sz="2000" b="1" err="1"/>
              <a:t>within</a:t>
            </a:r>
            <a:r>
              <a:rPr lang="da-DK" sz="2000" b="1"/>
              <a:t> the Danish Folkeskole</a:t>
            </a:r>
          </a:p>
          <a:p>
            <a:pPr marL="285750" indent="-285750">
              <a:spcBef>
                <a:spcPts val="0"/>
              </a:spcBef>
              <a:buFont typeface="Arial" panose="020B0604020202020204" pitchFamily="34" charset="0"/>
              <a:buChar char="•"/>
              <a:defRPr/>
            </a:pPr>
            <a:r>
              <a:rPr lang="da-DK" sz="1600"/>
              <a:t>Denmark has a top tier international placement </a:t>
            </a:r>
            <a:r>
              <a:rPr lang="da-DK" sz="1600" err="1"/>
              <a:t>regarding</a:t>
            </a:r>
            <a:r>
              <a:rPr lang="da-DK" sz="1600"/>
              <a:t> </a:t>
            </a:r>
            <a:r>
              <a:rPr lang="da-DK" sz="1600" err="1"/>
              <a:t>preparation</a:t>
            </a:r>
            <a:r>
              <a:rPr lang="da-DK" sz="1600"/>
              <a:t> of students for future </a:t>
            </a:r>
            <a:r>
              <a:rPr lang="da-DK" sz="1600" err="1"/>
              <a:t>careers</a:t>
            </a:r>
            <a:r>
              <a:rPr lang="da-DK" sz="1600"/>
              <a:t> and lives as </a:t>
            </a:r>
            <a:r>
              <a:rPr lang="da-DK" sz="1600" err="1"/>
              <a:t>citizens</a:t>
            </a:r>
            <a:endParaRPr lang="da-DK" sz="1600"/>
          </a:p>
          <a:p>
            <a:pPr marL="285750" indent="-285750">
              <a:spcBef>
                <a:spcPts val="0"/>
              </a:spcBef>
              <a:buFont typeface="Arial" panose="020B0604020202020204" pitchFamily="34" charset="0"/>
              <a:buChar char="•"/>
              <a:defRPr/>
            </a:pPr>
            <a:endParaRPr lang="da-DK" sz="1600"/>
          </a:p>
          <a:p>
            <a:pPr marL="285750" indent="-285750">
              <a:spcBef>
                <a:spcPts val="0"/>
              </a:spcBef>
              <a:buFont typeface="Arial" panose="020B0604020202020204" pitchFamily="34" charset="0"/>
              <a:buChar char="•"/>
              <a:defRPr/>
            </a:pPr>
            <a:r>
              <a:rPr lang="da-DK" sz="1600"/>
              <a:t>Danish students have </a:t>
            </a:r>
            <a:r>
              <a:rPr lang="da-DK" sz="1600" err="1"/>
              <a:t>well-developed</a:t>
            </a:r>
            <a:r>
              <a:rPr lang="da-DK" sz="1600"/>
              <a:t> </a:t>
            </a:r>
            <a:r>
              <a:rPr lang="da-DK" sz="1600" err="1"/>
              <a:t>understanding</a:t>
            </a:r>
            <a:r>
              <a:rPr lang="da-DK" sz="1600"/>
              <a:t> of </a:t>
            </a:r>
            <a:r>
              <a:rPr lang="da-DK" sz="1600" err="1"/>
              <a:t>democracy</a:t>
            </a:r>
            <a:r>
              <a:rPr lang="da-DK" sz="1600"/>
              <a:t> and participation in </a:t>
            </a:r>
            <a:r>
              <a:rPr lang="da-DK" sz="1600" err="1"/>
              <a:t>democratic</a:t>
            </a:r>
            <a:r>
              <a:rPr lang="da-DK" sz="1600"/>
              <a:t> </a:t>
            </a:r>
            <a:r>
              <a:rPr lang="da-DK" sz="1600" err="1"/>
              <a:t>processes</a:t>
            </a:r>
            <a:endParaRPr lang="da-DK" sz="1600"/>
          </a:p>
          <a:p>
            <a:pPr marL="285750" indent="-285750">
              <a:spcBef>
                <a:spcPts val="0"/>
              </a:spcBef>
              <a:buFont typeface="Arial" panose="020B0604020202020204" pitchFamily="34" charset="0"/>
              <a:buChar char="•"/>
              <a:defRPr/>
            </a:pPr>
            <a:endParaRPr lang="da-DK" sz="1600"/>
          </a:p>
          <a:p>
            <a:pPr marL="285750" indent="-285750">
              <a:spcBef>
                <a:spcPts val="0"/>
              </a:spcBef>
              <a:buFont typeface="Arial" panose="020B0604020202020204" pitchFamily="34" charset="0"/>
              <a:buChar char="•"/>
              <a:defRPr/>
            </a:pPr>
            <a:r>
              <a:rPr lang="da-DK" sz="1600"/>
              <a:t>Students and </a:t>
            </a:r>
            <a:r>
              <a:rPr lang="da-DK" sz="1600" err="1"/>
              <a:t>teachers</a:t>
            </a:r>
            <a:r>
              <a:rPr lang="da-DK" sz="1600"/>
              <a:t> </a:t>
            </a:r>
            <a:r>
              <a:rPr lang="da-DK" sz="1600" err="1"/>
              <a:t>experience</a:t>
            </a:r>
            <a:r>
              <a:rPr lang="da-DK" sz="1600"/>
              <a:t> a liberal and </a:t>
            </a:r>
            <a:r>
              <a:rPr lang="da-DK" sz="1600" err="1"/>
              <a:t>free</a:t>
            </a:r>
            <a:r>
              <a:rPr lang="da-DK" sz="1600"/>
              <a:t> </a:t>
            </a:r>
            <a:r>
              <a:rPr lang="da-DK" sz="1600" err="1"/>
              <a:t>culture</a:t>
            </a:r>
            <a:r>
              <a:rPr lang="da-DK" sz="1600"/>
              <a:t> of </a:t>
            </a:r>
            <a:r>
              <a:rPr lang="da-DK" sz="1600" err="1"/>
              <a:t>debate</a:t>
            </a:r>
            <a:r>
              <a:rPr lang="da-DK" sz="1600"/>
              <a:t> and </a:t>
            </a:r>
            <a:r>
              <a:rPr lang="da-DK" sz="1600" err="1"/>
              <a:t>inclusive</a:t>
            </a:r>
            <a:r>
              <a:rPr lang="da-DK" sz="1600"/>
              <a:t> social </a:t>
            </a:r>
            <a:r>
              <a:rPr lang="da-DK" sz="1600" err="1"/>
              <a:t>climates</a:t>
            </a:r>
            <a:r>
              <a:rPr lang="da-DK" sz="1600"/>
              <a:t> in school. </a:t>
            </a:r>
          </a:p>
          <a:p>
            <a:pPr marL="285750" indent="-285750">
              <a:spcBef>
                <a:spcPts val="0"/>
              </a:spcBef>
              <a:buFont typeface="Arial" panose="020B0604020202020204" pitchFamily="34" charset="0"/>
              <a:buChar char="•"/>
              <a:defRPr/>
            </a:pPr>
            <a:endParaRPr lang="da-DK" sz="1600"/>
          </a:p>
          <a:p>
            <a:pPr marL="285750" indent="-285750">
              <a:spcBef>
                <a:spcPts val="0"/>
              </a:spcBef>
              <a:buFont typeface="Arial" panose="020B0604020202020204" pitchFamily="34" charset="0"/>
              <a:buChar char="•"/>
              <a:defRPr/>
            </a:pPr>
            <a:r>
              <a:rPr lang="da-DK" sz="1600" err="1"/>
              <a:t>Parents</a:t>
            </a:r>
            <a:r>
              <a:rPr lang="da-DK" sz="1600"/>
              <a:t> have a </a:t>
            </a:r>
            <a:r>
              <a:rPr lang="da-DK" sz="1600" err="1"/>
              <a:t>profound</a:t>
            </a:r>
            <a:r>
              <a:rPr lang="da-DK" sz="1600"/>
              <a:t> trust in public school </a:t>
            </a:r>
            <a:r>
              <a:rPr lang="da-DK" sz="1600" err="1"/>
              <a:t>teachers</a:t>
            </a:r>
            <a:r>
              <a:rPr lang="da-DK" sz="1600"/>
              <a:t>.</a:t>
            </a:r>
          </a:p>
          <a:p>
            <a:pPr marL="285750" indent="-285750">
              <a:spcBef>
                <a:spcPts val="0"/>
              </a:spcBef>
              <a:buFont typeface="Arial" panose="020B0604020202020204" pitchFamily="34" charset="0"/>
              <a:buChar char="•"/>
              <a:defRPr/>
            </a:pPr>
            <a:endParaRPr lang="da-DK" sz="1600"/>
          </a:p>
          <a:p>
            <a:pPr marL="285750" indent="-285750">
              <a:spcBef>
                <a:spcPts val="0"/>
              </a:spcBef>
              <a:buFont typeface="Arial" panose="020B0604020202020204" pitchFamily="34" charset="0"/>
              <a:buChar char="•"/>
              <a:defRPr/>
            </a:pPr>
            <a:r>
              <a:rPr lang="da-DK" sz="1600"/>
              <a:t>Teachers </a:t>
            </a:r>
            <a:r>
              <a:rPr lang="da-DK" sz="1600" err="1"/>
              <a:t>belong</a:t>
            </a:r>
            <a:r>
              <a:rPr lang="da-DK" sz="1600"/>
              <a:t> </a:t>
            </a:r>
            <a:r>
              <a:rPr lang="da-DK" sz="1600" err="1"/>
              <a:t>amongst</a:t>
            </a:r>
            <a:r>
              <a:rPr lang="da-DK" sz="1600"/>
              <a:t> the </a:t>
            </a:r>
            <a:r>
              <a:rPr lang="da-DK" sz="1600" err="1"/>
              <a:t>trustworthy</a:t>
            </a:r>
            <a:r>
              <a:rPr lang="da-DK" sz="1600"/>
              <a:t> professions in Denmark</a:t>
            </a:r>
          </a:p>
          <a:p>
            <a:pPr marL="285750" indent="-285750">
              <a:spcBef>
                <a:spcPts val="0"/>
              </a:spcBef>
              <a:buFont typeface="Arial" panose="020B0604020202020204" pitchFamily="34" charset="0"/>
              <a:buChar char="•"/>
              <a:defRPr/>
            </a:pPr>
            <a:endParaRPr lang="da-DK" sz="1600"/>
          </a:p>
          <a:p>
            <a:pPr lvl="1" indent="0">
              <a:buNone/>
            </a:pPr>
            <a:endParaRPr lang="da-DK" sz="1800"/>
          </a:p>
          <a:p>
            <a:pPr marL="1069521" lvl="1" indent="-285750">
              <a:buFont typeface="Arial" panose="020B0604020202020204" pitchFamily="34" charset="0"/>
              <a:buChar char="•"/>
            </a:pPr>
            <a:endParaRPr lang="da-DK" sz="1800"/>
          </a:p>
          <a:p>
            <a:pPr lvl="1" indent="0">
              <a:buNone/>
            </a:pPr>
            <a:r>
              <a:rPr lang="da-DK" sz="37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88367"/>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a:stretch>
            <a:fillRect/>
          </a:stretch>
        </p:blipFill>
        <p:spPr>
          <a:xfrm>
            <a:off x="6576640" y="5331137"/>
            <a:ext cx="2054886" cy="1005268"/>
          </a:xfrm>
          <a:prstGeom prst="rect">
            <a:avLst/>
          </a:prstGeom>
          <a:ln w="38100">
            <a:solidFill>
              <a:srgbClr val="0070C0"/>
            </a:solidFill>
          </a:ln>
        </p:spPr>
      </p:pic>
    </p:spTree>
    <p:extLst>
      <p:ext uri="{BB962C8B-B14F-4D97-AF65-F5344CB8AC3E}">
        <p14:creationId xmlns:p14="http://schemas.microsoft.com/office/powerpoint/2010/main" val="38197900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8" y="993124"/>
            <a:ext cx="8625385" cy="710985"/>
          </a:xfrm>
          <a:prstGeom prst="rect">
            <a:avLst/>
          </a:prstGeom>
        </p:spPr>
        <p:txBody>
          <a:bodyPr>
            <a:noAutofit/>
          </a:bodyPr>
          <a:lstStyle/>
          <a:p>
            <a:r>
              <a:rPr lang="da-DK" b="0" err="1">
                <a:solidFill>
                  <a:srgbClr val="002060"/>
                </a:solidFill>
                <a:latin typeface="Verdana" panose="020B0604030504040204" pitchFamily="34" charset="0"/>
                <a:ea typeface="Verdana" panose="020B0604030504040204" pitchFamily="34" charset="0"/>
                <a:cs typeface="Verdana" panose="020B0604030504040204" pitchFamily="34" charset="0"/>
              </a:rPr>
              <a:t>Afte</a:t>
            </a:r>
            <a:r>
              <a:rPr lang="da-DK" err="1">
                <a:solidFill>
                  <a:srgbClr val="002060"/>
                </a:solidFill>
                <a:latin typeface="Verdana" panose="020B0604030504040204" pitchFamily="34" charset="0"/>
                <a:ea typeface="Verdana" panose="020B0604030504040204" pitchFamily="34" charset="0"/>
                <a:cs typeface="Verdana" panose="020B0604030504040204" pitchFamily="34" charset="0"/>
              </a:rPr>
              <a:t>r</a:t>
            </a:r>
            <a:r>
              <a:rPr lang="da-DK">
                <a:solidFill>
                  <a:srgbClr val="002060"/>
                </a:solidFill>
                <a:latin typeface="Verdana" panose="020B0604030504040204" pitchFamily="34" charset="0"/>
                <a:ea typeface="Verdana" panose="020B0604030504040204" pitchFamily="34" charset="0"/>
                <a:cs typeface="Verdana" panose="020B0604030504040204" pitchFamily="34" charset="0"/>
              </a:rPr>
              <a:t> the</a:t>
            </a:r>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Folkeskole</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565564"/>
            <a:ext cx="8625385" cy="5112327"/>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endParaRPr lang="da-DK" sz="2400"/>
          </a:p>
          <a:p>
            <a:pPr lvl="1" indent="0">
              <a:buNone/>
            </a:pPr>
            <a:endParaRPr lang="da-DK" sz="40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graphicFrame>
        <p:nvGraphicFramePr>
          <p:cNvPr id="2" name="Tabel 1"/>
          <p:cNvGraphicFramePr>
            <a:graphicFrameLocks noGrp="1"/>
          </p:cNvGraphicFramePr>
          <p:nvPr>
            <p:extLst>
              <p:ext uri="{D42A27DB-BD31-4B8C-83A1-F6EECF244321}">
                <p14:modId xmlns:p14="http://schemas.microsoft.com/office/powerpoint/2010/main" val="3717514459"/>
              </p:ext>
            </p:extLst>
          </p:nvPr>
        </p:nvGraphicFramePr>
        <p:xfrm>
          <a:off x="698265" y="2150196"/>
          <a:ext cx="7747465" cy="4081608"/>
        </p:xfrm>
        <a:graphic>
          <a:graphicData uri="http://schemas.openxmlformats.org/drawingml/2006/table">
            <a:tbl>
              <a:tblPr>
                <a:effectLst>
                  <a:outerShdw blurRad="50800" dist="38100" dir="2700000" algn="tl" rotWithShape="0">
                    <a:prstClr val="black">
                      <a:alpha val="40000"/>
                    </a:prstClr>
                  </a:outerShdw>
                </a:effectLst>
              </a:tblPr>
              <a:tblGrid>
                <a:gridCol w="774747">
                  <a:extLst>
                    <a:ext uri="{9D8B030D-6E8A-4147-A177-3AD203B41FA5}">
                      <a16:colId xmlns:a16="http://schemas.microsoft.com/office/drawing/2014/main" val="20000"/>
                    </a:ext>
                  </a:extLst>
                </a:gridCol>
                <a:gridCol w="1549492">
                  <a:extLst>
                    <a:ext uri="{9D8B030D-6E8A-4147-A177-3AD203B41FA5}">
                      <a16:colId xmlns:a16="http://schemas.microsoft.com/office/drawing/2014/main" val="20001"/>
                    </a:ext>
                  </a:extLst>
                </a:gridCol>
                <a:gridCol w="774747">
                  <a:extLst>
                    <a:ext uri="{9D8B030D-6E8A-4147-A177-3AD203B41FA5}">
                      <a16:colId xmlns:a16="http://schemas.microsoft.com/office/drawing/2014/main" val="20002"/>
                    </a:ext>
                  </a:extLst>
                </a:gridCol>
                <a:gridCol w="774747">
                  <a:extLst>
                    <a:ext uri="{9D8B030D-6E8A-4147-A177-3AD203B41FA5}">
                      <a16:colId xmlns:a16="http://schemas.microsoft.com/office/drawing/2014/main" val="20003"/>
                    </a:ext>
                  </a:extLst>
                </a:gridCol>
                <a:gridCol w="774747">
                  <a:extLst>
                    <a:ext uri="{9D8B030D-6E8A-4147-A177-3AD203B41FA5}">
                      <a16:colId xmlns:a16="http://schemas.microsoft.com/office/drawing/2014/main" val="20004"/>
                    </a:ext>
                  </a:extLst>
                </a:gridCol>
                <a:gridCol w="2324238">
                  <a:extLst>
                    <a:ext uri="{9D8B030D-6E8A-4147-A177-3AD203B41FA5}">
                      <a16:colId xmlns:a16="http://schemas.microsoft.com/office/drawing/2014/main" val="20005"/>
                    </a:ext>
                  </a:extLst>
                </a:gridCol>
                <a:gridCol w="774747">
                  <a:extLst>
                    <a:ext uri="{9D8B030D-6E8A-4147-A177-3AD203B41FA5}">
                      <a16:colId xmlns:a16="http://schemas.microsoft.com/office/drawing/2014/main" val="20006"/>
                    </a:ext>
                  </a:extLst>
                </a:gridCol>
              </a:tblGrid>
              <a:tr h="226756">
                <a:tc>
                  <a:txBody>
                    <a:bodyPr/>
                    <a:lstStyle/>
                    <a:p>
                      <a:pPr algn="r" fontAlgn="b"/>
                      <a:r>
                        <a:rPr lang="da-DK" sz="11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1" i="0" u="none" strike="noStrike" err="1">
                          <a:solidFill>
                            <a:srgbClr val="000000"/>
                          </a:solidFill>
                          <a:effectLst/>
                          <a:latin typeface="Calibri" panose="020F0502020204030204" pitchFamily="34" charset="0"/>
                        </a:rPr>
                        <a:t>Higher</a:t>
                      </a:r>
                      <a:r>
                        <a:rPr lang="da-DK" sz="1100" b="1" i="0" u="none" strike="noStrike">
                          <a:solidFill>
                            <a:srgbClr val="000000"/>
                          </a:solidFill>
                          <a:effectLst/>
                          <a:latin typeface="Calibri" panose="020F0502020204030204" pitchFamily="34" charset="0"/>
                        </a:rPr>
                        <a:t> </a:t>
                      </a:r>
                      <a:r>
                        <a:rPr lang="da-DK" sz="1100" b="1" i="0" u="none" strike="noStrike" err="1">
                          <a:solidFill>
                            <a:srgbClr val="000000"/>
                          </a:solidFill>
                          <a:effectLst/>
                          <a:latin typeface="Calibri" panose="020F0502020204030204" pitchFamily="34" charset="0"/>
                        </a:rPr>
                        <a:t>education</a:t>
                      </a:r>
                      <a:r>
                        <a:rPr lang="da-DK" sz="1100" b="1" i="0" u="none" strike="noStrike">
                          <a:solidFill>
                            <a:srgbClr val="000000"/>
                          </a:solidFill>
                          <a:effectLst/>
                          <a:latin typeface="Calibri" panose="020F0502020204030204" pitchFamily="34" charset="0"/>
                        </a:rPr>
                        <a:t> </a:t>
                      </a:r>
                      <a:r>
                        <a:rPr lang="da-DK" sz="1100" b="1" i="0" u="none" strike="noStrike" err="1">
                          <a:solidFill>
                            <a:srgbClr val="000000"/>
                          </a:solidFill>
                          <a:effectLst/>
                          <a:latin typeface="Calibri" panose="020F0502020204030204" pitchFamily="34" charset="0"/>
                        </a:rPr>
                        <a:t>levels</a:t>
                      </a:r>
                      <a:endParaRPr lang="da-DK"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8">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6756">
                <a:tc>
                  <a:txBody>
                    <a:bodyPr/>
                    <a:lstStyle/>
                    <a:p>
                      <a:pPr algn="r" fontAlgn="b"/>
                      <a:r>
                        <a:rPr lang="da-DK" sz="1100" b="1"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ctr" fontAlgn="ctr"/>
                      <a:r>
                        <a:rPr lang="en-US" sz="1100" b="0" i="0" u="none" strike="noStrike">
                          <a:solidFill>
                            <a:srgbClr val="000000"/>
                          </a:solidFill>
                          <a:effectLst/>
                          <a:latin typeface="Calibri" panose="020F0502020204030204" pitchFamily="34" charset="0"/>
                        </a:rPr>
                        <a:t>High School - technical, business, regular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hMerge="1">
                  <a:txBody>
                    <a:bodyPr/>
                    <a:lstStyle/>
                    <a:p>
                      <a:endParaRPr lang="da-DK"/>
                    </a:p>
                  </a:txBody>
                  <a:tcPr/>
                </a:tc>
                <a:tc rowSpan="3" gridSpan="3">
                  <a:txBody>
                    <a:bodyPr/>
                    <a:lstStyle/>
                    <a:p>
                      <a:pPr algn="ctr" fontAlgn="ctr"/>
                      <a:r>
                        <a:rPr lang="en-US" sz="1100" b="0" i="0" u="none" strike="noStrike">
                          <a:solidFill>
                            <a:srgbClr val="000000"/>
                          </a:solidFill>
                          <a:effectLst/>
                          <a:latin typeface="Calibri" panose="020F0502020204030204" pitchFamily="34" charset="0"/>
                        </a:rPr>
                        <a:t>School concerning professional crafts, trade, and businesses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hMerge="1">
                  <a:txBody>
                    <a:bodyPr/>
                    <a:lstStyle/>
                    <a:p>
                      <a:endParaRPr lang="da-DK"/>
                    </a:p>
                  </a:txBody>
                  <a:tcPr/>
                </a:tc>
                <a:tc rowSpan="3"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01"/>
                  </a:ext>
                </a:extLst>
              </a:tr>
              <a:tr h="226756">
                <a:tc>
                  <a:txBody>
                    <a:bodyPr/>
                    <a:lstStyle/>
                    <a:p>
                      <a:pPr algn="r" fontAlgn="b"/>
                      <a:r>
                        <a:rPr lang="da-DK" sz="1100" b="1"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da-DK"/>
                    </a:p>
                  </a:txBody>
                  <a:tcPr/>
                </a:tc>
                <a:tc hMerge="1" vMerge="1">
                  <a:txBody>
                    <a:bodyPr/>
                    <a:lstStyle/>
                    <a:p>
                      <a:endParaRPr lang="da-DK"/>
                    </a:p>
                  </a:txBody>
                  <a:tcPr/>
                </a:tc>
                <a:tc gridSpan="3" vMerge="1">
                  <a:txBody>
                    <a:bodyPr/>
                    <a:lstStyle/>
                    <a:p>
                      <a:endParaRPr lang="da-DK"/>
                    </a:p>
                  </a:txBody>
                  <a:tcPr/>
                </a:tc>
                <a:tc hMerge="1" vMerge="1">
                  <a:txBody>
                    <a:bodyPr/>
                    <a:lstStyle/>
                    <a:p>
                      <a:endParaRPr lang="da-DK"/>
                    </a:p>
                  </a:txBody>
                  <a:tcPr/>
                </a:tc>
                <a:tc hMerge="1" vMerge="1">
                  <a:txBody>
                    <a:bodyPr/>
                    <a:lstStyle/>
                    <a:p>
                      <a:endParaRPr lang="da-DK"/>
                    </a:p>
                  </a:txBody>
                  <a:tcPr/>
                </a:tc>
                <a:tc vMerge="1">
                  <a:txBody>
                    <a:bodyPr/>
                    <a:lstStyle/>
                    <a:p>
                      <a:endParaRPr lang="da-DK"/>
                    </a:p>
                  </a:txBody>
                  <a:tcPr/>
                </a:tc>
                <a:extLst>
                  <a:ext uri="{0D108BD9-81ED-4DB2-BD59-A6C34878D82A}">
                    <a16:rowId xmlns:a16="http://schemas.microsoft.com/office/drawing/2014/main" val="10002"/>
                  </a:ext>
                </a:extLst>
              </a:tr>
              <a:tr h="226756">
                <a:tc>
                  <a:txBody>
                    <a:bodyPr/>
                    <a:lstStyle/>
                    <a:p>
                      <a:pPr algn="r" fontAlgn="b"/>
                      <a:r>
                        <a:rPr lang="da-DK"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da-DK"/>
                    </a:p>
                  </a:txBody>
                  <a:tcPr/>
                </a:tc>
                <a:tc hMerge="1" vMerge="1">
                  <a:txBody>
                    <a:bodyPr/>
                    <a:lstStyle/>
                    <a:p>
                      <a:endParaRPr lang="da-DK"/>
                    </a:p>
                  </a:txBody>
                  <a:tcPr/>
                </a:tc>
                <a:tc gridSpan="3" vMerge="1">
                  <a:txBody>
                    <a:bodyPr/>
                    <a:lstStyle/>
                    <a:p>
                      <a:endParaRPr lang="da-DK"/>
                    </a:p>
                  </a:txBody>
                  <a:tcPr/>
                </a:tc>
                <a:tc hMerge="1" vMerge="1">
                  <a:txBody>
                    <a:bodyPr/>
                    <a:lstStyle/>
                    <a:p>
                      <a:endParaRPr lang="da-DK"/>
                    </a:p>
                  </a:txBody>
                  <a:tcPr/>
                </a:tc>
                <a:tc hMerge="1" vMerge="1">
                  <a:txBody>
                    <a:bodyPr/>
                    <a:lstStyle/>
                    <a:p>
                      <a:endParaRPr lang="da-DK"/>
                    </a:p>
                  </a:txBody>
                  <a:tcPr/>
                </a:tc>
                <a:tc vMerge="1">
                  <a:txBody>
                    <a:bodyPr/>
                    <a:lstStyle/>
                    <a:p>
                      <a:endParaRPr lang="da-DK"/>
                    </a:p>
                  </a:txBody>
                  <a:tcPr/>
                </a:tc>
                <a:extLst>
                  <a:ext uri="{0D108BD9-81ED-4DB2-BD59-A6C34878D82A}">
                    <a16:rowId xmlns:a16="http://schemas.microsoft.com/office/drawing/2014/main" val="10003"/>
                  </a:ext>
                </a:extLst>
              </a:tr>
              <a:tr h="226756">
                <a:tc>
                  <a:txBody>
                    <a:bodyPr/>
                    <a:lstStyle/>
                    <a:p>
                      <a:pPr algn="l" fontAlgn="b"/>
                      <a:r>
                        <a:rPr lang="da-DK"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ctr"/>
                      <a:r>
                        <a:rPr lang="da-DK"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04"/>
                  </a:ext>
                </a:extLst>
              </a:tr>
              <a:tr h="226756">
                <a:tc>
                  <a:txBody>
                    <a:bodyPr/>
                    <a:lstStyle/>
                    <a:p>
                      <a:pPr algn="l" fontAlgn="b"/>
                      <a:r>
                        <a:rPr lang="da-DK"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da-DK"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ctr" fontAlgn="ctr"/>
                      <a:r>
                        <a:rPr lang="en-US" sz="1100" b="0" i="0" u="none" strike="noStrike">
                          <a:solidFill>
                            <a:srgbClr val="000000"/>
                          </a:solidFill>
                          <a:effectLst/>
                          <a:latin typeface="Calibri" panose="020F0502020204030204" pitchFamily="34" charset="0"/>
                        </a:rPr>
                        <a:t>Combined education for young people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da-DK"/>
                    </a:p>
                  </a:txBody>
                  <a:tcPr/>
                </a:tc>
                <a:tc rowSpan="2" hMerge="1">
                  <a:txBody>
                    <a:bodyPr/>
                    <a:lstStyle/>
                    <a:p>
                      <a:endParaRPr lang="da-DK"/>
                    </a:p>
                  </a:txBody>
                  <a:tcPr/>
                </a:tc>
                <a:tc rowSpan="2">
                  <a:txBody>
                    <a:bodyPr/>
                    <a:lstStyle/>
                    <a:p>
                      <a:pPr algn="ctr" fontAlgn="ctr"/>
                      <a:r>
                        <a:rPr lang="en-US" sz="1100" b="0" i="0" u="none" strike="noStrike">
                          <a:solidFill>
                            <a:srgbClr val="000000"/>
                          </a:solidFill>
                          <a:effectLst/>
                          <a:latin typeface="Calibri" panose="020F0502020204030204" pitchFamily="34" charset="0"/>
                        </a:rPr>
                        <a:t>Schools with emphasis on manufacturing and production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da-DK"/>
                    </a:p>
                  </a:txBody>
                  <a:tcPr/>
                </a:tc>
                <a:extLst>
                  <a:ext uri="{0D108BD9-81ED-4DB2-BD59-A6C34878D82A}">
                    <a16:rowId xmlns:a16="http://schemas.microsoft.com/office/drawing/2014/main" val="10005"/>
                  </a:ext>
                </a:extLst>
              </a:tr>
              <a:tr h="226756">
                <a:tc>
                  <a:txBody>
                    <a:bodyPr/>
                    <a:lstStyle/>
                    <a:p>
                      <a:pPr algn="l" fontAlgn="b"/>
                      <a:r>
                        <a:rPr lang="da-DK"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da-DK"/>
                    </a:p>
                  </a:txBody>
                  <a:tcPr/>
                </a:tc>
                <a:tc gridSpan="3" vMerge="1">
                  <a:txBody>
                    <a:bodyPr/>
                    <a:lstStyle/>
                    <a:p>
                      <a:endParaRPr lang="da-DK"/>
                    </a:p>
                  </a:txBody>
                  <a:tcPr/>
                </a:tc>
                <a:tc hMerge="1" vMerge="1">
                  <a:txBody>
                    <a:bodyPr/>
                    <a:lstStyle/>
                    <a:p>
                      <a:endParaRPr lang="da-DK"/>
                    </a:p>
                  </a:txBody>
                  <a:tcPr/>
                </a:tc>
                <a:tc hMerge="1" vMerge="1">
                  <a:txBody>
                    <a:bodyPr/>
                    <a:lstStyle/>
                    <a:p>
                      <a:endParaRPr lang="da-DK"/>
                    </a:p>
                  </a:txBody>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0006"/>
                  </a:ext>
                </a:extLst>
              </a:tr>
              <a:tr h="226756">
                <a:tc>
                  <a:txBody>
                    <a:bodyPr/>
                    <a:lstStyle/>
                    <a:p>
                      <a:pPr algn="r" fontAlgn="b"/>
                      <a:r>
                        <a:rPr lang="da-DK" sz="11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da-DK" sz="1100" b="0" i="0" u="none" strike="noStrike" err="1">
                          <a:solidFill>
                            <a:srgbClr val="000000"/>
                          </a:solidFill>
                          <a:effectLst/>
                          <a:latin typeface="Calibri" panose="020F0502020204030204" pitchFamily="34" charset="0"/>
                        </a:rPr>
                        <a:t>Optional</a:t>
                      </a:r>
                      <a:endParaRPr lang="da-DK"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2">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07"/>
                  </a:ext>
                </a:extLst>
              </a:tr>
              <a:tr h="226756">
                <a:tc>
                  <a:txBody>
                    <a:bodyPr/>
                    <a:lstStyle/>
                    <a:p>
                      <a:pPr algn="r" fontAlgn="b"/>
                      <a:r>
                        <a:rPr lang="da-DK" sz="1100" b="1"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10">
                  <a:txBody>
                    <a:bodyPr/>
                    <a:lstStyle/>
                    <a:p>
                      <a:pPr algn="ctr" fontAlgn="ctr"/>
                      <a:r>
                        <a:rPr lang="en-US" sz="1100" b="0" i="0" u="none" strike="noStrike">
                          <a:solidFill>
                            <a:srgbClr val="000000"/>
                          </a:solidFill>
                          <a:effectLst/>
                          <a:latin typeface="Calibri" panose="020F0502020204030204" pitchFamily="34" charset="0"/>
                        </a:rPr>
                        <a:t>Education for students with special needs</a:t>
                      </a:r>
                    </a:p>
                  </a:txBody>
                  <a:tcPr marL="9525" marR="9525" marT="9525"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6756">
                <a:tc>
                  <a:txBody>
                    <a:bodyPr/>
                    <a:lstStyle/>
                    <a:p>
                      <a:pPr algn="r" fontAlgn="b"/>
                      <a:r>
                        <a:rPr lang="da-DK" sz="11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09"/>
                  </a:ext>
                </a:extLst>
              </a:tr>
              <a:tr h="226756">
                <a:tc>
                  <a:txBody>
                    <a:bodyPr/>
                    <a:lstStyle/>
                    <a:p>
                      <a:pPr algn="r" fontAlgn="b"/>
                      <a:r>
                        <a:rPr lang="da-DK" sz="1100" b="1"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1" i="0" u="none" strike="noStrike" err="1">
                          <a:solidFill>
                            <a:srgbClr val="000000"/>
                          </a:solidFill>
                          <a:effectLst/>
                          <a:latin typeface="Calibri" panose="020F0502020204030204" pitchFamily="34" charset="0"/>
                        </a:rPr>
                        <a:t>Secondary</a:t>
                      </a:r>
                      <a:r>
                        <a:rPr lang="da-DK" sz="1100" b="1" i="0" u="none" strike="noStrike">
                          <a:solidFill>
                            <a:srgbClr val="000000"/>
                          </a:solidFill>
                          <a:effectLst/>
                          <a:latin typeface="Calibri" panose="020F0502020204030204" pitchFamily="34" charset="0"/>
                        </a:rPr>
                        <a:t> 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0"/>
                  </a:ext>
                </a:extLst>
              </a:tr>
              <a:tr h="226756">
                <a:tc>
                  <a:txBody>
                    <a:bodyPr/>
                    <a:lstStyle/>
                    <a:p>
                      <a:pPr algn="r" fontAlgn="b"/>
                      <a:r>
                        <a:rPr lang="da-DK" sz="1100" b="1"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1"/>
                  </a:ext>
                </a:extLst>
              </a:tr>
              <a:tr h="226756">
                <a:tc>
                  <a:txBody>
                    <a:bodyPr/>
                    <a:lstStyle/>
                    <a:p>
                      <a:pPr algn="r" fontAlgn="b"/>
                      <a:r>
                        <a:rPr lang="da-DK"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2"/>
                  </a:ext>
                </a:extLst>
              </a:tr>
              <a:tr h="226756">
                <a:tc>
                  <a:txBody>
                    <a:bodyPr/>
                    <a:lstStyle/>
                    <a:p>
                      <a:pPr algn="r" fontAlgn="b"/>
                      <a:r>
                        <a:rPr lang="da-DK" sz="11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3"/>
                  </a:ext>
                </a:extLst>
              </a:tr>
              <a:tr h="226756">
                <a:tc>
                  <a:txBody>
                    <a:bodyPr/>
                    <a:lstStyle/>
                    <a:p>
                      <a:pPr algn="r" fontAlgn="b"/>
                      <a:r>
                        <a:rPr lang="da-DK" sz="11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4"/>
                  </a:ext>
                </a:extLst>
              </a:tr>
              <a:tr h="226756">
                <a:tc>
                  <a:txBody>
                    <a:bodyPr/>
                    <a:lstStyle/>
                    <a:p>
                      <a:pPr algn="r" fontAlgn="b"/>
                      <a:r>
                        <a:rPr lang="da-DK" sz="11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5"/>
                  </a:ext>
                </a:extLst>
              </a:tr>
              <a:tr h="226756">
                <a:tc>
                  <a:txBody>
                    <a:bodyPr/>
                    <a:lstStyle/>
                    <a:p>
                      <a:pPr algn="r" fontAlgn="b"/>
                      <a:r>
                        <a:rPr lang="da-DK" sz="11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a-DK" sz="1100" b="1" i="0" u="none" strike="noStrike" err="1">
                          <a:solidFill>
                            <a:srgbClr val="000000"/>
                          </a:solidFill>
                          <a:effectLst/>
                          <a:latin typeface="Calibri" panose="020F0502020204030204" pitchFamily="34" charset="0"/>
                        </a:rPr>
                        <a:t>Primary</a:t>
                      </a:r>
                      <a:r>
                        <a:rPr lang="da-DK" sz="1100" b="1" i="0" u="none" strike="noStrike">
                          <a:solidFill>
                            <a:srgbClr val="000000"/>
                          </a:solidFill>
                          <a:effectLst/>
                          <a:latin typeface="Calibri" panose="020F0502020204030204" pitchFamily="34" charset="0"/>
                        </a:rPr>
                        <a:t> 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6"/>
                  </a:ext>
                </a:extLst>
              </a:tr>
              <a:tr h="226756">
                <a:tc>
                  <a:txBody>
                    <a:bodyPr/>
                    <a:lstStyle/>
                    <a:p>
                      <a:pPr algn="r" fontAlgn="b"/>
                      <a:r>
                        <a:rPr lang="da-DK" sz="11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da-DK" sz="1100" b="1" i="0" u="none" strike="noStrike">
                          <a:solidFill>
                            <a:srgbClr val="000000"/>
                          </a:solidFill>
                          <a:effectLst/>
                          <a:latin typeface="Calibri" panose="020F0502020204030204" pitchFamily="34" charset="0"/>
                        </a:rPr>
                        <a:t>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2965510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1" y="393597"/>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114300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3200" b="0"/>
              <a:t>Varde </a:t>
            </a:r>
            <a:r>
              <a:rPr lang="da-DK" sz="3200" b="0" err="1"/>
              <a:t>Municipality</a:t>
            </a:r>
            <a:r>
              <a:rPr lang="da-DK" sz="3200" b="0"/>
              <a:t> </a:t>
            </a:r>
            <a:r>
              <a:rPr lang="da-DK" sz="3200" b="0" err="1"/>
              <a:t>makes</a:t>
            </a:r>
            <a:r>
              <a:rPr lang="da-DK" sz="3200" b="0"/>
              <a:t> a difference for the students!</a:t>
            </a:r>
            <a:endParaRPr sz="3200" b="0"/>
          </a:p>
        </p:txBody>
      </p:sp>
      <p:sp>
        <p:nvSpPr>
          <p:cNvPr id="155" name="Shape 155"/>
          <p:cNvSpPr>
            <a:spLocks noGrp="1"/>
          </p:cNvSpPr>
          <p:nvPr>
            <p:ph type="body" idx="1"/>
          </p:nvPr>
        </p:nvSpPr>
        <p:spPr>
          <a:xfrm>
            <a:off x="457200" y="1917918"/>
            <a:ext cx="8441140" cy="4646656"/>
          </a:xfrm>
          <a:prstGeom prst="rect">
            <a:avLst/>
          </a:prstGeom>
        </p:spPr>
        <p:txBody>
          <a:bodyPr>
            <a:normAutofit/>
          </a:bodyPr>
          <a:lstStyle/>
          <a:p>
            <a:pPr marL="0" indent="0" algn="ctr">
              <a:buNone/>
            </a:pPr>
            <a:r>
              <a:rPr lang="da-DK" sz="1800" b="1">
                <a:latin typeface="Verdana" panose="020B0604030504040204" pitchFamily="34" charset="0"/>
                <a:ea typeface="Verdana" panose="020B0604030504040204" pitchFamily="34" charset="0"/>
                <a:cs typeface="Verdana" panose="020B0604030504040204" pitchFamily="34" charset="0"/>
              </a:rPr>
              <a:t>A </a:t>
            </a:r>
            <a:r>
              <a:rPr lang="da-DK" sz="1800" b="1" err="1">
                <a:latin typeface="Verdana" panose="020B0604030504040204" pitchFamily="34" charset="0"/>
                <a:ea typeface="Verdana" panose="020B0604030504040204" pitchFamily="34" charset="0"/>
                <a:cs typeface="Verdana" panose="020B0604030504040204" pitchFamily="34" charset="0"/>
              </a:rPr>
              <a:t>wide</a:t>
            </a:r>
            <a:r>
              <a:rPr lang="da-DK" sz="1800" b="1">
                <a:latin typeface="Verdana" panose="020B0604030504040204" pitchFamily="34" charset="0"/>
                <a:ea typeface="Verdana" panose="020B0604030504040204" pitchFamily="34" charset="0"/>
                <a:cs typeface="Verdana" panose="020B0604030504040204" pitchFamily="34" charset="0"/>
              </a:rPr>
              <a:t> </a:t>
            </a:r>
            <a:r>
              <a:rPr lang="da-DK" sz="1800" b="1" err="1">
                <a:latin typeface="Verdana" panose="020B0604030504040204" pitchFamily="34" charset="0"/>
                <a:ea typeface="Verdana" panose="020B0604030504040204" pitchFamily="34" charset="0"/>
                <a:cs typeface="Verdana" panose="020B0604030504040204" pitchFamily="34" charset="0"/>
              </a:rPr>
              <a:t>variety</a:t>
            </a:r>
            <a:r>
              <a:rPr lang="da-DK" sz="1800" b="1">
                <a:latin typeface="Verdana" panose="020B0604030504040204" pitchFamily="34" charset="0"/>
                <a:ea typeface="Verdana" panose="020B0604030504040204" pitchFamily="34" charset="0"/>
                <a:cs typeface="Verdana" panose="020B0604030504040204" pitchFamily="34" charset="0"/>
              </a:rPr>
              <a:t> of options </a:t>
            </a:r>
            <a:r>
              <a:rPr lang="da-DK" sz="1800" b="1" err="1">
                <a:latin typeface="Verdana" panose="020B0604030504040204" pitchFamily="34" charset="0"/>
                <a:ea typeface="Verdana" panose="020B0604030504040204" pitchFamily="34" charset="0"/>
                <a:cs typeface="Verdana" panose="020B0604030504040204" pitchFamily="34" charset="0"/>
              </a:rPr>
              <a:t>regarding</a:t>
            </a:r>
            <a:r>
              <a:rPr lang="da-DK" sz="1800" b="1">
                <a:latin typeface="Verdana" panose="020B0604030504040204" pitchFamily="34" charset="0"/>
                <a:ea typeface="Verdana" panose="020B0604030504040204" pitchFamily="34" charset="0"/>
                <a:cs typeface="Verdana" panose="020B0604030504040204" pitchFamily="34" charset="0"/>
              </a:rPr>
              <a:t> </a:t>
            </a:r>
            <a:r>
              <a:rPr lang="da-DK" sz="1800" b="1" err="1">
                <a:latin typeface="Verdana" panose="020B0604030504040204" pitchFamily="34" charset="0"/>
                <a:ea typeface="Verdana" panose="020B0604030504040204" pitchFamily="34" charset="0"/>
                <a:cs typeface="Verdana" panose="020B0604030504040204" pitchFamily="34" charset="0"/>
              </a:rPr>
              <a:t>education</a:t>
            </a:r>
            <a:r>
              <a:rPr lang="da-DK" sz="1800" b="1">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da-DK" sz="1800" b="1">
                <a:latin typeface="Verdana" panose="020B0604030504040204" pitchFamily="34" charset="0"/>
                <a:ea typeface="Verdana" panose="020B0604030504040204" pitchFamily="34" charset="0"/>
                <a:cs typeface="Verdana" panose="020B0604030504040204" pitchFamily="34" charset="0"/>
              </a:rPr>
              <a:t>TRUST – CARE – RESPECT  - LEARNING TO LEARN</a:t>
            </a:r>
            <a:r>
              <a:rPr lang="en-US" sz="1800" b="1">
                <a:latin typeface="Verdana" panose="020B0604030504040204" pitchFamily="34" charset="0"/>
                <a:ea typeface="Verdana" panose="020B0604030504040204" pitchFamily="34" charset="0"/>
                <a:cs typeface="Verdana" panose="020B0604030504040204" pitchFamily="34" charset="0"/>
              </a:rPr>
              <a:t> </a:t>
            </a:r>
          </a:p>
          <a:p>
            <a:endParaRPr lang="en-US"/>
          </a:p>
          <a:p>
            <a:pPr marL="0" indent="0">
              <a:buNone/>
            </a:pPr>
            <a:r>
              <a:rPr lang="da-DK"/>
              <a:t> </a:t>
            </a:r>
            <a:endParaRPr lang="da-DK" sz="2400"/>
          </a:p>
          <a:p>
            <a:endParaRPr lang="da-DK" sz="1800"/>
          </a:p>
          <a:p>
            <a:pPr>
              <a:lnSpc>
                <a:spcPct val="120000"/>
              </a:lnSpc>
              <a:spcBef>
                <a:spcPts val="400"/>
              </a:spcBef>
              <a:defRPr sz="2000">
                <a:solidFill>
                  <a:srgbClr val="053253"/>
                </a:solidFill>
                <a:latin typeface="Verdana"/>
                <a:ea typeface="Verdana"/>
                <a:cs typeface="Verdana"/>
                <a:sym typeface="Verdana"/>
              </a:defRPr>
            </a:pPr>
            <a:endParaRPr/>
          </a:p>
        </p:txBody>
      </p:sp>
      <p:pic>
        <p:nvPicPr>
          <p:cNvPr id="156"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8" name="Picture 10" descr="Billedresultat for naturfagsmarathon var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223" y="4700080"/>
            <a:ext cx="2805635" cy="194150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a:blip r:embed="rId5"/>
          <a:stretch>
            <a:fillRect/>
          </a:stretch>
        </p:blipFill>
        <p:spPr>
          <a:xfrm>
            <a:off x="565203" y="2970553"/>
            <a:ext cx="4393163" cy="3459053"/>
          </a:xfrm>
          <a:prstGeom prst="rect">
            <a:avLst/>
          </a:prstGeom>
          <a:ln w="38100">
            <a:solidFill>
              <a:srgbClr val="0070C0"/>
            </a:solidFill>
          </a:ln>
        </p:spPr>
      </p:pic>
    </p:spTree>
    <p:extLst>
      <p:ext uri="{BB962C8B-B14F-4D97-AF65-F5344CB8AC3E}">
        <p14:creationId xmlns:p14="http://schemas.microsoft.com/office/powerpoint/2010/main" val="17947472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1" y="384365"/>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114300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3200" b="0"/>
              <a:t>Varde </a:t>
            </a:r>
            <a:r>
              <a:rPr lang="da-DK" sz="3200" b="0" err="1"/>
              <a:t>Municipality</a:t>
            </a:r>
            <a:r>
              <a:rPr lang="da-DK" sz="3200" b="0"/>
              <a:t> </a:t>
            </a:r>
            <a:r>
              <a:rPr lang="da-DK" sz="3200" b="0" err="1"/>
              <a:t>makes</a:t>
            </a:r>
            <a:r>
              <a:rPr lang="da-DK" sz="3200" b="0"/>
              <a:t> a difference for the students!</a:t>
            </a:r>
            <a:endParaRPr sz="3200" b="0"/>
          </a:p>
        </p:txBody>
      </p:sp>
      <p:sp>
        <p:nvSpPr>
          <p:cNvPr id="155" name="Shape 155"/>
          <p:cNvSpPr>
            <a:spLocks noGrp="1"/>
          </p:cNvSpPr>
          <p:nvPr>
            <p:ph type="body" idx="1"/>
          </p:nvPr>
        </p:nvSpPr>
        <p:spPr>
          <a:xfrm>
            <a:off x="384350" y="1957502"/>
            <a:ext cx="8759648" cy="4675118"/>
          </a:xfrm>
          <a:prstGeom prst="rect">
            <a:avLst/>
          </a:prstGeom>
        </p:spPr>
        <p:txBody>
          <a:bodyPr>
            <a:normAutofit lnSpcReduction="10000"/>
          </a:bodyPr>
          <a:lstStyle/>
          <a:p>
            <a:pPr marL="0" indent="0" algn="ctr">
              <a:buNone/>
            </a:pPr>
            <a:r>
              <a:rPr lang="da-DK" sz="1800" b="1">
                <a:latin typeface="Verdana" panose="020B0604030504040204" pitchFamily="34" charset="0"/>
                <a:ea typeface="Verdana" panose="020B0604030504040204" pitchFamily="34" charset="0"/>
                <a:cs typeface="Verdana" panose="020B0604030504040204" pitchFamily="34" charset="0"/>
              </a:rPr>
              <a:t>A </a:t>
            </a:r>
            <a:r>
              <a:rPr lang="da-DK" sz="1800" b="1" err="1">
                <a:latin typeface="Verdana" panose="020B0604030504040204" pitchFamily="34" charset="0"/>
                <a:ea typeface="Verdana" panose="020B0604030504040204" pitchFamily="34" charset="0"/>
                <a:cs typeface="Verdana" panose="020B0604030504040204" pitchFamily="34" charset="0"/>
              </a:rPr>
              <a:t>wide</a:t>
            </a:r>
            <a:r>
              <a:rPr lang="da-DK" sz="1800" b="1">
                <a:latin typeface="Verdana" panose="020B0604030504040204" pitchFamily="34" charset="0"/>
                <a:ea typeface="Verdana" panose="020B0604030504040204" pitchFamily="34" charset="0"/>
                <a:cs typeface="Verdana" panose="020B0604030504040204" pitchFamily="34" charset="0"/>
              </a:rPr>
              <a:t> </a:t>
            </a:r>
            <a:r>
              <a:rPr lang="da-DK" sz="1800" b="1" err="1">
                <a:latin typeface="Verdana" panose="020B0604030504040204" pitchFamily="34" charset="0"/>
                <a:ea typeface="Verdana" panose="020B0604030504040204" pitchFamily="34" charset="0"/>
                <a:cs typeface="Verdana" panose="020B0604030504040204" pitchFamily="34" charset="0"/>
              </a:rPr>
              <a:t>variety</a:t>
            </a:r>
            <a:r>
              <a:rPr lang="da-DK" sz="1800" b="1">
                <a:latin typeface="Verdana" panose="020B0604030504040204" pitchFamily="34" charset="0"/>
                <a:ea typeface="Verdana" panose="020B0604030504040204" pitchFamily="34" charset="0"/>
                <a:cs typeface="Verdana" panose="020B0604030504040204" pitchFamily="34" charset="0"/>
              </a:rPr>
              <a:t> of options </a:t>
            </a:r>
            <a:r>
              <a:rPr lang="da-DK" sz="1800" b="1" err="1">
                <a:latin typeface="Verdana" panose="020B0604030504040204" pitchFamily="34" charset="0"/>
                <a:ea typeface="Verdana" panose="020B0604030504040204" pitchFamily="34" charset="0"/>
                <a:cs typeface="Verdana" panose="020B0604030504040204" pitchFamily="34" charset="0"/>
              </a:rPr>
              <a:t>regarding</a:t>
            </a:r>
            <a:r>
              <a:rPr lang="da-DK" sz="1800" b="1">
                <a:latin typeface="Verdana" panose="020B0604030504040204" pitchFamily="34" charset="0"/>
                <a:ea typeface="Verdana" panose="020B0604030504040204" pitchFamily="34" charset="0"/>
                <a:cs typeface="Verdana" panose="020B0604030504040204" pitchFamily="34" charset="0"/>
              </a:rPr>
              <a:t> </a:t>
            </a:r>
            <a:r>
              <a:rPr lang="da-DK" sz="1800" b="1" err="1">
                <a:latin typeface="Verdana" panose="020B0604030504040204" pitchFamily="34" charset="0"/>
                <a:ea typeface="Verdana" panose="020B0604030504040204" pitchFamily="34" charset="0"/>
                <a:cs typeface="Verdana" panose="020B0604030504040204" pitchFamily="34" charset="0"/>
              </a:rPr>
              <a:t>education</a:t>
            </a:r>
            <a:r>
              <a:rPr lang="da-DK" sz="1800" b="1">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da-DK" sz="1800" b="1">
                <a:latin typeface="Verdana" panose="020B0604030504040204" pitchFamily="34" charset="0"/>
                <a:ea typeface="Verdana" panose="020B0604030504040204" pitchFamily="34" charset="0"/>
                <a:cs typeface="Verdana" panose="020B0604030504040204" pitchFamily="34" charset="0"/>
              </a:rPr>
              <a:t>LEARNING TO LEARN</a:t>
            </a:r>
            <a:r>
              <a:rPr lang="en-US" sz="1800" b="1">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8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b="1">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400"/>
              </a:spcBef>
              <a:defRPr sz="2000">
                <a:solidFill>
                  <a:srgbClr val="053253"/>
                </a:solidFill>
                <a:latin typeface="Verdana"/>
                <a:ea typeface="Verdana"/>
                <a:cs typeface="Verdana"/>
                <a:sym typeface="Verdana"/>
              </a:defRPr>
            </a:pPr>
            <a:r>
              <a:rPr lang="da-DK" sz="2000">
                <a:sym typeface="Verdana"/>
              </a:rPr>
              <a:t>12 public schools</a:t>
            </a:r>
          </a:p>
          <a:p>
            <a:pPr>
              <a:lnSpc>
                <a:spcPct val="120000"/>
              </a:lnSpc>
              <a:spcBef>
                <a:spcPts val="400"/>
              </a:spcBef>
              <a:defRPr sz="2000">
                <a:solidFill>
                  <a:srgbClr val="053253"/>
                </a:solidFill>
                <a:latin typeface="Verdana"/>
                <a:ea typeface="Verdana"/>
                <a:cs typeface="Verdana"/>
                <a:sym typeface="Verdana"/>
              </a:defRPr>
            </a:pPr>
            <a:r>
              <a:rPr lang="da-DK" sz="2000">
                <a:sym typeface="Verdana"/>
              </a:rPr>
              <a:t>5300 students</a:t>
            </a:r>
          </a:p>
          <a:p>
            <a:pPr>
              <a:lnSpc>
                <a:spcPct val="120000"/>
              </a:lnSpc>
              <a:spcBef>
                <a:spcPts val="400"/>
              </a:spcBef>
              <a:defRPr sz="2000">
                <a:solidFill>
                  <a:srgbClr val="053253"/>
                </a:solidFill>
                <a:latin typeface="Verdana"/>
                <a:ea typeface="Verdana"/>
                <a:cs typeface="Verdana"/>
                <a:sym typeface="Verdana"/>
              </a:defRPr>
            </a:pPr>
            <a:r>
              <a:rPr lang="da-DK" sz="2000">
                <a:sym typeface="Verdana"/>
              </a:rPr>
              <a:t>10 schools </a:t>
            </a:r>
            <a:r>
              <a:rPr lang="da-DK" sz="2000" err="1">
                <a:sym typeface="Verdana"/>
              </a:rPr>
              <a:t>are</a:t>
            </a:r>
            <a:r>
              <a:rPr lang="da-DK" sz="2000">
                <a:sym typeface="Verdana"/>
              </a:rPr>
              <a:t> </a:t>
            </a:r>
            <a:r>
              <a:rPr lang="da-DK" sz="2000" err="1">
                <a:sym typeface="Verdana"/>
              </a:rPr>
              <a:t>secondary</a:t>
            </a:r>
            <a:r>
              <a:rPr lang="da-DK" sz="2000">
                <a:sym typeface="Verdana"/>
              </a:rPr>
              <a:t> schools</a:t>
            </a:r>
          </a:p>
          <a:p>
            <a:pPr>
              <a:lnSpc>
                <a:spcPct val="120000"/>
              </a:lnSpc>
              <a:spcBef>
                <a:spcPts val="400"/>
              </a:spcBef>
              <a:defRPr sz="2000">
                <a:solidFill>
                  <a:srgbClr val="053253"/>
                </a:solidFill>
                <a:latin typeface="Verdana"/>
                <a:ea typeface="Verdana"/>
                <a:cs typeface="Verdana"/>
                <a:sym typeface="Verdana"/>
              </a:defRPr>
            </a:pPr>
            <a:r>
              <a:rPr lang="da-DK" sz="2000">
                <a:sym typeface="Verdana"/>
              </a:rPr>
              <a:t>5 schools have a </a:t>
            </a:r>
            <a:r>
              <a:rPr lang="da-DK" sz="2000" err="1">
                <a:sym typeface="Verdana"/>
              </a:rPr>
              <a:t>satellite</a:t>
            </a:r>
            <a:r>
              <a:rPr lang="da-DK" sz="2000">
                <a:sym typeface="Verdana"/>
              </a:rPr>
              <a:t> school </a:t>
            </a:r>
            <a:r>
              <a:rPr lang="da-DK" sz="2000" err="1">
                <a:sym typeface="Verdana"/>
              </a:rPr>
              <a:t>elsewhere</a:t>
            </a:r>
            <a:r>
              <a:rPr lang="da-DK" sz="2000">
                <a:sym typeface="Verdana"/>
              </a:rPr>
              <a:t> </a:t>
            </a:r>
            <a:r>
              <a:rPr lang="da-DK" sz="2000" err="1">
                <a:sym typeface="Verdana"/>
              </a:rPr>
              <a:t>within</a:t>
            </a:r>
            <a:r>
              <a:rPr lang="da-DK" sz="2000">
                <a:sym typeface="Verdana"/>
              </a:rPr>
              <a:t> the </a:t>
            </a:r>
            <a:r>
              <a:rPr lang="da-DK" sz="2000" err="1">
                <a:sym typeface="Verdana"/>
              </a:rPr>
              <a:t>geographical</a:t>
            </a:r>
            <a:r>
              <a:rPr lang="da-DK" sz="2000">
                <a:sym typeface="Verdana"/>
              </a:rPr>
              <a:t> </a:t>
            </a:r>
            <a:r>
              <a:rPr lang="da-DK" sz="2000" err="1">
                <a:sym typeface="Verdana"/>
              </a:rPr>
              <a:t>community</a:t>
            </a:r>
            <a:endParaRPr lang="da-DK" sz="2000">
              <a:sym typeface="Verdana"/>
            </a:endParaRPr>
          </a:p>
          <a:p>
            <a:pPr marL="0" indent="0">
              <a:lnSpc>
                <a:spcPct val="120000"/>
              </a:lnSpc>
              <a:spcBef>
                <a:spcPts val="400"/>
              </a:spcBef>
              <a:buNone/>
              <a:defRPr sz="2000">
                <a:solidFill>
                  <a:srgbClr val="053253"/>
                </a:solidFill>
                <a:latin typeface="Verdana"/>
                <a:ea typeface="Verdana"/>
                <a:cs typeface="Verdana"/>
                <a:sym typeface="Verdana"/>
              </a:defRPr>
            </a:pPr>
            <a:r>
              <a:rPr lang="da-DK" sz="2000">
                <a:sym typeface="Verdana"/>
              </a:rPr>
              <a:t>										</a:t>
            </a:r>
            <a:r>
              <a:rPr lang="da-DK" sz="1500">
                <a:sym typeface="Verdana"/>
              </a:rPr>
              <a:t>													</a:t>
            </a:r>
            <a:r>
              <a:rPr lang="da-DK" sz="2000">
                <a:sym typeface="Verdana"/>
              </a:rPr>
              <a:t>	  </a:t>
            </a:r>
            <a:endParaRPr/>
          </a:p>
        </p:txBody>
      </p:sp>
      <p:pic>
        <p:nvPicPr>
          <p:cNvPr id="156"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3" name="Billede 2"/>
          <p:cNvPicPr>
            <a:picLocks noChangeAspect="1"/>
          </p:cNvPicPr>
          <p:nvPr/>
        </p:nvPicPr>
        <p:blipFill>
          <a:blip r:embed="rId4"/>
          <a:stretch>
            <a:fillRect/>
          </a:stretch>
        </p:blipFill>
        <p:spPr>
          <a:xfrm>
            <a:off x="3928238" y="2800307"/>
            <a:ext cx="4769790" cy="151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541253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193" y="926925"/>
            <a:ext cx="8198768" cy="1267635"/>
          </a:xfrm>
          <a:prstGeom prst="rect">
            <a:avLst/>
          </a:prstGeom>
        </p:spPr>
        <p:txBody>
          <a:bodyPr>
            <a:noAutofit/>
          </a:bodyPr>
          <a:lstStyle/>
          <a:p>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The Danish School Syste</a:t>
            </a:r>
            <a:r>
              <a:rPr lang="da-DK">
                <a:solidFill>
                  <a:srgbClr val="002060"/>
                </a:solidFill>
                <a:latin typeface="Verdana" panose="020B0604030504040204" pitchFamily="34" charset="0"/>
                <a:ea typeface="Verdana" panose="020B0604030504040204" pitchFamily="34" charset="0"/>
                <a:cs typeface="Verdana" panose="020B0604030504040204" pitchFamily="34" charset="0"/>
              </a:rPr>
              <a:t>m</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2194560"/>
            <a:ext cx="8625385" cy="4455622"/>
          </a:xfrm>
          <a:prstGeom prst="rect">
            <a:avLst/>
          </a:prstGeom>
        </p:spPr>
        <p:txBody>
          <a:bodyPr lIns="45719" tIns="45720" rIns="45719" bIns="45720" anchor="t">
            <a:noAutofit/>
          </a:bodyPr>
          <a:lstStyle>
            <a:lvl1pPr algn="l">
              <a:spcBef>
                <a:spcPts val="300"/>
              </a:spcBef>
              <a:defRPr sz="1500">
                <a:solidFill>
                  <a:srgbClr val="053253"/>
                </a:solidFill>
                <a:latin typeface="Verdana"/>
                <a:ea typeface="Verdana"/>
                <a:cs typeface="Verdana"/>
                <a:sym typeface="Verdana"/>
              </a:defRPr>
            </a:lvl1pPr>
          </a:lstStyle>
          <a:p>
            <a:r>
              <a:rPr lang="da-DK" sz="3200" u="sng">
                <a:solidFill>
                  <a:srgbClr val="002060"/>
                </a:solidFill>
              </a:rPr>
              <a:t>My purpose </a:t>
            </a:r>
            <a:r>
              <a:rPr lang="da-DK" sz="3200" u="sng" err="1">
                <a:solidFill>
                  <a:srgbClr val="002060"/>
                </a:solidFill>
              </a:rPr>
              <a:t>today</a:t>
            </a:r>
            <a:r>
              <a:rPr lang="da-DK" sz="3200" u="sng">
                <a:solidFill>
                  <a:srgbClr val="002060"/>
                </a:solidFill>
              </a:rPr>
              <a:t>: </a:t>
            </a:r>
          </a:p>
          <a:p>
            <a:pPr marL="457200" indent="-457200">
              <a:buFont typeface="Arial" panose="020B0604020202020204" pitchFamily="34" charset="0"/>
              <a:buChar char="•"/>
            </a:pPr>
            <a:r>
              <a:rPr lang="da-DK" sz="3200">
                <a:solidFill>
                  <a:srgbClr val="002060"/>
                </a:solidFill>
              </a:rPr>
              <a:t>To </a:t>
            </a:r>
            <a:r>
              <a:rPr lang="da-DK" sz="3200" err="1">
                <a:solidFill>
                  <a:srgbClr val="002060"/>
                </a:solidFill>
              </a:rPr>
              <a:t>pass</a:t>
            </a:r>
            <a:r>
              <a:rPr lang="da-DK" sz="3200">
                <a:solidFill>
                  <a:srgbClr val="002060"/>
                </a:solidFill>
              </a:rPr>
              <a:t> on </a:t>
            </a:r>
            <a:r>
              <a:rPr lang="da-DK" sz="3200" err="1">
                <a:solidFill>
                  <a:srgbClr val="002060"/>
                </a:solidFill>
              </a:rPr>
              <a:t>knowledge</a:t>
            </a:r>
            <a:r>
              <a:rPr lang="da-DK" sz="3200">
                <a:solidFill>
                  <a:srgbClr val="002060"/>
                </a:solidFill>
              </a:rPr>
              <a:t> and </a:t>
            </a:r>
            <a:r>
              <a:rPr lang="da-DK" sz="3200" err="1">
                <a:solidFill>
                  <a:srgbClr val="002060"/>
                </a:solidFill>
              </a:rPr>
              <a:t>insights</a:t>
            </a:r>
            <a:r>
              <a:rPr lang="da-DK" sz="3200">
                <a:solidFill>
                  <a:srgbClr val="002060"/>
                </a:solidFill>
              </a:rPr>
              <a:t> to </a:t>
            </a:r>
            <a:r>
              <a:rPr lang="da-DK" sz="3200" err="1">
                <a:solidFill>
                  <a:srgbClr val="002060"/>
                </a:solidFill>
              </a:rPr>
              <a:t>you</a:t>
            </a:r>
            <a:r>
              <a:rPr lang="da-DK" sz="3200">
                <a:solidFill>
                  <a:srgbClr val="002060"/>
                </a:solidFill>
              </a:rPr>
              <a:t> </a:t>
            </a:r>
            <a:r>
              <a:rPr lang="da-DK" sz="3200" err="1">
                <a:solidFill>
                  <a:srgbClr val="002060"/>
                </a:solidFill>
              </a:rPr>
              <a:t>regarding</a:t>
            </a:r>
            <a:r>
              <a:rPr lang="da-DK" sz="3200">
                <a:solidFill>
                  <a:srgbClr val="002060"/>
                </a:solidFill>
              </a:rPr>
              <a:t> Denmark and the Danish School System </a:t>
            </a:r>
          </a:p>
          <a:p>
            <a:pPr marL="457200" indent="-457200">
              <a:buFont typeface="Arial" panose="020B0604020202020204" pitchFamily="34" charset="0"/>
              <a:buChar char="•"/>
            </a:pPr>
            <a:endParaRPr lang="da-DK" sz="3200" u="sng">
              <a:solidFill>
                <a:srgbClr val="002060"/>
              </a:solidFill>
            </a:endParaRPr>
          </a:p>
          <a:p>
            <a:endParaRPr lang="da-DK" sz="3200">
              <a:solidFill>
                <a:srgbClr val="002060"/>
              </a:solidFill>
            </a:endParaRPr>
          </a:p>
          <a:p>
            <a:endParaRPr lang="da-DK" sz="3200" u="sng">
              <a:solidFill>
                <a:srgbClr val="002060"/>
              </a:solidFill>
            </a:endParaRPr>
          </a:p>
          <a:p>
            <a:endParaRPr lang="da-DK" sz="3200"/>
          </a:p>
          <a:p>
            <a:pPr marL="1126490" lvl="1" indent="-342900">
              <a:buFont typeface="Arial" panose="020B0604020202020204" pitchFamily="34" charset="0"/>
              <a:buChar char="•"/>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3" name="Billede 2"/>
          <p:cNvPicPr>
            <a:picLocks noChangeAspect="1"/>
          </p:cNvPicPr>
          <p:nvPr/>
        </p:nvPicPr>
        <p:blipFill>
          <a:blip r:embed="rId4"/>
          <a:stretch>
            <a:fillRect/>
          </a:stretch>
        </p:blipFill>
        <p:spPr>
          <a:xfrm>
            <a:off x="975816" y="4322618"/>
            <a:ext cx="2905125" cy="2143125"/>
          </a:xfrm>
          <a:prstGeom prst="rect">
            <a:avLst/>
          </a:prstGeom>
          <a:ln w="38100">
            <a:solidFill>
              <a:srgbClr val="0070C0"/>
            </a:solidFill>
          </a:ln>
        </p:spPr>
      </p:pic>
      <p:pic>
        <p:nvPicPr>
          <p:cNvPr id="10" name="Billede 9"/>
          <p:cNvPicPr>
            <a:picLocks noChangeAspect="1"/>
          </p:cNvPicPr>
          <p:nvPr/>
        </p:nvPicPr>
        <p:blipFill>
          <a:blip r:embed="rId5"/>
          <a:stretch>
            <a:fillRect/>
          </a:stretch>
        </p:blipFill>
        <p:spPr>
          <a:xfrm>
            <a:off x="4832251" y="5036211"/>
            <a:ext cx="3865777" cy="1429532"/>
          </a:xfrm>
          <a:prstGeom prst="rect">
            <a:avLst/>
          </a:prstGeom>
          <a:ln w="38100">
            <a:solidFill>
              <a:srgbClr val="0070C0"/>
            </a:solidFill>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1" y="542420"/>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114300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3200" b="0"/>
              <a:t>Varde </a:t>
            </a:r>
            <a:r>
              <a:rPr lang="da-DK" sz="3200" b="0" err="1"/>
              <a:t>Municipality</a:t>
            </a:r>
            <a:r>
              <a:rPr lang="da-DK" sz="3200" b="0"/>
              <a:t> </a:t>
            </a:r>
            <a:r>
              <a:rPr lang="da-DK" sz="3200" b="0" err="1"/>
              <a:t>makes</a:t>
            </a:r>
            <a:r>
              <a:rPr lang="da-DK" sz="3200" b="0"/>
              <a:t> a difference for the students!</a:t>
            </a:r>
            <a:endParaRPr sz="3200" b="0"/>
          </a:p>
        </p:txBody>
      </p:sp>
      <p:sp>
        <p:nvSpPr>
          <p:cNvPr id="155" name="Shape 155"/>
          <p:cNvSpPr>
            <a:spLocks noGrp="1"/>
          </p:cNvSpPr>
          <p:nvPr>
            <p:ph type="body" idx="1"/>
          </p:nvPr>
        </p:nvSpPr>
        <p:spPr>
          <a:xfrm>
            <a:off x="0" y="1874374"/>
            <a:ext cx="9028090" cy="5049321"/>
          </a:xfrm>
          <a:prstGeom prst="rect">
            <a:avLst/>
          </a:prstGeom>
        </p:spPr>
        <p:txBody>
          <a:bodyPr>
            <a:normAutofit fontScale="70000" lnSpcReduction="20000"/>
          </a:bodyPr>
          <a:lstStyle/>
          <a:p>
            <a:pPr marL="0" indent="0">
              <a:buNone/>
            </a:pP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The National </a:t>
            </a:r>
            <a:r>
              <a:rPr lang="da-DK" sz="1800" b="1"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 for learning:</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With the Reformation of the Folkeskole, a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number</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of national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for the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development</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of the Folkeskole provides a clear sense of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direction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with a high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level</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of ambition:</a:t>
            </a:r>
          </a:p>
          <a:p>
            <a:pPr marL="0" indent="0">
              <a:buNone/>
            </a:pPr>
            <a:r>
              <a:rPr lang="da-DK" sz="1800" u="sng"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u="sng">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u="sng" err="1">
                <a:solidFill>
                  <a:srgbClr val="002060"/>
                </a:solidFill>
                <a:latin typeface="Verdana" panose="020B0604030504040204" pitchFamily="34" charset="0"/>
                <a:ea typeface="Verdana" panose="020B0604030504040204" pitchFamily="34" charset="0"/>
                <a:cs typeface="Verdana" panose="020B0604030504040204" pitchFamily="34" charset="0"/>
              </a:rPr>
              <a:t>are</a:t>
            </a:r>
            <a:r>
              <a:rPr lang="da-DK" sz="1800" u="sng">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da-DK" sz="1800" u="sng">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mj-lt"/>
              <a:buAutoNum type="arabicPeriod"/>
              <a:defRPr/>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The Folkeskole must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challenge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all student to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be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capable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and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skilful</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they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can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be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a:spcBef>
                <a:spcPts val="0"/>
              </a:spcBef>
              <a:buFont typeface="+mj-lt"/>
              <a:buAutoNum type="arabicPeriod"/>
              <a:defRPr/>
            </a:pP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mj-lt"/>
              <a:buAutoNum type="arabicPeriod"/>
              <a:defRPr/>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The Folkeskole must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diminish</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effect</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specific</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social heritage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may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or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may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not have on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academic</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performance.</a:t>
            </a:r>
          </a:p>
          <a:p>
            <a:pPr>
              <a:spcBef>
                <a:spcPts val="0"/>
              </a:spcBef>
              <a:buFont typeface="+mj-lt"/>
              <a:buAutoNum type="arabicPeriod"/>
              <a:defRPr/>
            </a:pP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mj-lt"/>
              <a:buAutoNum type="arabicPeriod"/>
              <a:defRPr/>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Trust in the Folkeskole and the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well-being</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of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teachers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and students must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be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strengthened</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through</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respect</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for professional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knowledge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and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practice</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Apart</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from national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Varde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Municipality</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has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outlined</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for the schools –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some</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schools have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further</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outlined</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their</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own</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i="1"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i="1">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Varde </a:t>
            </a:r>
            <a:r>
              <a:rPr lang="da-DK" sz="1800" b="1" err="1">
                <a:solidFill>
                  <a:srgbClr val="002060"/>
                </a:solidFill>
                <a:latin typeface="Verdana" panose="020B0604030504040204" pitchFamily="34" charset="0"/>
                <a:ea typeface="Verdana" panose="020B0604030504040204" pitchFamily="34" charset="0"/>
                <a:cs typeface="Verdana" panose="020B0604030504040204" pitchFamily="34" charset="0"/>
              </a:rPr>
              <a:t>Municipality</a:t>
            </a: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 has </a:t>
            </a:r>
            <a:r>
              <a:rPr lang="da-DK" sz="1800" b="1" err="1">
                <a:solidFill>
                  <a:srgbClr val="002060"/>
                </a:solidFill>
                <a:latin typeface="Verdana" panose="020B0604030504040204" pitchFamily="34" charset="0"/>
                <a:ea typeface="Verdana" panose="020B0604030504040204" pitchFamily="34" charset="0"/>
                <a:cs typeface="Verdana" panose="020B0604030504040204" pitchFamily="34" charset="0"/>
              </a:rPr>
              <a:t>outlined</a:t>
            </a: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da-DK" sz="1800" b="1" err="1">
                <a:solidFill>
                  <a:srgbClr val="002060"/>
                </a:solidFill>
                <a:latin typeface="Verdana" panose="020B0604030504040204" pitchFamily="34" charset="0"/>
                <a:ea typeface="Verdana" panose="020B0604030504040204" pitchFamily="34" charset="0"/>
                <a:cs typeface="Verdana" panose="020B0604030504040204" pitchFamily="34" charset="0"/>
              </a:rPr>
              <a:t>following</a:t>
            </a: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b="1"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b="1">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Objectives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for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subjects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Danish, Maths and English: An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increased</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academic</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progress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in Danish, Maths and English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can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be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detected</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with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each</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student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compared</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to the students’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own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relative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level</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Inclusion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All students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prosper</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in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inclusive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communities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and all students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are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content with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going</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to school. </a:t>
            </a:r>
          </a:p>
          <a:p>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Digitization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All students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use</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digitial</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media and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appliances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in multiple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subjects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as a part of the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everyday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education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lnSpc>
                <a:spcPct val="120000"/>
              </a:lnSpc>
              <a:spcBef>
                <a:spcPts val="400"/>
              </a:spcBef>
              <a:buNone/>
              <a:defRPr sz="2000">
                <a:solidFill>
                  <a:srgbClr val="053253"/>
                </a:solidFill>
                <a:latin typeface="Verdana"/>
                <a:ea typeface="Verdana"/>
                <a:cs typeface="Verdana"/>
                <a:sym typeface="Verdana"/>
              </a:defRPr>
            </a:pPr>
            <a:endParaRPr/>
          </a:p>
        </p:txBody>
      </p:sp>
      <p:pic>
        <p:nvPicPr>
          <p:cNvPr id="156"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Tree>
    <p:extLst>
      <p:ext uri="{BB962C8B-B14F-4D97-AF65-F5344CB8AC3E}">
        <p14:creationId xmlns:p14="http://schemas.microsoft.com/office/powerpoint/2010/main" val="136430198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114300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3200" b="0"/>
              <a:t>Varde </a:t>
            </a:r>
            <a:r>
              <a:rPr lang="da-DK" sz="3200" b="0" err="1"/>
              <a:t>Municipality</a:t>
            </a:r>
            <a:r>
              <a:rPr lang="da-DK" sz="3200" b="0"/>
              <a:t> </a:t>
            </a:r>
            <a:r>
              <a:rPr lang="da-DK" sz="3200" b="0" err="1"/>
              <a:t>makes</a:t>
            </a:r>
            <a:r>
              <a:rPr lang="da-DK" sz="3200" b="0"/>
              <a:t> a difference for the students!</a:t>
            </a:r>
            <a:endParaRPr sz="3200" b="0"/>
          </a:p>
        </p:txBody>
      </p:sp>
      <p:sp>
        <p:nvSpPr>
          <p:cNvPr id="155" name="Shape 155"/>
          <p:cNvSpPr>
            <a:spLocks noGrp="1"/>
          </p:cNvSpPr>
          <p:nvPr>
            <p:ph type="body" idx="1"/>
          </p:nvPr>
        </p:nvSpPr>
        <p:spPr>
          <a:xfrm>
            <a:off x="-1" y="1957502"/>
            <a:ext cx="9143999" cy="4675118"/>
          </a:xfrm>
          <a:prstGeom prst="rect">
            <a:avLst/>
          </a:prstGeom>
        </p:spPr>
        <p:txBody>
          <a:bodyPr>
            <a:normAutofit/>
          </a:bodyPr>
          <a:lstStyle/>
          <a:p>
            <a:pPr marL="0" indent="0">
              <a:buNone/>
            </a:pPr>
            <a:r>
              <a:rPr lang="da-DK" sz="2000" b="1">
                <a:solidFill>
                  <a:srgbClr val="002060"/>
                </a:solidFill>
              </a:rPr>
              <a:t>Vision:</a:t>
            </a:r>
            <a:endParaRPr lang="da-DK" sz="2000">
              <a:solidFill>
                <a:srgbClr val="002060"/>
              </a:solidFill>
            </a:endParaRPr>
          </a:p>
          <a:p>
            <a:pPr marL="0" indent="0">
              <a:buNone/>
            </a:pPr>
            <a:r>
              <a:rPr lang="da-DK" sz="2000" u="sng">
                <a:solidFill>
                  <a:srgbClr val="002060"/>
                </a:solidFill>
              </a:rPr>
              <a:t>All students in public schools in Varde </a:t>
            </a:r>
            <a:r>
              <a:rPr lang="da-DK" sz="2000" u="sng" err="1">
                <a:solidFill>
                  <a:srgbClr val="002060"/>
                </a:solidFill>
              </a:rPr>
              <a:t>Municipality</a:t>
            </a:r>
            <a:r>
              <a:rPr lang="da-DK" sz="2000" u="sng">
                <a:solidFill>
                  <a:srgbClr val="002060"/>
                </a:solidFill>
              </a:rPr>
              <a:t> must:</a:t>
            </a:r>
            <a:endParaRPr lang="da-DK" sz="1600" u="sng">
              <a:solidFill>
                <a:srgbClr val="002060"/>
              </a:solidFill>
            </a:endParaRPr>
          </a:p>
          <a:p>
            <a:pPr>
              <a:lnSpc>
                <a:spcPct val="200000"/>
              </a:lnSpc>
              <a:buFont typeface="Arial" panose="020B0604020202020204" pitchFamily="34" charset="0"/>
              <a:buChar char="•"/>
            </a:pPr>
            <a:r>
              <a:rPr lang="da-DK" sz="2000">
                <a:solidFill>
                  <a:srgbClr val="002060"/>
                </a:solidFill>
              </a:rPr>
              <a:t>Learn more</a:t>
            </a:r>
          </a:p>
          <a:p>
            <a:pPr>
              <a:lnSpc>
                <a:spcPct val="200000"/>
              </a:lnSpc>
              <a:buFont typeface="Arial" panose="020B0604020202020204" pitchFamily="34" charset="0"/>
              <a:buChar char="•"/>
            </a:pPr>
            <a:r>
              <a:rPr lang="da-DK" sz="2000">
                <a:solidFill>
                  <a:srgbClr val="002060"/>
                </a:solidFill>
              </a:rPr>
              <a:t>Prosper more</a:t>
            </a:r>
          </a:p>
          <a:p>
            <a:pPr>
              <a:lnSpc>
                <a:spcPct val="200000"/>
              </a:lnSpc>
              <a:buFont typeface="Arial" panose="020B0604020202020204" pitchFamily="34" charset="0"/>
              <a:buChar char="•"/>
            </a:pPr>
            <a:r>
              <a:rPr lang="da-DK" sz="2000" err="1">
                <a:solidFill>
                  <a:srgbClr val="002060"/>
                </a:solidFill>
              </a:rPr>
              <a:t>Experience</a:t>
            </a:r>
            <a:r>
              <a:rPr lang="da-DK" sz="2000">
                <a:solidFill>
                  <a:srgbClr val="002060"/>
                </a:solidFill>
              </a:rPr>
              <a:t> </a:t>
            </a:r>
            <a:r>
              <a:rPr lang="da-DK" sz="2000" err="1">
                <a:solidFill>
                  <a:srgbClr val="002060"/>
                </a:solidFill>
              </a:rPr>
              <a:t>equal</a:t>
            </a:r>
            <a:r>
              <a:rPr lang="da-DK" sz="2000">
                <a:solidFill>
                  <a:srgbClr val="002060"/>
                </a:solidFill>
              </a:rPr>
              <a:t> </a:t>
            </a:r>
            <a:r>
              <a:rPr lang="da-DK" sz="2000" err="1">
                <a:solidFill>
                  <a:srgbClr val="002060"/>
                </a:solidFill>
              </a:rPr>
              <a:t>opportunities</a:t>
            </a:r>
            <a:endParaRPr lang="da-DK" sz="2000">
              <a:solidFill>
                <a:srgbClr val="002060"/>
              </a:solidFill>
            </a:endParaRPr>
          </a:p>
          <a:p>
            <a:pPr marL="0" indent="0">
              <a:lnSpc>
                <a:spcPct val="200000"/>
              </a:lnSpc>
              <a:buNone/>
            </a:pPr>
            <a:endParaRPr lang="da-DK" sz="2000"/>
          </a:p>
          <a:p>
            <a:pPr marL="0" indent="0">
              <a:lnSpc>
                <a:spcPct val="120000"/>
              </a:lnSpc>
              <a:spcBef>
                <a:spcPts val="400"/>
              </a:spcBef>
              <a:buNone/>
              <a:defRPr sz="2000">
                <a:solidFill>
                  <a:srgbClr val="053253"/>
                </a:solidFill>
                <a:latin typeface="Verdana"/>
                <a:ea typeface="Verdana"/>
                <a:cs typeface="Verdana"/>
                <a:sym typeface="Verdana"/>
              </a:defRPr>
            </a:pPr>
            <a:r>
              <a:rPr lang="da-DK" sz="2000">
                <a:sym typeface="Verdana"/>
              </a:rPr>
              <a:t>  </a:t>
            </a:r>
            <a:endParaRPr/>
          </a:p>
        </p:txBody>
      </p:sp>
      <p:pic>
        <p:nvPicPr>
          <p:cNvPr id="156"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11" name="Picture 2" descr="Billedresultat for trivsel varde skoler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49" y="2892062"/>
            <a:ext cx="3228441" cy="215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2" descr="Billedresultat for varde skoler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72057">
            <a:off x="6235412" y="1832581"/>
            <a:ext cx="2433419" cy="1621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descr="Billedresultat for trivsel varde skoler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978" y="5121773"/>
            <a:ext cx="2909996" cy="1936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6" descr="Billedresultat for matematik varde skoler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72304">
            <a:off x="4004141" y="5146789"/>
            <a:ext cx="2399077" cy="1683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545009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3" y="384365"/>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65369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2400" b="0"/>
              <a:t>The Folkeskole in Varde – a </a:t>
            </a:r>
            <a:r>
              <a:rPr lang="da-DK" sz="2400" b="0" err="1"/>
              <a:t>wide</a:t>
            </a:r>
            <a:r>
              <a:rPr lang="da-DK" sz="2400" b="0"/>
              <a:t> </a:t>
            </a:r>
            <a:r>
              <a:rPr lang="da-DK" sz="2400" b="0" err="1"/>
              <a:t>variety</a:t>
            </a:r>
            <a:r>
              <a:rPr lang="da-DK" sz="2400" b="0"/>
              <a:t> of options:</a:t>
            </a:r>
            <a:endParaRPr sz="2400" b="0"/>
          </a:p>
        </p:txBody>
      </p:sp>
      <p:sp>
        <p:nvSpPr>
          <p:cNvPr id="155" name="Shape 155"/>
          <p:cNvSpPr>
            <a:spLocks noGrp="1"/>
          </p:cNvSpPr>
          <p:nvPr>
            <p:ph type="body" idx="1"/>
          </p:nvPr>
        </p:nvSpPr>
        <p:spPr>
          <a:xfrm>
            <a:off x="0" y="1275008"/>
            <a:ext cx="5061397" cy="5573759"/>
          </a:xfrm>
          <a:prstGeom prst="rect">
            <a:avLst/>
          </a:prstGeom>
        </p:spPr>
        <p:txBody>
          <a:bodyPr>
            <a:noAutofit/>
          </a:bodyPr>
          <a:lstStyle/>
          <a:p>
            <a:pPr marL="0" indent="0">
              <a:buNone/>
            </a:pPr>
            <a:endParaRPr lang="da-DK" sz="1400" b="1">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In Varde schools </a:t>
            </a:r>
            <a:r>
              <a:rPr lang="da-DK" sz="1400" b="1" err="1">
                <a:solidFill>
                  <a:srgbClr val="002060"/>
                </a:solidFill>
                <a:latin typeface="Verdana" panose="020B0604030504040204" pitchFamily="34" charset="0"/>
                <a:ea typeface="Verdana" panose="020B0604030504040204" pitchFamily="34" charset="0"/>
                <a:cs typeface="Verdana" panose="020B0604030504040204" pitchFamily="34" charset="0"/>
              </a:rPr>
              <a:t>we</a:t>
            </a: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b="1" err="1">
                <a:solidFill>
                  <a:srgbClr val="002060"/>
                </a:solidFill>
                <a:latin typeface="Verdana" panose="020B0604030504040204" pitchFamily="34" charset="0"/>
                <a:ea typeface="Verdana" panose="020B0604030504040204" pitchFamily="34" charset="0"/>
                <a:cs typeface="Verdana" panose="020B0604030504040204" pitchFamily="34" charset="0"/>
              </a:rPr>
              <a:t>learn</a:t>
            </a: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 and </a:t>
            </a:r>
            <a:r>
              <a:rPr lang="da-DK" sz="1400" b="1" err="1">
                <a:solidFill>
                  <a:srgbClr val="002060"/>
                </a:solidFill>
                <a:latin typeface="Verdana" panose="020B0604030504040204" pitchFamily="34" charset="0"/>
                <a:ea typeface="Verdana" panose="020B0604030504040204" pitchFamily="34" charset="0"/>
                <a:cs typeface="Verdana" panose="020B0604030504040204" pitchFamily="34" charset="0"/>
              </a:rPr>
              <a:t>prosper</a:t>
            </a: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High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level</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of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well-being</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among</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student and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teachers</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High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level</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of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professionalism</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”VARDE options”:</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Vardes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Cultural</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Backpack</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ballet for all 1st grade students</a:t>
            </a:r>
          </a:p>
          <a:p>
            <a:pPr>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Nature School</a:t>
            </a:r>
          </a:p>
          <a:p>
            <a:pPr marL="800100" lvl="1" indent="-342900">
              <a:buFont typeface="Arial" panose="020B0604020202020204" pitchFamily="34" charset="0"/>
              <a:buChar char="•"/>
            </a:pP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Teaching</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outside</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of the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classroom</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with a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focus</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on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local</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history</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nature,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environment</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and science</a:t>
            </a:r>
          </a:p>
          <a:p>
            <a:pPr marL="800100" lvl="1" indent="-34290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Mandatory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courses</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for all student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levels</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Science as a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meaningful</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partner:</a:t>
            </a:r>
          </a:p>
          <a:p>
            <a:pPr marL="726621" lvl="1" indent="-285750">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Science Marathons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every</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year</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Open School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Initiative</a:t>
            </a:r>
            <a:endParaRPr lang="da-DK"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Job </a:t>
            </a:r>
            <a:r>
              <a:rPr lang="da-DK" sz="1400" err="1">
                <a:solidFill>
                  <a:srgbClr val="002060"/>
                </a:solidFill>
                <a:latin typeface="Verdana" panose="020B0604030504040204" pitchFamily="34" charset="0"/>
                <a:ea typeface="Verdana" panose="020B0604030504040204" pitchFamily="34" charset="0"/>
                <a:cs typeface="Verdana" panose="020B0604030504040204" pitchFamily="34" charset="0"/>
              </a:rPr>
              <a:t>shadowing</a:t>
            </a:r>
            <a:r>
              <a:rPr lang="da-DK" sz="14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da-DK" sz="1400" b="1">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School </a:t>
            </a:r>
            <a:r>
              <a:rPr lang="da-DK" sz="1400" b="1" err="1">
                <a:solidFill>
                  <a:srgbClr val="002060"/>
                </a:solidFill>
                <a:latin typeface="Verdana" panose="020B0604030504040204" pitchFamily="34" charset="0"/>
                <a:ea typeface="Verdana" panose="020B0604030504040204" pitchFamily="34" charset="0"/>
                <a:cs typeface="Verdana" panose="020B0604030504040204" pitchFamily="34" charset="0"/>
              </a:rPr>
              <a:t>construction</a:t>
            </a: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 – new school </a:t>
            </a:r>
            <a:r>
              <a:rPr lang="da-DK" sz="1400" b="1" err="1">
                <a:solidFill>
                  <a:srgbClr val="002060"/>
                </a:solidFill>
                <a:latin typeface="Verdana" panose="020B0604030504040204" pitchFamily="34" charset="0"/>
                <a:ea typeface="Verdana" panose="020B0604030504040204" pitchFamily="34" charset="0"/>
                <a:cs typeface="Verdana" panose="020B0604030504040204" pitchFamily="34" charset="0"/>
              </a:rPr>
              <a:t>ready</a:t>
            </a:r>
            <a:r>
              <a:rPr lang="da-DK" sz="1400" b="1">
                <a:solidFill>
                  <a:srgbClr val="002060"/>
                </a:solidFill>
                <a:latin typeface="Verdana" panose="020B0604030504040204" pitchFamily="34" charset="0"/>
                <a:ea typeface="Verdana" panose="020B0604030504040204" pitchFamily="34" charset="0"/>
                <a:cs typeface="Verdana" panose="020B0604030504040204" pitchFamily="34" charset="0"/>
              </a:rPr>
              <a:t> in 2021</a:t>
            </a:r>
          </a:p>
          <a:p>
            <a:pPr marL="0" indent="0">
              <a:buNone/>
            </a:pPr>
            <a:r>
              <a:rPr lang="da-DK" sz="1400">
                <a:latin typeface="Verdana" panose="020B0604030504040204" pitchFamily="34" charset="0"/>
                <a:ea typeface="Verdana" panose="020B0604030504040204" pitchFamily="34" charset="0"/>
                <a:cs typeface="Verdana" panose="020B0604030504040204" pitchFamily="34" charset="0"/>
                <a:sym typeface="Verdana"/>
              </a:rPr>
              <a:t> </a:t>
            </a:r>
            <a:endParaRPr sz="1400">
              <a:latin typeface="Verdana" panose="020B0604030504040204" pitchFamily="34" charset="0"/>
              <a:ea typeface="Verdana" panose="020B0604030504040204" pitchFamily="34" charset="0"/>
              <a:cs typeface="Verdana" panose="020B0604030504040204" pitchFamily="34" charset="0"/>
            </a:endParaRPr>
          </a:p>
        </p:txBody>
      </p:sp>
      <p:pic>
        <p:nvPicPr>
          <p:cNvPr id="156"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14" name="Picture 8" descr="Billedresultat for kulturelle rygsæk varde"/>
          <p:cNvPicPr>
            <a:picLocks noChangeAspect="1" noChangeArrowheads="1"/>
          </p:cNvPicPr>
          <p:nvPr/>
        </p:nvPicPr>
        <p:blipFill>
          <a:blip r:embed="rId4">
            <a:extLst>
              <a:ext uri="{28A0092B-C50C-407E-A947-70E740481C1C}">
                <a14:useLocalDpi xmlns:a14="http://schemas.microsoft.com/office/drawing/2010/main" val="0"/>
              </a:ext>
            </a:extLst>
          </a:blip>
          <a:srcRect l="21598" r="21598"/>
          <a:stretch>
            <a:fillRect/>
          </a:stretch>
        </p:blipFill>
        <p:spPr bwMode="auto">
          <a:xfrm>
            <a:off x="6177408" y="1329985"/>
            <a:ext cx="2881232" cy="285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0" descr="Billedresultat for naturfagsmarathon var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730" y="4634090"/>
            <a:ext cx="3096297" cy="2142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Relateret bille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2116" y="3179341"/>
            <a:ext cx="2159867" cy="2337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94340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52" name="image6.png" descr="grafik Varde-02.png"/>
          <p:cNvPicPr>
            <a:picLocks noChangeAspect="1"/>
          </p:cNvPicPr>
          <p:nvPr/>
        </p:nvPicPr>
        <p:blipFill>
          <a:blip r:embed="rId2"/>
          <a:stretch>
            <a:fillRect/>
          </a:stretch>
        </p:blipFill>
        <p:spPr>
          <a:xfrm>
            <a:off x="-3" y="384365"/>
            <a:ext cx="9144001" cy="6464403"/>
          </a:xfrm>
          <a:prstGeom prst="rect">
            <a:avLst/>
          </a:prstGeom>
          <a:ln w="12700">
            <a:miter lim="400000"/>
          </a:ln>
        </p:spPr>
      </p:pic>
      <p:sp>
        <p:nvSpPr>
          <p:cNvPr id="153" name="Shape 153"/>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sp>
        <p:nvSpPr>
          <p:cNvPr id="154" name="Shape 154"/>
          <p:cNvSpPr>
            <a:spLocks noGrp="1"/>
          </p:cNvSpPr>
          <p:nvPr>
            <p:ph type="title"/>
          </p:nvPr>
        </p:nvSpPr>
        <p:spPr>
          <a:xfrm>
            <a:off x="384350" y="814501"/>
            <a:ext cx="8229600" cy="653691"/>
          </a:xfrm>
          <a:prstGeom prst="rect">
            <a:avLst/>
          </a:prstGeom>
        </p:spPr>
        <p:txBody>
          <a:bodyPr>
            <a:normAutofit/>
          </a:bodyPr>
          <a:lstStyle>
            <a:lvl1pPr algn="l">
              <a:defRPr sz="4000" b="1">
                <a:solidFill>
                  <a:srgbClr val="053253"/>
                </a:solidFill>
                <a:latin typeface="Verdana"/>
                <a:ea typeface="Verdana"/>
                <a:cs typeface="Verdana"/>
                <a:sym typeface="Verdana"/>
              </a:defRPr>
            </a:lvl1pPr>
          </a:lstStyle>
          <a:p>
            <a:pPr algn="ctr"/>
            <a:r>
              <a:rPr lang="da-DK" sz="2400" b="0"/>
              <a:t>Varde Community </a:t>
            </a:r>
            <a:r>
              <a:rPr lang="da-DK" sz="2400" b="0" err="1"/>
              <a:t>contact</a:t>
            </a:r>
            <a:endParaRPr sz="2400" b="0"/>
          </a:p>
        </p:txBody>
      </p:sp>
      <p:sp>
        <p:nvSpPr>
          <p:cNvPr id="155" name="Shape 155"/>
          <p:cNvSpPr>
            <a:spLocks noGrp="1"/>
          </p:cNvSpPr>
          <p:nvPr>
            <p:ph type="body" idx="1"/>
          </p:nvPr>
        </p:nvSpPr>
        <p:spPr>
          <a:xfrm>
            <a:off x="0" y="1275008"/>
            <a:ext cx="8165205" cy="5125791"/>
          </a:xfrm>
          <a:prstGeom prst="rect">
            <a:avLst/>
          </a:prstGeom>
        </p:spPr>
        <p:txBody>
          <a:bodyPr>
            <a:noAutofit/>
          </a:bodyPr>
          <a:lstStyle/>
          <a:p>
            <a:pPr marL="0" indent="0">
              <a:buNone/>
            </a:pPr>
            <a:endParaRPr lang="da-DK" sz="1400" b="1">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a-DK" sz="1400">
                <a:latin typeface="Verdana" panose="020B0604030504040204" pitchFamily="34" charset="0"/>
                <a:ea typeface="Verdana" panose="020B0604030504040204" pitchFamily="34" charset="0"/>
                <a:cs typeface="Verdana" panose="020B0604030504040204" pitchFamily="34" charset="0"/>
                <a:sym typeface="Verdana"/>
              </a:rPr>
              <a:t> </a:t>
            </a: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r>
              <a:rPr lang="da-DK" sz="2000">
                <a:latin typeface="Verdana" panose="020B0604030504040204" pitchFamily="34" charset="0"/>
                <a:ea typeface="Verdana" panose="020B0604030504040204" pitchFamily="34" charset="0"/>
                <a:cs typeface="Verdana" panose="020B0604030504040204" pitchFamily="34" charset="0"/>
                <a:sym typeface="Verdana"/>
              </a:rPr>
              <a:t>International </a:t>
            </a:r>
            <a:r>
              <a:rPr lang="da-DK" sz="2000" err="1">
                <a:latin typeface="Verdana" panose="020B0604030504040204" pitchFamily="34" charset="0"/>
                <a:ea typeface="Verdana" panose="020B0604030504040204" pitchFamily="34" charset="0"/>
                <a:cs typeface="Verdana" panose="020B0604030504040204" pitchFamily="34" charset="0"/>
                <a:sym typeface="Verdana"/>
              </a:rPr>
              <a:t>coordinator</a:t>
            </a:r>
            <a:endParaRPr lang="da-DK" sz="20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r>
              <a:rPr lang="da-DK" sz="2000">
                <a:latin typeface="Verdana" panose="020B0604030504040204" pitchFamily="34" charset="0"/>
                <a:ea typeface="Verdana" panose="020B0604030504040204" pitchFamily="34" charset="0"/>
                <a:cs typeface="Verdana" panose="020B0604030504040204" pitchFamily="34" charset="0"/>
                <a:sym typeface="Verdana"/>
              </a:rPr>
              <a:t>Lisbeth Kodal</a:t>
            </a:r>
          </a:p>
          <a:p>
            <a:pPr marL="0" indent="0">
              <a:buNone/>
            </a:pPr>
            <a:r>
              <a:rPr lang="da-DK" sz="2000">
                <a:latin typeface="Verdana" panose="020B0604030504040204" pitchFamily="34" charset="0"/>
                <a:ea typeface="Verdana" panose="020B0604030504040204" pitchFamily="34" charset="0"/>
                <a:cs typeface="Verdana" panose="020B0604030504040204" pitchFamily="34" charset="0"/>
                <a:sym typeface="Verdana"/>
                <a:hlinkClick r:id="rId3"/>
              </a:rPr>
              <a:t>lkod@varde.dk</a:t>
            </a:r>
            <a:endParaRPr lang="da-DK" sz="20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20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a:p>
            <a:pPr marL="0" indent="0">
              <a:buNone/>
            </a:pPr>
            <a:endParaRPr lang="da-DK" sz="1400">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156" name="image4.png" descr="Varde-Kommune-logo-bred-RGB-hvid.png"/>
          <p:cNvPicPr>
            <a:picLocks noChangeAspect="1"/>
          </p:cNvPicPr>
          <p:nvPr/>
        </p:nvPicPr>
        <p:blipFill>
          <a:blip r:embed="rId4"/>
          <a:stretch>
            <a:fillRect/>
          </a:stretch>
        </p:blipFill>
        <p:spPr>
          <a:xfrm>
            <a:off x="7370050" y="183803"/>
            <a:ext cx="1327978" cy="432083"/>
          </a:xfrm>
          <a:prstGeom prst="rect">
            <a:avLst/>
          </a:prstGeom>
          <a:ln w="12700">
            <a:miter lim="400000"/>
          </a:ln>
        </p:spPr>
      </p:pic>
      <p:pic>
        <p:nvPicPr>
          <p:cNvPr id="5" name="Billede 4" descr="Et billede, der indeholder person, indendørs, kvinde, bord&#10;&#10;Automatisk genereret beskrivelse">
            <a:extLst>
              <a:ext uri="{FF2B5EF4-FFF2-40B4-BE49-F238E27FC236}">
                <a16:creationId xmlns:a16="http://schemas.microsoft.com/office/drawing/2014/main" id="{21C7388E-11DE-4251-B4D5-10792967F1AA}"/>
              </a:ext>
            </a:extLst>
          </p:cNvPr>
          <p:cNvPicPr>
            <a:picLocks noChangeAspect="1"/>
          </p:cNvPicPr>
          <p:nvPr/>
        </p:nvPicPr>
        <p:blipFill rotWithShape="1">
          <a:blip r:embed="rId5">
            <a:extLst>
              <a:ext uri="{28A0092B-C50C-407E-A947-70E740481C1C}">
                <a14:useLocalDpi xmlns:a14="http://schemas.microsoft.com/office/drawing/2010/main" val="0"/>
              </a:ext>
            </a:extLst>
          </a:blip>
          <a:srcRect l="28535" t="14497"/>
          <a:stretch/>
        </p:blipFill>
        <p:spPr>
          <a:xfrm>
            <a:off x="5042146" y="1885961"/>
            <a:ext cx="2884150" cy="3457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42220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3" y="950617"/>
            <a:ext cx="8506959" cy="841818"/>
          </a:xfrm>
          <a:prstGeom prst="rect">
            <a:avLst/>
          </a:prstGeom>
        </p:spPr>
        <p:txBody>
          <a:bodyPr>
            <a:noAutofit/>
          </a:bodyPr>
          <a:lstStyle/>
          <a:p>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The Danish School System</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768745"/>
            <a:ext cx="8625385" cy="4881438"/>
          </a:xfrm>
          <a:prstGeom prst="rect">
            <a:avLst/>
          </a:prstGeom>
        </p:spPr>
        <p:txBody>
          <a:bodyPr lIns="45719" tIns="45720" rIns="45719" bIns="45720" anchor="t">
            <a:noAutofit/>
          </a:bodyPr>
          <a:lstStyle>
            <a:lvl1pPr algn="l">
              <a:spcBef>
                <a:spcPts val="300"/>
              </a:spcBef>
              <a:defRPr sz="1500">
                <a:solidFill>
                  <a:srgbClr val="053253"/>
                </a:solidFill>
                <a:latin typeface="Verdana"/>
                <a:ea typeface="Verdana"/>
                <a:cs typeface="Verdana"/>
                <a:sym typeface="Verdana"/>
              </a:defRPr>
            </a:lvl1pPr>
          </a:lstStyle>
          <a:p>
            <a:endParaRPr lang="da-DK" sz="1800"/>
          </a:p>
          <a:p>
            <a:r>
              <a:rPr lang="da-DK" sz="3200" err="1">
                <a:solidFill>
                  <a:srgbClr val="002060"/>
                </a:solidFill>
              </a:rPr>
              <a:t>Number</a:t>
            </a:r>
            <a:r>
              <a:rPr lang="da-DK" sz="3200">
                <a:solidFill>
                  <a:srgbClr val="002060"/>
                </a:solidFill>
              </a:rPr>
              <a:t> of schools in Denmark </a:t>
            </a:r>
          </a:p>
          <a:p>
            <a:endParaRPr lang="da-DK" sz="3200">
              <a:solidFill>
                <a:srgbClr val="002060"/>
              </a:solidFill>
            </a:endParaRPr>
          </a:p>
          <a:p>
            <a:pPr lvl="5" indent="0">
              <a:buNone/>
            </a:pPr>
            <a:r>
              <a:rPr lang="da-DK" sz="4900">
                <a:solidFill>
                  <a:srgbClr val="002060"/>
                </a:solidFill>
              </a:rPr>
              <a:t>					</a:t>
            </a:r>
          </a:p>
          <a:p>
            <a:pPr lvl="5" indent="0">
              <a:buNone/>
            </a:pPr>
            <a:r>
              <a:rPr lang="da-DK" sz="3600">
                <a:solidFill>
                  <a:srgbClr val="002060"/>
                </a:solidFill>
              </a:rPr>
              <a:t>							</a:t>
            </a:r>
            <a:endParaRPr lang="da-DK" sz="3200" u="sng">
              <a:solidFill>
                <a:srgbClr val="002060"/>
              </a:solidFill>
            </a:endParaRPr>
          </a:p>
          <a:p>
            <a:endParaRPr lang="da-DK" sz="3200"/>
          </a:p>
          <a:p>
            <a:pPr marL="1126490" lvl="1" indent="-342900">
              <a:buFont typeface="Arial" panose="020B0604020202020204" pitchFamily="34" charset="0"/>
              <a:buChar char="•"/>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graphicFrame>
        <p:nvGraphicFramePr>
          <p:cNvPr id="3" name="Tabel 2"/>
          <p:cNvGraphicFramePr>
            <a:graphicFrameLocks noGrp="1"/>
          </p:cNvGraphicFramePr>
          <p:nvPr>
            <p:extLst>
              <p:ext uri="{D42A27DB-BD31-4B8C-83A1-F6EECF244321}">
                <p14:modId xmlns:p14="http://schemas.microsoft.com/office/powerpoint/2010/main" val="3536085168"/>
              </p:ext>
            </p:extLst>
          </p:nvPr>
        </p:nvGraphicFramePr>
        <p:xfrm>
          <a:off x="490573" y="3516283"/>
          <a:ext cx="8016383" cy="1753986"/>
        </p:xfrm>
        <a:graphic>
          <a:graphicData uri="http://schemas.openxmlformats.org/drawingml/2006/table">
            <a:tbl>
              <a:tblPr>
                <a:effectLst>
                  <a:outerShdw blurRad="50800" dist="38100" dir="2700000" algn="tl" rotWithShape="0">
                    <a:prstClr val="black">
                      <a:alpha val="40000"/>
                    </a:prstClr>
                  </a:outerShdw>
                </a:effectLst>
              </a:tblPr>
              <a:tblGrid>
                <a:gridCol w="540430">
                  <a:extLst>
                    <a:ext uri="{9D8B030D-6E8A-4147-A177-3AD203B41FA5}">
                      <a16:colId xmlns:a16="http://schemas.microsoft.com/office/drawing/2014/main" val="20000"/>
                    </a:ext>
                  </a:extLst>
                </a:gridCol>
                <a:gridCol w="800638">
                  <a:extLst>
                    <a:ext uri="{9D8B030D-6E8A-4147-A177-3AD203B41FA5}">
                      <a16:colId xmlns:a16="http://schemas.microsoft.com/office/drawing/2014/main" val="20001"/>
                    </a:ext>
                  </a:extLst>
                </a:gridCol>
                <a:gridCol w="765611">
                  <a:extLst>
                    <a:ext uri="{9D8B030D-6E8A-4147-A177-3AD203B41FA5}">
                      <a16:colId xmlns:a16="http://schemas.microsoft.com/office/drawing/2014/main" val="20002"/>
                    </a:ext>
                  </a:extLst>
                </a:gridCol>
                <a:gridCol w="1361084">
                  <a:extLst>
                    <a:ext uri="{9D8B030D-6E8A-4147-A177-3AD203B41FA5}">
                      <a16:colId xmlns:a16="http://schemas.microsoft.com/office/drawing/2014/main" val="20003"/>
                    </a:ext>
                  </a:extLst>
                </a:gridCol>
                <a:gridCol w="1005800">
                  <a:extLst>
                    <a:ext uri="{9D8B030D-6E8A-4147-A177-3AD203B41FA5}">
                      <a16:colId xmlns:a16="http://schemas.microsoft.com/office/drawing/2014/main" val="20004"/>
                    </a:ext>
                  </a:extLst>
                </a:gridCol>
                <a:gridCol w="1381099">
                  <a:extLst>
                    <a:ext uri="{9D8B030D-6E8A-4147-A177-3AD203B41FA5}">
                      <a16:colId xmlns:a16="http://schemas.microsoft.com/office/drawing/2014/main" val="20005"/>
                    </a:ext>
                  </a:extLst>
                </a:gridCol>
                <a:gridCol w="1200956">
                  <a:extLst>
                    <a:ext uri="{9D8B030D-6E8A-4147-A177-3AD203B41FA5}">
                      <a16:colId xmlns:a16="http://schemas.microsoft.com/office/drawing/2014/main" val="20006"/>
                    </a:ext>
                  </a:extLst>
                </a:gridCol>
                <a:gridCol w="960765">
                  <a:extLst>
                    <a:ext uri="{9D8B030D-6E8A-4147-A177-3AD203B41FA5}">
                      <a16:colId xmlns:a16="http://schemas.microsoft.com/office/drawing/2014/main" val="20007"/>
                    </a:ext>
                  </a:extLst>
                </a:gridCol>
              </a:tblGrid>
              <a:tr h="1375725">
                <a:tc>
                  <a:txBody>
                    <a:bodyPr/>
                    <a:lstStyle/>
                    <a:p>
                      <a:pPr algn="ctr" fontAlgn="b"/>
                      <a:r>
                        <a:rPr lang="da-DK" sz="1800" b="0" i="0" u="none" strike="noStrike">
                          <a:solidFill>
                            <a:srgbClr val="000000"/>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800" b="0" i="0" u="none" strike="noStrike">
                          <a:solidFill>
                            <a:srgbClr val="000000"/>
                          </a:solidFill>
                          <a:effectLst/>
                          <a:latin typeface="Calibri"/>
                        </a:rPr>
                        <a:t>Public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800" b="0" i="0" u="none" strike="noStrike">
                          <a:solidFill>
                            <a:srgbClr val="000000"/>
                          </a:solidFill>
                          <a:effectLst/>
                          <a:latin typeface="Calibri"/>
                        </a:rPr>
                        <a:t>Private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800" b="0" i="0" u="none" strike="noStrike">
                          <a:solidFill>
                            <a:srgbClr val="000000"/>
                          </a:solidFill>
                          <a:effectLst/>
                          <a:latin typeface="Calibri" panose="020F0502020204030204" pitchFamily="34" charset="0"/>
                        </a:rPr>
                        <a:t>International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800" b="0" i="0" u="none" strike="noStrike">
                          <a:solidFill>
                            <a:srgbClr val="000000"/>
                          </a:solidFill>
                          <a:effectLst/>
                          <a:latin typeface="Calibri"/>
                        </a:rPr>
                        <a:t>Boarding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00"/>
                          </a:solidFill>
                          <a:effectLst/>
                          <a:latin typeface="Calibri"/>
                        </a:rPr>
                        <a:t>Schools for children with special needs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800" b="0" i="0" u="none" strike="noStrike">
                          <a:solidFill>
                            <a:srgbClr val="000000"/>
                          </a:solidFill>
                          <a:effectLst/>
                          <a:latin typeface="Calibri"/>
                        </a:rPr>
                        <a:t>Schools </a:t>
                      </a:r>
                      <a:r>
                        <a:rPr lang="da-DK" sz="1800" b="0" i="0" u="none" strike="noStrike" err="1">
                          <a:solidFill>
                            <a:srgbClr val="000000"/>
                          </a:solidFill>
                          <a:effectLst/>
                          <a:latin typeface="Calibri"/>
                        </a:rPr>
                        <a:t>regarding</a:t>
                      </a:r>
                      <a:r>
                        <a:rPr lang="da-DK" sz="1800" b="0" i="0" u="none" strike="noStrike">
                          <a:solidFill>
                            <a:srgbClr val="000000"/>
                          </a:solidFill>
                          <a:effectLst/>
                          <a:latin typeface="Calibri"/>
                        </a:rPr>
                        <a:t> </a:t>
                      </a:r>
                      <a:r>
                        <a:rPr lang="da-DK" sz="1800" b="0" i="0" u="none" strike="noStrike" err="1">
                          <a:solidFill>
                            <a:srgbClr val="000000"/>
                          </a:solidFill>
                          <a:effectLst/>
                          <a:latin typeface="Calibri"/>
                        </a:rPr>
                        <a:t>behavioral</a:t>
                      </a:r>
                      <a:r>
                        <a:rPr lang="da-DK" sz="1800" b="0" i="0" u="none" strike="noStrike">
                          <a:solidFill>
                            <a:srgbClr val="000000"/>
                          </a:solidFill>
                          <a:effectLst/>
                          <a:latin typeface="Calibri"/>
                        </a:rPr>
                        <a:t> </a:t>
                      </a:r>
                      <a:r>
                        <a:rPr lang="da-DK" sz="1800" b="0" i="0" u="none" strike="noStrike" err="1">
                          <a:solidFill>
                            <a:srgbClr val="000000"/>
                          </a:solidFill>
                          <a:effectLst/>
                          <a:latin typeface="Calibri"/>
                        </a:rPr>
                        <a:t>treament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800" b="0" i="0" u="none" strike="noStrike">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261">
                <a:tc>
                  <a:txBody>
                    <a:bodyPr/>
                    <a:lstStyle/>
                    <a:p>
                      <a:pPr algn="ctr" fontAlgn="b"/>
                      <a:r>
                        <a:rPr lang="da-DK" sz="1800" b="1" i="0" u="none" strike="noStrike">
                          <a:solidFill>
                            <a:srgbClr val="000000"/>
                          </a:solidFill>
                          <a:effectLst/>
                          <a:latin typeface="Calibri"/>
                        </a:rPr>
                        <a:t>2020</a:t>
                      </a:r>
                      <a:endParaRPr lang="da-DK"/>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lvl="0" algn="ctr">
                        <a:buNone/>
                      </a:pPr>
                      <a:r>
                        <a:rPr lang="da-DK" sz="1800" b="1" i="0" u="none" strike="noStrike">
                          <a:solidFill>
                            <a:srgbClr val="000000"/>
                          </a:solidFill>
                          <a:effectLst/>
                          <a:latin typeface="Calibri"/>
                        </a:rPr>
                        <a:t>1080</a:t>
                      </a:r>
                      <a:endParaRPr lang="da-DK" sz="18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800" b="1" i="0" u="none" strike="noStrike">
                          <a:solidFill>
                            <a:srgbClr val="000000"/>
                          </a:solidFill>
                          <a:effectLst/>
                          <a:latin typeface="Calibri"/>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800" b="1"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da-DK" sz="1800" b="1" i="0" u="none" strike="noStrike">
                          <a:solidFill>
                            <a:srgbClr val="000000"/>
                          </a:solidFill>
                          <a:effectLst/>
                          <a:latin typeface="Calibri"/>
                        </a:rPr>
                        <a:t>244</a:t>
                      </a:r>
                      <a:endParaRPr lang="da-DK" sz="18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lvl="0" algn="ctr">
                        <a:buNone/>
                      </a:pPr>
                      <a:r>
                        <a:rPr lang="da-DK" sz="1800" b="1" i="0" u="none" strike="noStrike">
                          <a:solidFill>
                            <a:srgbClr val="000000"/>
                          </a:solidFill>
                          <a:effectLst/>
                          <a:latin typeface="Calibri"/>
                        </a:rPr>
                        <a:t>123</a:t>
                      </a:r>
                      <a:endParaRPr lang="da-DK" sz="18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da-DK" sz="1800" b="1" i="0" u="none" strike="noStrike">
                          <a:solidFill>
                            <a:srgbClr val="000000"/>
                          </a:solidFill>
                          <a:effectLst/>
                          <a:latin typeface="Calibri"/>
                        </a:rPr>
                        <a:t>172</a:t>
                      </a:r>
                      <a:endParaRPr lang="da-DK" sz="18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lvl="0" algn="ctr">
                        <a:buNone/>
                      </a:pPr>
                      <a:r>
                        <a:rPr lang="da-DK" sz="1800" b="1" i="0" u="none" strike="noStrike">
                          <a:solidFill>
                            <a:srgbClr val="000000"/>
                          </a:solidFill>
                          <a:effectLst/>
                          <a:latin typeface="Calibri"/>
                        </a:rPr>
                        <a:t>2170</a:t>
                      </a:r>
                      <a:endParaRPr lang="da-DK" sz="18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417339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sp>
        <p:nvSpPr>
          <p:cNvPr id="146" name="Shape 146"/>
          <p:cNvSpPr>
            <a:spLocks noGrp="1"/>
          </p:cNvSpPr>
          <p:nvPr>
            <p:ph type="ctrTitle"/>
          </p:nvPr>
        </p:nvSpPr>
        <p:spPr>
          <a:xfrm>
            <a:off x="-3" y="950617"/>
            <a:ext cx="8506959" cy="841818"/>
          </a:xfrm>
          <a:prstGeom prst="rect">
            <a:avLst/>
          </a:prstGeom>
        </p:spPr>
        <p:txBody>
          <a:bodyPr lIns="45719" tIns="45720" rIns="45719" bIns="45720" anchor="ctr">
            <a:noAutofit/>
          </a:bodyPr>
          <a:lstStyle/>
          <a:p>
            <a:r>
              <a:rPr lang="da-DK" b="1">
                <a:solidFill>
                  <a:srgbClr val="002060"/>
                </a:solidFill>
                <a:latin typeface="Verdana"/>
                <a:ea typeface="Verdana"/>
                <a:cs typeface="Verdana" panose="020B0604030504040204" pitchFamily="34" charset="0"/>
              </a:rPr>
              <a:t>DENMARK</a:t>
            </a:r>
            <a:endParaRPr lang="da-DK" b="1">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768745"/>
            <a:ext cx="8625385" cy="4881438"/>
          </a:xfrm>
          <a:prstGeom prst="rect">
            <a:avLst/>
          </a:prstGeom>
        </p:spPr>
        <p:txBody>
          <a:bodyPr lIns="45719" tIns="45720" rIns="45719" bIns="45720" anchor="t">
            <a:noAutofit/>
          </a:bodyPr>
          <a:lstStyle>
            <a:lvl1pPr algn="l">
              <a:spcBef>
                <a:spcPts val="300"/>
              </a:spcBef>
              <a:defRPr sz="1500">
                <a:solidFill>
                  <a:srgbClr val="053253"/>
                </a:solidFill>
                <a:latin typeface="Verdana"/>
                <a:ea typeface="Verdana"/>
                <a:cs typeface="Verdana"/>
                <a:sym typeface="Verdana"/>
              </a:defRPr>
            </a:lvl1pPr>
          </a:lstStyle>
          <a:p>
            <a:endParaRPr lang="da-DK" sz="1800"/>
          </a:p>
          <a:p>
            <a:endParaRPr lang="da-DK" sz="3200" u="sng">
              <a:solidFill>
                <a:srgbClr val="002060"/>
              </a:solidFill>
            </a:endParaRPr>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2"/>
          <a:stretch>
            <a:fillRect/>
          </a:stretch>
        </p:blipFill>
        <p:spPr>
          <a:xfrm>
            <a:off x="7370050" y="183803"/>
            <a:ext cx="1327978" cy="432083"/>
          </a:xfrm>
          <a:prstGeom prst="rect">
            <a:avLst/>
          </a:prstGeom>
          <a:ln w="12700">
            <a:miter lim="400000"/>
          </a:ln>
        </p:spPr>
      </p:pic>
      <p:sp>
        <p:nvSpPr>
          <p:cNvPr id="2" name="Tekstfelt 1">
            <a:extLst>
              <a:ext uri="{FF2B5EF4-FFF2-40B4-BE49-F238E27FC236}">
                <a16:creationId xmlns:a16="http://schemas.microsoft.com/office/drawing/2014/main" id="{2091AA2C-EB1D-45CE-A4BA-A3728E7CDA6A}"/>
              </a:ext>
            </a:extLst>
          </p:cNvPr>
          <p:cNvSpPr txBox="1"/>
          <p:nvPr/>
        </p:nvSpPr>
        <p:spPr>
          <a:xfrm>
            <a:off x="684363" y="1762665"/>
            <a:ext cx="7962180"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da-DK" sz="2000"/>
              <a:t>NUMBER OF INHABITANT</a:t>
            </a:r>
          </a:p>
          <a:p>
            <a:pPr marL="285750" indent="-285750">
              <a:buFont typeface="Arial"/>
              <a:buChar char="•"/>
            </a:pPr>
            <a:r>
              <a:rPr lang="da-DK" sz="2000"/>
              <a:t>5.8 million Danes – speak Danish</a:t>
            </a:r>
          </a:p>
          <a:p>
            <a:r>
              <a:rPr lang="da-DK" sz="2000"/>
              <a:t>CAPITAL</a:t>
            </a:r>
          </a:p>
          <a:p>
            <a:pPr marL="285750" indent="-285750">
              <a:buFont typeface="Arial"/>
              <a:buChar char="•"/>
            </a:pPr>
            <a:r>
              <a:rPr lang="da-DK" sz="2000"/>
              <a:t>Copenhagen</a:t>
            </a:r>
          </a:p>
          <a:p>
            <a:r>
              <a:rPr lang="da-DK" sz="2000"/>
              <a:t>FLAG</a:t>
            </a:r>
          </a:p>
          <a:p>
            <a:pPr marL="285750" indent="-285750">
              <a:buFont typeface="Arial"/>
              <a:buChar char="•"/>
            </a:pPr>
            <a:r>
              <a:rPr lang="da-DK" sz="2000"/>
              <a:t>Dannebrog</a:t>
            </a:r>
          </a:p>
          <a:p>
            <a:r>
              <a:rPr lang="da-DK" sz="2000"/>
              <a:t>MONARCHY</a:t>
            </a:r>
          </a:p>
          <a:p>
            <a:pPr marL="285750" indent="-285750">
              <a:buFont typeface="Arial"/>
              <a:buChar char="•"/>
            </a:pPr>
            <a:r>
              <a:rPr lang="da-DK" sz="2000"/>
              <a:t>Dronning Margrethe</a:t>
            </a:r>
          </a:p>
          <a:p>
            <a:r>
              <a:rPr lang="da-DK" sz="2000"/>
              <a:t>BRANDS</a:t>
            </a:r>
          </a:p>
          <a:p>
            <a:pPr marL="285750" indent="-285750">
              <a:buFont typeface="Arial"/>
              <a:buChar char="•"/>
            </a:pPr>
            <a:r>
              <a:rPr lang="da-DK" sz="2000"/>
              <a:t>Carlsberg, Lego – and hygge</a:t>
            </a:r>
          </a:p>
          <a:p>
            <a:endParaRPr lang="da-DK" sz="2000"/>
          </a:p>
        </p:txBody>
      </p:sp>
      <p:pic>
        <p:nvPicPr>
          <p:cNvPr id="4" name="Billede 4" descr="Et billede, der indeholder vand, bygning, sidder, stor&#10;&#10;Beskrivelsen er genereret automatisk">
            <a:extLst>
              <a:ext uri="{FF2B5EF4-FFF2-40B4-BE49-F238E27FC236}">
                <a16:creationId xmlns:a16="http://schemas.microsoft.com/office/drawing/2014/main" id="{BDE2C458-096B-453F-923F-69BC2ACA06AB}"/>
              </a:ext>
            </a:extLst>
          </p:cNvPr>
          <p:cNvPicPr>
            <a:picLocks noChangeAspect="1"/>
          </p:cNvPicPr>
          <p:nvPr/>
        </p:nvPicPr>
        <p:blipFill>
          <a:blip r:embed="rId3"/>
          <a:stretch>
            <a:fillRect/>
          </a:stretch>
        </p:blipFill>
        <p:spPr>
          <a:xfrm>
            <a:off x="6133381" y="949999"/>
            <a:ext cx="2743200" cy="1536192"/>
          </a:xfrm>
          <a:prstGeom prst="rect">
            <a:avLst/>
          </a:prstGeom>
        </p:spPr>
      </p:pic>
      <p:pic>
        <p:nvPicPr>
          <p:cNvPr id="6" name="Billede 6" descr="Et billede, der indeholder flaske, grøn, mad&#10;&#10;Beskrivelsen er genereret automatisk">
            <a:extLst>
              <a:ext uri="{FF2B5EF4-FFF2-40B4-BE49-F238E27FC236}">
                <a16:creationId xmlns:a16="http://schemas.microsoft.com/office/drawing/2014/main" id="{DC0E307A-AAAA-4DFE-B38F-95D4EBED2148}"/>
              </a:ext>
            </a:extLst>
          </p:cNvPr>
          <p:cNvPicPr>
            <a:picLocks noChangeAspect="1"/>
          </p:cNvPicPr>
          <p:nvPr/>
        </p:nvPicPr>
        <p:blipFill>
          <a:blip r:embed="rId4"/>
          <a:stretch>
            <a:fillRect/>
          </a:stretch>
        </p:blipFill>
        <p:spPr>
          <a:xfrm>
            <a:off x="481193" y="5103514"/>
            <a:ext cx="1481767" cy="1481767"/>
          </a:xfrm>
          <a:prstGeom prst="rect">
            <a:avLst/>
          </a:prstGeom>
        </p:spPr>
      </p:pic>
      <p:pic>
        <p:nvPicPr>
          <p:cNvPr id="5" name="Billede 5">
            <a:extLst>
              <a:ext uri="{FF2B5EF4-FFF2-40B4-BE49-F238E27FC236}">
                <a16:creationId xmlns:a16="http://schemas.microsoft.com/office/drawing/2014/main" id="{EC422F4B-1AFC-4016-87BD-8B95F8E11351}"/>
              </a:ext>
            </a:extLst>
          </p:cNvPr>
          <p:cNvPicPr>
            <a:picLocks noChangeAspect="1"/>
          </p:cNvPicPr>
          <p:nvPr/>
        </p:nvPicPr>
        <p:blipFill>
          <a:blip r:embed="rId5"/>
          <a:stretch>
            <a:fillRect/>
          </a:stretch>
        </p:blipFill>
        <p:spPr>
          <a:xfrm>
            <a:off x="2287796" y="5242344"/>
            <a:ext cx="1347878" cy="1347878"/>
          </a:xfrm>
          <a:prstGeom prst="rect">
            <a:avLst/>
          </a:prstGeom>
        </p:spPr>
      </p:pic>
      <p:pic>
        <p:nvPicPr>
          <p:cNvPr id="7" name="Billede 7" descr="Et billede, der indeholder person, kvinde, beklædning, stående&#10;&#10;Beskrivelsen er genereret automatisk">
            <a:extLst>
              <a:ext uri="{FF2B5EF4-FFF2-40B4-BE49-F238E27FC236}">
                <a16:creationId xmlns:a16="http://schemas.microsoft.com/office/drawing/2014/main" id="{0137FEB2-A955-44E3-A7D6-C8F694701300}"/>
              </a:ext>
            </a:extLst>
          </p:cNvPr>
          <p:cNvPicPr>
            <a:picLocks noChangeAspect="1"/>
          </p:cNvPicPr>
          <p:nvPr/>
        </p:nvPicPr>
        <p:blipFill>
          <a:blip r:embed="rId6"/>
          <a:stretch>
            <a:fillRect/>
          </a:stretch>
        </p:blipFill>
        <p:spPr>
          <a:xfrm>
            <a:off x="6133381" y="2586448"/>
            <a:ext cx="2743200" cy="1541330"/>
          </a:xfrm>
          <a:prstGeom prst="rect">
            <a:avLst/>
          </a:prstGeom>
        </p:spPr>
      </p:pic>
      <p:pic>
        <p:nvPicPr>
          <p:cNvPr id="8" name="Billede 8">
            <a:extLst>
              <a:ext uri="{FF2B5EF4-FFF2-40B4-BE49-F238E27FC236}">
                <a16:creationId xmlns:a16="http://schemas.microsoft.com/office/drawing/2014/main" id="{92318E14-EC33-424E-926C-2D38EB03D6D9}"/>
              </a:ext>
            </a:extLst>
          </p:cNvPr>
          <p:cNvPicPr>
            <a:picLocks noChangeAspect="1"/>
          </p:cNvPicPr>
          <p:nvPr/>
        </p:nvPicPr>
        <p:blipFill>
          <a:blip r:embed="rId7"/>
          <a:stretch>
            <a:fillRect/>
          </a:stretch>
        </p:blipFill>
        <p:spPr>
          <a:xfrm>
            <a:off x="3961501" y="2917257"/>
            <a:ext cx="1594809" cy="1210394"/>
          </a:xfrm>
          <a:prstGeom prst="rect">
            <a:avLst/>
          </a:prstGeom>
        </p:spPr>
      </p:pic>
      <p:pic>
        <p:nvPicPr>
          <p:cNvPr id="9" name="Billede 9" descr="Et billede, der indeholder indendørs, værelse, lever, bord&#10;&#10;Beskrivelsen er genereret automatisk">
            <a:extLst>
              <a:ext uri="{FF2B5EF4-FFF2-40B4-BE49-F238E27FC236}">
                <a16:creationId xmlns:a16="http://schemas.microsoft.com/office/drawing/2014/main" id="{5868049B-1CCA-4B0A-91DC-0D02F4B0B88D}"/>
              </a:ext>
            </a:extLst>
          </p:cNvPr>
          <p:cNvPicPr>
            <a:picLocks noChangeAspect="1"/>
          </p:cNvPicPr>
          <p:nvPr/>
        </p:nvPicPr>
        <p:blipFill>
          <a:blip r:embed="rId8"/>
          <a:stretch>
            <a:fillRect/>
          </a:stretch>
        </p:blipFill>
        <p:spPr>
          <a:xfrm rot="10800000">
            <a:off x="6794740" y="4916338"/>
            <a:ext cx="2182483" cy="1654833"/>
          </a:xfrm>
          <a:prstGeom prst="rect">
            <a:avLst/>
          </a:prstGeom>
        </p:spPr>
      </p:pic>
      <p:pic>
        <p:nvPicPr>
          <p:cNvPr id="10" name="Billede 10" descr="Et billede, der indeholder objekt, lys, bord, tændt&#10;&#10;Beskrivelsen er genereret automatisk">
            <a:extLst>
              <a:ext uri="{FF2B5EF4-FFF2-40B4-BE49-F238E27FC236}">
                <a16:creationId xmlns:a16="http://schemas.microsoft.com/office/drawing/2014/main" id="{2C9E6F7F-B3FD-4E64-8536-01F059AE6987}"/>
              </a:ext>
            </a:extLst>
          </p:cNvPr>
          <p:cNvPicPr>
            <a:picLocks noChangeAspect="1"/>
          </p:cNvPicPr>
          <p:nvPr/>
        </p:nvPicPr>
        <p:blipFill>
          <a:blip r:embed="rId9"/>
          <a:stretch>
            <a:fillRect/>
          </a:stretch>
        </p:blipFill>
        <p:spPr>
          <a:xfrm>
            <a:off x="4842026" y="4863592"/>
            <a:ext cx="1674064" cy="1688440"/>
          </a:xfrm>
          <a:prstGeom prst="rect">
            <a:avLst/>
          </a:prstGeom>
        </p:spPr>
      </p:pic>
    </p:spTree>
    <p:extLst>
      <p:ext uri="{BB962C8B-B14F-4D97-AF65-F5344CB8AC3E}">
        <p14:creationId xmlns:p14="http://schemas.microsoft.com/office/powerpoint/2010/main" val="330049577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9" y="878268"/>
            <a:ext cx="8423542" cy="841818"/>
          </a:xfrm>
          <a:prstGeom prst="rect">
            <a:avLst/>
          </a:prstGeom>
        </p:spPr>
        <p:txBody>
          <a:bodyPr>
            <a:noAutofit/>
          </a:bodyPr>
          <a:lstStyle/>
          <a:p>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4000">
                <a:solidFill>
                  <a:srgbClr val="002060"/>
                </a:solidFill>
                <a:latin typeface="Verdana" panose="020B0604030504040204" pitchFamily="34" charset="0"/>
                <a:ea typeface="Verdana" panose="020B0604030504040204" pitchFamily="34" charset="0"/>
                <a:cs typeface="Verdana" panose="020B0604030504040204" pitchFamily="34" charset="0"/>
              </a:rPr>
              <a:t>The Danish School System</a:t>
            </a:r>
            <a:endParaRPr sz="4000"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1768745"/>
            <a:ext cx="8625385" cy="4881438"/>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r>
              <a:rPr lang="da-DK" sz="1800"/>
              <a:t>In Denmark </a:t>
            </a:r>
            <a:r>
              <a:rPr lang="da-DK" sz="1800" err="1"/>
              <a:t>we</a:t>
            </a:r>
            <a:r>
              <a:rPr lang="da-DK" sz="1800"/>
              <a:t> have 10 </a:t>
            </a:r>
            <a:r>
              <a:rPr lang="da-DK" sz="1800" err="1"/>
              <a:t>years</a:t>
            </a:r>
            <a:r>
              <a:rPr lang="da-DK" sz="1800"/>
              <a:t> of mandatory </a:t>
            </a:r>
            <a:r>
              <a:rPr lang="da-DK" sz="1800" err="1"/>
              <a:t>education</a:t>
            </a:r>
            <a:r>
              <a:rPr lang="da-DK" sz="1800"/>
              <a:t>, but </a:t>
            </a:r>
            <a:r>
              <a:rPr lang="da-DK" sz="1800" err="1"/>
              <a:t>there</a:t>
            </a:r>
            <a:r>
              <a:rPr lang="da-DK" sz="1800"/>
              <a:t> is no </a:t>
            </a:r>
            <a:r>
              <a:rPr lang="da-DK" sz="1800" err="1"/>
              <a:t>compulsory</a:t>
            </a:r>
            <a:r>
              <a:rPr lang="da-DK" sz="1800"/>
              <a:t> school attendance. </a:t>
            </a:r>
            <a:r>
              <a:rPr lang="da-DK" sz="1800" err="1"/>
              <a:t>Parents</a:t>
            </a:r>
            <a:r>
              <a:rPr lang="da-DK" sz="1800"/>
              <a:t> </a:t>
            </a:r>
            <a:r>
              <a:rPr lang="da-DK" sz="1800" err="1"/>
              <a:t>are</a:t>
            </a:r>
            <a:r>
              <a:rPr lang="da-DK" sz="1800"/>
              <a:t> </a:t>
            </a:r>
            <a:r>
              <a:rPr lang="da-DK" sz="1800" err="1"/>
              <a:t>free</a:t>
            </a:r>
            <a:r>
              <a:rPr lang="da-DK" sz="1800"/>
              <a:t> to </a:t>
            </a:r>
            <a:r>
              <a:rPr lang="da-DK" sz="1800" err="1"/>
              <a:t>choose</a:t>
            </a:r>
            <a:r>
              <a:rPr lang="da-DK" sz="1800"/>
              <a:t> </a:t>
            </a:r>
            <a:r>
              <a:rPr lang="da-DK" sz="1800" err="1"/>
              <a:t>between</a:t>
            </a:r>
            <a:r>
              <a:rPr lang="da-DK" sz="1800"/>
              <a:t> a </a:t>
            </a:r>
            <a:r>
              <a:rPr lang="da-DK" sz="1800" err="1"/>
              <a:t>number</a:t>
            </a:r>
            <a:r>
              <a:rPr lang="da-DK" sz="1800"/>
              <a:t> of </a:t>
            </a:r>
            <a:r>
              <a:rPr lang="da-DK" sz="1800" err="1"/>
              <a:t>different</a:t>
            </a:r>
            <a:r>
              <a:rPr lang="da-DK" sz="1800"/>
              <a:t> options, </a:t>
            </a:r>
            <a:r>
              <a:rPr lang="da-DK" sz="1800" err="1"/>
              <a:t>if</a:t>
            </a:r>
            <a:r>
              <a:rPr lang="da-DK" sz="1800"/>
              <a:t> </a:t>
            </a:r>
            <a:r>
              <a:rPr lang="da-DK" sz="1800" err="1"/>
              <a:t>they</a:t>
            </a:r>
            <a:r>
              <a:rPr lang="da-DK" sz="1800"/>
              <a:t> do not </a:t>
            </a:r>
            <a:r>
              <a:rPr lang="da-DK" sz="1800" err="1"/>
              <a:t>want</a:t>
            </a:r>
            <a:r>
              <a:rPr lang="da-DK" sz="1800"/>
              <a:t> </a:t>
            </a:r>
            <a:r>
              <a:rPr lang="da-DK" sz="1800" err="1"/>
              <a:t>their</a:t>
            </a:r>
            <a:r>
              <a:rPr lang="da-DK" sz="1800"/>
              <a:t> </a:t>
            </a:r>
            <a:r>
              <a:rPr lang="da-DK" sz="1800" err="1"/>
              <a:t>children</a:t>
            </a:r>
            <a:r>
              <a:rPr lang="da-DK" sz="1800"/>
              <a:t> to go a public school.</a:t>
            </a:r>
          </a:p>
          <a:p>
            <a:endParaRPr lang="da-DK" sz="3200">
              <a:solidFill>
                <a:srgbClr val="002060"/>
              </a:solidFill>
            </a:endParaRPr>
          </a:p>
          <a:p>
            <a:pPr marL="457200" indent="-457200">
              <a:buFont typeface="Arial" panose="020B0604020202020204" pitchFamily="34" charset="0"/>
              <a:buChar char="•"/>
            </a:pPr>
            <a:r>
              <a:rPr lang="da-DK" sz="2200">
                <a:solidFill>
                  <a:srgbClr val="002060"/>
                </a:solidFill>
              </a:rPr>
              <a:t>Public schools – the Folkeskole (”School for the People”)</a:t>
            </a:r>
          </a:p>
          <a:p>
            <a:pPr marL="457200" indent="-457200">
              <a:buFont typeface="Arial" panose="020B0604020202020204" pitchFamily="34" charset="0"/>
              <a:buChar char="•"/>
            </a:pPr>
            <a:r>
              <a:rPr lang="da-DK" sz="2200" err="1">
                <a:solidFill>
                  <a:srgbClr val="002060"/>
                </a:solidFill>
              </a:rPr>
              <a:t>Free</a:t>
            </a:r>
            <a:r>
              <a:rPr lang="da-DK" sz="2200">
                <a:solidFill>
                  <a:srgbClr val="002060"/>
                </a:solidFill>
              </a:rPr>
              <a:t> </a:t>
            </a:r>
            <a:r>
              <a:rPr lang="da-DK" sz="2200" err="1">
                <a:solidFill>
                  <a:srgbClr val="002060"/>
                </a:solidFill>
              </a:rPr>
              <a:t>primary</a:t>
            </a:r>
            <a:r>
              <a:rPr lang="da-DK" sz="2200">
                <a:solidFill>
                  <a:srgbClr val="002060"/>
                </a:solidFill>
              </a:rPr>
              <a:t> schools (private schools </a:t>
            </a:r>
            <a:r>
              <a:rPr lang="da-DK" sz="2200" err="1">
                <a:solidFill>
                  <a:srgbClr val="002060"/>
                </a:solidFill>
              </a:rPr>
              <a:t>outside</a:t>
            </a:r>
            <a:r>
              <a:rPr lang="da-DK" sz="2200">
                <a:solidFill>
                  <a:srgbClr val="002060"/>
                </a:solidFill>
              </a:rPr>
              <a:t> the public school system)</a:t>
            </a:r>
          </a:p>
          <a:p>
            <a:pPr marL="457200" indent="-457200">
              <a:buFont typeface="Arial" panose="020B0604020202020204" pitchFamily="34" charset="0"/>
              <a:buChar char="•"/>
            </a:pPr>
            <a:r>
              <a:rPr lang="da-DK" sz="2200">
                <a:solidFill>
                  <a:srgbClr val="002060"/>
                </a:solidFill>
              </a:rPr>
              <a:t>Education for </a:t>
            </a:r>
            <a:r>
              <a:rPr lang="da-DK" sz="2200" err="1">
                <a:solidFill>
                  <a:srgbClr val="002060"/>
                </a:solidFill>
              </a:rPr>
              <a:t>secondary</a:t>
            </a:r>
            <a:r>
              <a:rPr lang="da-DK" sz="2200">
                <a:solidFill>
                  <a:srgbClr val="002060"/>
                </a:solidFill>
              </a:rPr>
              <a:t> school students</a:t>
            </a:r>
          </a:p>
          <a:p>
            <a:r>
              <a:rPr lang="da-DK" sz="2200">
                <a:solidFill>
                  <a:srgbClr val="002060"/>
                </a:solidFill>
              </a:rPr>
              <a:t>	</a:t>
            </a:r>
            <a:r>
              <a:rPr lang="da-DK" sz="2200" err="1">
                <a:solidFill>
                  <a:srgbClr val="002060"/>
                </a:solidFill>
              </a:rPr>
              <a:t>outside</a:t>
            </a:r>
            <a:r>
              <a:rPr lang="da-DK" sz="2200">
                <a:solidFill>
                  <a:srgbClr val="002060"/>
                </a:solidFill>
              </a:rPr>
              <a:t> of normal </a:t>
            </a:r>
            <a:r>
              <a:rPr lang="da-DK" sz="2200" err="1">
                <a:solidFill>
                  <a:srgbClr val="002060"/>
                </a:solidFill>
              </a:rPr>
              <a:t>subjects</a:t>
            </a:r>
            <a:r>
              <a:rPr lang="da-DK" sz="2200">
                <a:solidFill>
                  <a:srgbClr val="002060"/>
                </a:solidFill>
              </a:rPr>
              <a:t> (School for</a:t>
            </a:r>
          </a:p>
          <a:p>
            <a:r>
              <a:rPr lang="da-DK" sz="2200">
                <a:solidFill>
                  <a:srgbClr val="002060"/>
                </a:solidFill>
              </a:rPr>
              <a:t>	</a:t>
            </a:r>
            <a:r>
              <a:rPr lang="da-DK" sz="2200" err="1">
                <a:solidFill>
                  <a:srgbClr val="002060"/>
                </a:solidFill>
              </a:rPr>
              <a:t>Youths</a:t>
            </a:r>
            <a:r>
              <a:rPr lang="da-DK" sz="2200">
                <a:solidFill>
                  <a:srgbClr val="002060"/>
                </a:solidFill>
              </a:rPr>
              <a:t>)</a:t>
            </a:r>
          </a:p>
          <a:p>
            <a:pPr marL="457200" indent="-457200">
              <a:buFont typeface="Arial" panose="020B0604020202020204" pitchFamily="34" charset="0"/>
              <a:buChar char="•"/>
            </a:pPr>
            <a:r>
              <a:rPr lang="da-DK" sz="2200">
                <a:solidFill>
                  <a:srgbClr val="002060"/>
                </a:solidFill>
              </a:rPr>
              <a:t>Home </a:t>
            </a:r>
            <a:r>
              <a:rPr lang="da-DK" sz="2200" err="1">
                <a:solidFill>
                  <a:srgbClr val="002060"/>
                </a:solidFill>
              </a:rPr>
              <a:t>schooling</a:t>
            </a:r>
            <a:r>
              <a:rPr lang="da-DK" sz="2200">
                <a:solidFill>
                  <a:srgbClr val="002060"/>
                </a:solidFill>
              </a:rPr>
              <a:t>			</a:t>
            </a:r>
          </a:p>
          <a:p>
            <a:pPr lvl="5" indent="0">
              <a:buNone/>
            </a:pPr>
            <a:r>
              <a:rPr lang="da-DK" sz="3600">
                <a:solidFill>
                  <a:srgbClr val="002060"/>
                </a:solidFill>
              </a:rPr>
              <a:t>						Folkeskolen</a:t>
            </a:r>
          </a:p>
          <a:p>
            <a:endParaRPr lang="da-DK" sz="3200" u="sng">
              <a:solidFill>
                <a:srgbClr val="002060"/>
              </a:solidFill>
            </a:endParaRPr>
          </a:p>
          <a:p>
            <a:endParaRPr lang="da-DK" sz="3200"/>
          </a:p>
          <a:p>
            <a:pPr marL="1126671" lvl="1" indent="-342900">
              <a:buFont typeface="Arial" panose="020B0604020202020204" pitchFamily="34" charset="0"/>
              <a:buChar char="•"/>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sp>
        <p:nvSpPr>
          <p:cNvPr id="2" name="Højrepil 1"/>
          <p:cNvSpPr/>
          <p:nvPr/>
        </p:nvSpPr>
        <p:spPr>
          <a:xfrm>
            <a:off x="7719620" y="6104655"/>
            <a:ext cx="978408" cy="484632"/>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a:ln>
                <a:noFill/>
              </a:ln>
              <a:solidFill>
                <a:srgbClr val="000000"/>
              </a:solidFill>
              <a:effectLst/>
              <a:uFillTx/>
              <a:latin typeface="+mj-lt"/>
              <a:ea typeface="+mj-ea"/>
              <a:cs typeface="+mj-cs"/>
              <a:sym typeface="Calibri"/>
            </a:endParaRPr>
          </a:p>
        </p:txBody>
      </p:sp>
      <p:pic>
        <p:nvPicPr>
          <p:cNvPr id="3" name="Billede 2"/>
          <p:cNvPicPr>
            <a:picLocks noChangeAspect="1"/>
          </p:cNvPicPr>
          <p:nvPr/>
        </p:nvPicPr>
        <p:blipFill>
          <a:blip r:embed="rId4"/>
          <a:stretch>
            <a:fillRect/>
          </a:stretch>
        </p:blipFill>
        <p:spPr>
          <a:xfrm>
            <a:off x="6663770" y="4551118"/>
            <a:ext cx="2034258" cy="1456218"/>
          </a:xfrm>
          <a:prstGeom prst="rect">
            <a:avLst/>
          </a:prstGeom>
          <a:ln w="38100">
            <a:solidFill>
              <a:srgbClr val="0070C0"/>
            </a:solidFill>
          </a:ln>
        </p:spPr>
      </p:pic>
    </p:spTree>
    <p:extLst>
      <p:ext uri="{BB962C8B-B14F-4D97-AF65-F5344CB8AC3E}">
        <p14:creationId xmlns:p14="http://schemas.microsoft.com/office/powerpoint/2010/main" val="4629737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3"/>
          <a:stretch>
            <a:fillRect/>
          </a:stretch>
        </p:blipFill>
        <p:spPr>
          <a:xfrm>
            <a:off x="-1" y="383870"/>
            <a:ext cx="9144001" cy="6464403"/>
          </a:xfrm>
          <a:prstGeom prst="rect">
            <a:avLst/>
          </a:prstGeom>
          <a:ln w="12700">
            <a:miter lim="400000"/>
          </a:ln>
        </p:spPr>
      </p:pic>
      <p:sp>
        <p:nvSpPr>
          <p:cNvPr id="146" name="Shape 146"/>
          <p:cNvSpPr>
            <a:spLocks noGrp="1"/>
          </p:cNvSpPr>
          <p:nvPr>
            <p:ph type="ctrTitle"/>
          </p:nvPr>
        </p:nvSpPr>
        <p:spPr>
          <a:xfrm>
            <a:off x="0" y="840878"/>
            <a:ext cx="8961120" cy="704589"/>
          </a:xfrm>
          <a:prstGeom prst="rect">
            <a:avLst/>
          </a:prstGeom>
        </p:spPr>
        <p:txBody>
          <a:bodyPr>
            <a:noAutofit/>
          </a:bodyPr>
          <a:lstStyle/>
          <a:p>
            <a:pPr algn="l"/>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3600">
                <a:solidFill>
                  <a:srgbClr val="002060"/>
                </a:solidFill>
                <a:latin typeface="Verdana" panose="020B0604030504040204" pitchFamily="34" charset="0"/>
                <a:ea typeface="Verdana" panose="020B0604030504040204" pitchFamily="34" charset="0"/>
                <a:cs typeface="Verdana" panose="020B0604030504040204" pitchFamily="34" charset="0"/>
              </a:rPr>
              <a:t>The F</a:t>
            </a:r>
            <a:r>
              <a:rPr lang="da-DK" sz="3600" b="0">
                <a:solidFill>
                  <a:srgbClr val="002060"/>
                </a:solidFill>
                <a:latin typeface="Verdana" panose="020B0604030504040204" pitchFamily="34" charset="0"/>
                <a:ea typeface="Verdana" panose="020B0604030504040204" pitchFamily="34" charset="0"/>
                <a:cs typeface="Verdana" panose="020B0604030504040204" pitchFamily="34" charset="0"/>
              </a:rPr>
              <a:t>olkeskole purpose and </a:t>
            </a:r>
            <a:r>
              <a:rPr lang="da-DK" sz="3600" b="0" err="1">
                <a:solidFill>
                  <a:srgbClr val="002060"/>
                </a:solidFill>
                <a:latin typeface="Verdana" panose="020B0604030504040204" pitchFamily="34" charset="0"/>
                <a:ea typeface="Verdana" panose="020B0604030504040204" pitchFamily="34" charset="0"/>
                <a:cs typeface="Verdana" panose="020B0604030504040204" pitchFamily="34" charset="0"/>
              </a:rPr>
              <a:t>culture</a:t>
            </a:r>
            <a:endParaRPr sz="3600"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 y="1545467"/>
            <a:ext cx="9144000" cy="5302806"/>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marL="285750" indent="-285750">
              <a:buFont typeface="Arial" panose="020B0604020202020204" pitchFamily="34" charset="0"/>
              <a:buChar char="•"/>
            </a:pPr>
            <a:r>
              <a:rPr lang="da-DK" sz="1800"/>
              <a:t>Tolerance (</a:t>
            </a:r>
            <a:r>
              <a:rPr lang="da-DK" sz="1800" err="1"/>
              <a:t>intellectual</a:t>
            </a:r>
            <a:r>
              <a:rPr lang="da-DK" sz="1800"/>
              <a:t> </a:t>
            </a:r>
            <a:r>
              <a:rPr lang="da-DK" sz="1800" err="1"/>
              <a:t>freedom</a:t>
            </a:r>
            <a:r>
              <a:rPr lang="da-DK" sz="1800"/>
              <a:t>)</a:t>
            </a:r>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err="1"/>
              <a:t>Equality</a:t>
            </a:r>
            <a:r>
              <a:rPr lang="da-DK" sz="1800"/>
              <a:t> and </a:t>
            </a:r>
            <a:r>
              <a:rPr lang="da-DK" sz="1800" err="1"/>
              <a:t>equal</a:t>
            </a:r>
            <a:r>
              <a:rPr lang="da-DK" sz="1800"/>
              <a:t> status</a:t>
            </a:r>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err="1"/>
              <a:t>Confidence</a:t>
            </a:r>
            <a:r>
              <a:rPr lang="da-DK" sz="1800"/>
              <a:t> in Danish </a:t>
            </a:r>
            <a:r>
              <a:rPr lang="da-DK" sz="1800" err="1"/>
              <a:t>culture</a:t>
            </a:r>
            <a:endParaRPr lang="da-DK" sz="1800"/>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err="1"/>
              <a:t>Interaction</a:t>
            </a:r>
            <a:r>
              <a:rPr lang="da-DK" sz="1800"/>
              <a:t> with nature</a:t>
            </a:r>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a:t>Participation	</a:t>
            </a:r>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err="1"/>
              <a:t>Understanding</a:t>
            </a:r>
            <a:r>
              <a:rPr lang="da-DK" sz="1800"/>
              <a:t> and </a:t>
            </a:r>
            <a:r>
              <a:rPr lang="da-DK" sz="1800" err="1"/>
              <a:t>acceptance</a:t>
            </a:r>
            <a:r>
              <a:rPr lang="da-DK" sz="1800"/>
              <a:t> of </a:t>
            </a:r>
            <a:r>
              <a:rPr lang="da-DK" sz="1800" err="1"/>
              <a:t>different</a:t>
            </a:r>
            <a:r>
              <a:rPr lang="da-DK" sz="1800"/>
              <a:t> </a:t>
            </a:r>
            <a:r>
              <a:rPr lang="da-DK" sz="1800" err="1"/>
              <a:t>cultures</a:t>
            </a:r>
            <a:r>
              <a:rPr lang="da-DK" sz="1800"/>
              <a:t>						</a:t>
            </a:r>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err="1"/>
              <a:t>Civic</a:t>
            </a:r>
            <a:r>
              <a:rPr lang="da-DK" sz="1800"/>
              <a:t> </a:t>
            </a:r>
            <a:r>
              <a:rPr lang="da-DK" sz="1800" err="1"/>
              <a:t>responsibility</a:t>
            </a:r>
            <a:endParaRPr lang="da-DK" sz="1800"/>
          </a:p>
          <a:p>
            <a:pPr marL="285750" indent="-285750">
              <a:buFont typeface="Arial" panose="020B0604020202020204" pitchFamily="34" charset="0"/>
              <a:buChar char="•"/>
            </a:pPr>
            <a:endParaRPr lang="da-DK" sz="1800"/>
          </a:p>
          <a:p>
            <a:pPr marL="285750" indent="-285750">
              <a:buFont typeface="Arial" panose="020B0604020202020204" pitchFamily="34" charset="0"/>
              <a:buChar char="•"/>
            </a:pPr>
            <a:r>
              <a:rPr lang="da-DK" sz="1800"/>
              <a:t>Rights and </a:t>
            </a:r>
            <a:r>
              <a:rPr lang="da-DK" sz="1800" err="1"/>
              <a:t>duties</a:t>
            </a:r>
            <a:endParaRPr lang="da-DK" sz="1800"/>
          </a:p>
          <a:p>
            <a:r>
              <a:rPr lang="da-DK" sz="1200"/>
              <a:t>(B.H. Bækgaard, H. Bækgaard og D. Kallesøe(2012), Livs-ideer, en grundbog, Systime</a:t>
            </a:r>
          </a:p>
          <a:p>
            <a:pPr marL="285750" indent="-285750">
              <a:buFont typeface="Arial" panose="020B0604020202020204" pitchFamily="34" charset="0"/>
              <a:buChar char="•"/>
            </a:pPr>
            <a:endParaRPr lang="da-DK" sz="1800"/>
          </a:p>
          <a:p>
            <a:endParaRPr lang="da-DK" sz="1800"/>
          </a:p>
          <a:p>
            <a:br>
              <a:rPr lang="da-DK" sz="3200"/>
            </a:br>
            <a:endParaRPr lang="da-DK" sz="3200">
              <a:solidFill>
                <a:srgbClr val="002060"/>
              </a:solidFill>
            </a:endParaRPr>
          </a:p>
          <a:p>
            <a:pPr lvl="5" indent="0">
              <a:buNone/>
            </a:pPr>
            <a:r>
              <a:rPr lang="da-DK" sz="4900">
                <a:solidFill>
                  <a:srgbClr val="002060"/>
                </a:solidFill>
              </a:rPr>
              <a:t>						</a:t>
            </a:r>
            <a:endParaRPr lang="da-DK" sz="3200" u="sng">
              <a:solidFill>
                <a:srgbClr val="002060"/>
              </a:solidFill>
            </a:endParaRPr>
          </a:p>
          <a:p>
            <a:endParaRPr lang="da-DK" sz="3200"/>
          </a:p>
          <a:p>
            <a:pPr marL="1126671" lvl="1" indent="-342900">
              <a:buFont typeface="Arial" panose="020B0604020202020204" pitchFamily="34" charset="0"/>
              <a:buChar char="•"/>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4"/>
          <a:stretch>
            <a:fillRect/>
          </a:stretch>
        </p:blipFill>
        <p:spPr>
          <a:xfrm>
            <a:off x="7370050" y="183803"/>
            <a:ext cx="1327978" cy="432083"/>
          </a:xfrm>
          <a:prstGeom prst="rect">
            <a:avLst/>
          </a:prstGeom>
          <a:ln w="12700">
            <a:miter lim="400000"/>
          </a:ln>
        </p:spPr>
      </p:pic>
      <p:pic>
        <p:nvPicPr>
          <p:cNvPr id="3" name="Billede 2"/>
          <p:cNvPicPr>
            <a:picLocks noChangeAspect="1"/>
          </p:cNvPicPr>
          <p:nvPr/>
        </p:nvPicPr>
        <p:blipFill>
          <a:blip r:embed="rId5"/>
          <a:stretch>
            <a:fillRect/>
          </a:stretch>
        </p:blipFill>
        <p:spPr>
          <a:xfrm>
            <a:off x="5178829" y="1777483"/>
            <a:ext cx="3433156" cy="2489840"/>
          </a:xfrm>
          <a:prstGeom prst="rect">
            <a:avLst/>
          </a:prstGeom>
          <a:ln w="38100">
            <a:solidFill>
              <a:srgbClr val="0070C0"/>
            </a:solidFill>
          </a:ln>
        </p:spPr>
      </p:pic>
    </p:spTree>
    <p:extLst>
      <p:ext uri="{BB962C8B-B14F-4D97-AF65-F5344CB8AC3E}">
        <p14:creationId xmlns:p14="http://schemas.microsoft.com/office/powerpoint/2010/main" val="409427440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9" y="926925"/>
            <a:ext cx="8198892" cy="1521897"/>
          </a:xfrm>
          <a:prstGeom prst="rect">
            <a:avLst/>
          </a:prstGeom>
        </p:spPr>
        <p:txBody>
          <a:bodyPr>
            <a:noAutofit/>
          </a:bodyPr>
          <a:lstStyle/>
          <a:p>
            <a:r>
              <a:rPr lang="da-DK" b="0">
                <a:solidFill>
                  <a:srgbClr val="002060"/>
                </a:solidFill>
                <a:latin typeface="Verdana" panose="020B0604030504040204" pitchFamily="34" charset="0"/>
                <a:ea typeface="Verdana" panose="020B0604030504040204" pitchFamily="34" charset="0"/>
                <a:cs typeface="Verdana" panose="020B0604030504040204" pitchFamily="34" charset="0"/>
              </a:rPr>
              <a:t>The Folkeskole</a:t>
            </a:r>
            <a:endParaRPr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2448822"/>
            <a:ext cx="8625385" cy="4201360"/>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lvl="1" indent="0">
              <a:buNone/>
            </a:pPr>
            <a:r>
              <a:rPr lang="da-DK" sz="1800" u="sng">
                <a:solidFill>
                  <a:srgbClr val="002060"/>
                </a:solidFill>
                <a:latin typeface="Verdana" panose="020B0604030504040204" pitchFamily="34" charset="0"/>
                <a:ea typeface="Verdana" panose="020B0604030504040204" pitchFamily="34" charset="0"/>
                <a:cs typeface="Verdana" panose="020B0604030504040204" pitchFamily="34" charset="0"/>
              </a:rPr>
              <a:t>The Folkeskole </a:t>
            </a:r>
            <a:r>
              <a:rPr lang="da-DK" sz="1800" u="sng" err="1">
                <a:solidFill>
                  <a:srgbClr val="002060"/>
                </a:solidFill>
                <a:latin typeface="Verdana" panose="020B0604030504040204" pitchFamily="34" charset="0"/>
                <a:ea typeface="Verdana" panose="020B0604030504040204" pitchFamily="34" charset="0"/>
                <a:cs typeface="Verdana" panose="020B0604030504040204" pitchFamily="34" charset="0"/>
              </a:rPr>
              <a:t>consists</a:t>
            </a:r>
            <a:r>
              <a:rPr lang="da-DK" sz="1800" u="sng">
                <a:solidFill>
                  <a:srgbClr val="002060"/>
                </a:solidFill>
                <a:latin typeface="Verdana" panose="020B0604030504040204" pitchFamily="34" charset="0"/>
                <a:ea typeface="Verdana" panose="020B0604030504040204" pitchFamily="34" charset="0"/>
                <a:cs typeface="Verdana" panose="020B0604030504040204" pitchFamily="34" charset="0"/>
              </a:rPr>
              <a:t> of:</a:t>
            </a:r>
          </a:p>
          <a:p>
            <a:pPr marL="1069521" lvl="1" indent="-285750">
              <a:buFont typeface="Arial" panose="020B0604020202020204" pitchFamily="34" charset="0"/>
              <a:buChar char="•"/>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Mandatory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preschool</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for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children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in ages 6-7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years</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069521" lvl="1" indent="-285750">
              <a:buFont typeface="Arial" panose="020B0604020202020204" pitchFamily="34" charset="0"/>
              <a:buChar char="•"/>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1st grade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through</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9th for students in ages 7-15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years</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069521" lvl="1" indent="-285750">
              <a:buFont typeface="Arial" panose="020B0604020202020204" pitchFamily="34" charset="0"/>
              <a:buChar char="•"/>
            </a:pP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Optional</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10th grade for students in ages 16-17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years</a:t>
            </a: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indent="0">
              <a:buNone/>
            </a:pPr>
            <a:endParaRPr lang="da-DK" sz="18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indent="0">
              <a:buNone/>
            </a:pP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Students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begin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their</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education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in the Folkeskole, the public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primary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school, in August the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they</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turn</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6 </a:t>
            </a:r>
            <a:r>
              <a:rPr lang="da-DK" sz="1800" err="1">
                <a:solidFill>
                  <a:srgbClr val="002060"/>
                </a:solidFill>
                <a:latin typeface="Verdana" panose="020B0604030504040204" pitchFamily="34" charset="0"/>
                <a:ea typeface="Verdana" panose="020B0604030504040204" pitchFamily="34" charset="0"/>
                <a:cs typeface="Verdana" panose="020B0604030504040204" pitchFamily="34" charset="0"/>
              </a:rPr>
              <a:t>years</a:t>
            </a:r>
            <a:r>
              <a:rPr lang="da-DK" sz="1800">
                <a:solidFill>
                  <a:srgbClr val="002060"/>
                </a:solidFill>
                <a:latin typeface="Verdana" panose="020B0604030504040204" pitchFamily="34" charset="0"/>
                <a:ea typeface="Verdana" panose="020B0604030504040204" pitchFamily="34" charset="0"/>
                <a:cs typeface="Verdana" panose="020B0604030504040204" pitchFamily="34" charset="0"/>
              </a:rPr>
              <a:t> of age.</a:t>
            </a:r>
            <a:endParaRPr lang="da-DK" sz="1800"/>
          </a:p>
          <a:p>
            <a:pPr marL="1069521" lvl="1" indent="-285750">
              <a:buFont typeface="Arial" panose="020B0604020202020204" pitchFamily="34" charset="0"/>
              <a:buChar char="•"/>
            </a:pPr>
            <a:endParaRPr lang="da-DK" sz="1800"/>
          </a:p>
          <a:p>
            <a:pPr lvl="1" indent="0">
              <a:buNone/>
            </a:pPr>
            <a:r>
              <a:rPr lang="da-DK" sz="37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a:stretch>
            <a:fillRect/>
          </a:stretch>
        </p:blipFill>
        <p:spPr>
          <a:xfrm>
            <a:off x="6368859" y="5318984"/>
            <a:ext cx="2329169" cy="1184838"/>
          </a:xfrm>
          <a:prstGeom prst="rect">
            <a:avLst/>
          </a:prstGeom>
          <a:ln w="38100">
            <a:solidFill>
              <a:srgbClr val="0070C0"/>
            </a:solidFill>
          </a:ln>
        </p:spPr>
      </p:pic>
    </p:spTree>
    <p:extLst>
      <p:ext uri="{BB962C8B-B14F-4D97-AF65-F5344CB8AC3E}">
        <p14:creationId xmlns:p14="http://schemas.microsoft.com/office/powerpoint/2010/main" val="302737549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191069" y="926926"/>
            <a:ext cx="8198892" cy="714902"/>
          </a:xfrm>
          <a:prstGeom prst="rect">
            <a:avLst/>
          </a:prstGeom>
        </p:spPr>
        <p:txBody>
          <a:bodyPr>
            <a:noAutofit/>
          </a:bodyPr>
          <a:lstStyle/>
          <a:p>
            <a:r>
              <a:rPr lang="da-DK" sz="3200" b="0">
                <a:solidFill>
                  <a:srgbClr val="002060"/>
                </a:solidFill>
                <a:latin typeface="Verdana" panose="020B0604030504040204" pitchFamily="34" charset="0"/>
                <a:ea typeface="Verdana" panose="020B0604030504040204" pitchFamily="34" charset="0"/>
                <a:cs typeface="Verdana" panose="020B0604030504040204" pitchFamily="34" charset="0"/>
              </a:rPr>
              <a:t>The Folkeskole and the </a:t>
            </a:r>
            <a:r>
              <a:rPr lang="da-DK" sz="3200" err="1">
                <a:solidFill>
                  <a:srgbClr val="002060"/>
                </a:solidFill>
                <a:latin typeface="Verdana" panose="020B0604030504040204" pitchFamily="34" charset="0"/>
                <a:ea typeface="Verdana" panose="020B0604030504040204" pitchFamily="34" charset="0"/>
                <a:cs typeface="Verdana" panose="020B0604030504040204" pitchFamily="34" charset="0"/>
              </a:rPr>
              <a:t>local</a:t>
            </a:r>
            <a:r>
              <a:rPr lang="da-DK" sz="32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3200" err="1">
                <a:solidFill>
                  <a:srgbClr val="002060"/>
                </a:solidFill>
                <a:latin typeface="Verdana" panose="020B0604030504040204" pitchFamily="34" charset="0"/>
                <a:ea typeface="Verdana" panose="020B0604030504040204" pitchFamily="34" charset="0"/>
                <a:cs typeface="Verdana" panose="020B0604030504040204" pitchFamily="34" charset="0"/>
              </a:rPr>
              <a:t>municipal</a:t>
            </a:r>
            <a:r>
              <a:rPr lang="da-DK" sz="320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da-DK" sz="3200" err="1">
                <a:solidFill>
                  <a:srgbClr val="002060"/>
                </a:solidFill>
                <a:latin typeface="Verdana" panose="020B0604030504040204" pitchFamily="34" charset="0"/>
                <a:ea typeface="Verdana" panose="020B0604030504040204" pitchFamily="34" charset="0"/>
                <a:cs typeface="Verdana" panose="020B0604030504040204" pitchFamily="34" charset="0"/>
              </a:rPr>
              <a:t>council</a:t>
            </a:r>
            <a:endParaRPr sz="3200"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2448822"/>
            <a:ext cx="8625385" cy="4201360"/>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lvl="1" indent="0">
              <a:buNone/>
            </a:pPr>
            <a:endParaRPr lang="da-DK" sz="1800"/>
          </a:p>
          <a:p>
            <a:pPr lvl="1" indent="0">
              <a:buNone/>
            </a:pPr>
            <a:endParaRPr lang="da-DK" sz="1800"/>
          </a:p>
          <a:p>
            <a:pPr lvl="1" indent="0">
              <a:buNone/>
            </a:pPr>
            <a:endParaRPr lang="da-DK" sz="1800"/>
          </a:p>
          <a:p>
            <a:pPr lvl="1" indent="0">
              <a:buNone/>
            </a:pPr>
            <a:endParaRPr lang="da-DK" sz="1800"/>
          </a:p>
          <a:p>
            <a:pPr lvl="1" indent="0">
              <a:buNone/>
            </a:pPr>
            <a:r>
              <a:rPr lang="da-DK" sz="1800"/>
              <a:t>The </a:t>
            </a:r>
            <a:r>
              <a:rPr lang="da-DK" sz="1800" err="1"/>
              <a:t>local</a:t>
            </a:r>
            <a:r>
              <a:rPr lang="da-DK" sz="1800"/>
              <a:t> </a:t>
            </a:r>
            <a:r>
              <a:rPr lang="da-DK" sz="1800" err="1"/>
              <a:t>municipal</a:t>
            </a:r>
            <a:r>
              <a:rPr lang="da-DK" sz="1800"/>
              <a:t> </a:t>
            </a:r>
            <a:r>
              <a:rPr lang="da-DK" sz="1800" err="1"/>
              <a:t>council</a:t>
            </a:r>
            <a:r>
              <a:rPr lang="da-DK" sz="1800"/>
              <a:t> has the overall </a:t>
            </a:r>
            <a:r>
              <a:rPr lang="da-DK" sz="1800" err="1"/>
              <a:t>responsibility</a:t>
            </a:r>
            <a:r>
              <a:rPr lang="da-DK" sz="1800"/>
              <a:t> for the Folkeskole. </a:t>
            </a:r>
            <a:r>
              <a:rPr lang="da-DK" sz="1800" err="1"/>
              <a:t>Therefore</a:t>
            </a:r>
            <a:r>
              <a:rPr lang="da-DK" sz="1800"/>
              <a:t> the </a:t>
            </a:r>
            <a:r>
              <a:rPr lang="da-DK" sz="1800" err="1"/>
              <a:t>council</a:t>
            </a:r>
            <a:r>
              <a:rPr lang="da-DK" sz="1800"/>
              <a:t> </a:t>
            </a:r>
            <a:r>
              <a:rPr lang="da-DK" sz="1800" err="1"/>
              <a:t>decides</a:t>
            </a:r>
            <a:r>
              <a:rPr lang="da-DK" sz="1800"/>
              <a:t> upon the </a:t>
            </a:r>
            <a:r>
              <a:rPr lang="da-DK" sz="1800" err="1"/>
              <a:t>local</a:t>
            </a:r>
            <a:r>
              <a:rPr lang="da-DK" sz="1800"/>
              <a:t> public school policy. It is </a:t>
            </a:r>
            <a:r>
              <a:rPr lang="da-DK" sz="1800" err="1"/>
              <a:t>also</a:t>
            </a:r>
            <a:r>
              <a:rPr lang="da-DK" sz="1800"/>
              <a:t> the </a:t>
            </a:r>
            <a:r>
              <a:rPr lang="da-DK" sz="1800" err="1"/>
              <a:t>responsibility</a:t>
            </a:r>
            <a:r>
              <a:rPr lang="da-DK" sz="1800"/>
              <a:t> of the </a:t>
            </a:r>
            <a:r>
              <a:rPr lang="da-DK" sz="1800" err="1"/>
              <a:t>local</a:t>
            </a:r>
            <a:r>
              <a:rPr lang="da-DK" sz="1800"/>
              <a:t> </a:t>
            </a:r>
            <a:r>
              <a:rPr lang="da-DK" sz="1800" err="1"/>
              <a:t>municipal</a:t>
            </a:r>
            <a:r>
              <a:rPr lang="da-DK" sz="1800"/>
              <a:t> </a:t>
            </a:r>
            <a:r>
              <a:rPr lang="da-DK" sz="1800" err="1"/>
              <a:t>council</a:t>
            </a:r>
            <a:r>
              <a:rPr lang="da-DK" sz="1800"/>
              <a:t> to </a:t>
            </a:r>
            <a:r>
              <a:rPr lang="da-DK" sz="1800" err="1"/>
              <a:t>secure</a:t>
            </a:r>
            <a:r>
              <a:rPr lang="da-DK" sz="1800"/>
              <a:t>, </a:t>
            </a:r>
            <a:r>
              <a:rPr lang="da-DK" sz="1800" err="1"/>
              <a:t>that</a:t>
            </a:r>
            <a:r>
              <a:rPr lang="da-DK" sz="1800"/>
              <a:t> all students </a:t>
            </a:r>
            <a:r>
              <a:rPr lang="da-DK" sz="1800" err="1"/>
              <a:t>receive</a:t>
            </a:r>
            <a:r>
              <a:rPr lang="da-DK" sz="1800"/>
              <a:t> the </a:t>
            </a:r>
            <a:r>
              <a:rPr lang="da-DK" sz="1800" err="1"/>
              <a:t>education</a:t>
            </a:r>
            <a:r>
              <a:rPr lang="da-DK" sz="1800"/>
              <a:t> </a:t>
            </a:r>
            <a:r>
              <a:rPr lang="da-DK" sz="1800" err="1"/>
              <a:t>they</a:t>
            </a:r>
            <a:r>
              <a:rPr lang="da-DK" sz="1800"/>
              <a:t> </a:t>
            </a:r>
            <a:r>
              <a:rPr lang="da-DK" sz="1800" err="1"/>
              <a:t>are</a:t>
            </a:r>
            <a:r>
              <a:rPr lang="da-DK" sz="1800"/>
              <a:t> </a:t>
            </a:r>
            <a:r>
              <a:rPr lang="da-DK" sz="1800" err="1"/>
              <a:t>entitled</a:t>
            </a:r>
            <a:r>
              <a:rPr lang="da-DK" sz="1800"/>
              <a:t> to.</a:t>
            </a:r>
          </a:p>
          <a:p>
            <a:pPr lvl="1" indent="0">
              <a:buNone/>
            </a:pPr>
            <a:r>
              <a:rPr lang="da-DK" sz="37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2" name="Billede 1"/>
          <p:cNvPicPr>
            <a:picLocks noChangeAspect="1"/>
          </p:cNvPicPr>
          <p:nvPr/>
        </p:nvPicPr>
        <p:blipFill>
          <a:blip r:embed="rId4"/>
          <a:stretch>
            <a:fillRect/>
          </a:stretch>
        </p:blipFill>
        <p:spPr>
          <a:xfrm>
            <a:off x="191068" y="1866221"/>
            <a:ext cx="3378444" cy="1884410"/>
          </a:xfrm>
          <a:prstGeom prst="rect">
            <a:avLst/>
          </a:prstGeom>
          <a:ln w="38100">
            <a:solidFill>
              <a:srgbClr val="0070C0"/>
            </a:solidFill>
          </a:ln>
        </p:spPr>
      </p:pic>
      <p:pic>
        <p:nvPicPr>
          <p:cNvPr id="10" name="Billede 9"/>
          <p:cNvPicPr>
            <a:picLocks noChangeAspect="1"/>
          </p:cNvPicPr>
          <p:nvPr/>
        </p:nvPicPr>
        <p:blipFill>
          <a:blip r:embed="rId5"/>
          <a:stretch>
            <a:fillRect/>
          </a:stretch>
        </p:blipFill>
        <p:spPr>
          <a:xfrm>
            <a:off x="5884754" y="4923128"/>
            <a:ext cx="2432936" cy="1574728"/>
          </a:xfrm>
          <a:prstGeom prst="rect">
            <a:avLst/>
          </a:prstGeom>
          <a:ln w="38100">
            <a:solidFill>
              <a:srgbClr val="0070C0"/>
            </a:solidFill>
          </a:ln>
        </p:spPr>
      </p:pic>
    </p:spTree>
    <p:extLst>
      <p:ext uri="{BB962C8B-B14F-4D97-AF65-F5344CB8AC3E}">
        <p14:creationId xmlns:p14="http://schemas.microsoft.com/office/powerpoint/2010/main" val="7507136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84350" y="158879"/>
            <a:ext cx="3185162"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30000"/>
              </a:lnSpc>
              <a:defRPr sz="800" b="1">
                <a:solidFill>
                  <a:srgbClr val="FFFFFF"/>
                </a:solidFill>
                <a:latin typeface="Verdana"/>
                <a:ea typeface="Verdana"/>
                <a:cs typeface="Verdana"/>
                <a:sym typeface="Verdana"/>
              </a:defRPr>
            </a:pPr>
            <a:r>
              <a:t>Varde Kommune</a:t>
            </a:r>
          </a:p>
          <a:p>
            <a:pPr>
              <a:lnSpc>
                <a:spcPct val="130000"/>
              </a:lnSpc>
              <a:defRPr sz="800">
                <a:solidFill>
                  <a:srgbClr val="FFFFFF"/>
                </a:solidFill>
                <a:latin typeface="Verdana"/>
                <a:ea typeface="Verdana"/>
                <a:cs typeface="Verdana"/>
                <a:sym typeface="Verdana"/>
              </a:defRPr>
            </a:pPr>
            <a:r>
              <a:t>Beskrivelse eller emne </a:t>
            </a:r>
          </a:p>
        </p:txBody>
      </p:sp>
      <p:pic>
        <p:nvPicPr>
          <p:cNvPr id="145" name="image6.png" descr="grafik Varde-02.png"/>
          <p:cNvPicPr>
            <a:picLocks noChangeAspect="1"/>
          </p:cNvPicPr>
          <p:nvPr/>
        </p:nvPicPr>
        <p:blipFill>
          <a:blip r:embed="rId2"/>
          <a:stretch>
            <a:fillRect/>
          </a:stretch>
        </p:blipFill>
        <p:spPr>
          <a:xfrm>
            <a:off x="-2" y="408196"/>
            <a:ext cx="9144001" cy="6464403"/>
          </a:xfrm>
          <a:prstGeom prst="rect">
            <a:avLst/>
          </a:prstGeom>
          <a:ln w="12700">
            <a:miter lim="400000"/>
          </a:ln>
        </p:spPr>
      </p:pic>
      <p:sp>
        <p:nvSpPr>
          <p:cNvPr id="146" name="Shape 146"/>
          <p:cNvSpPr>
            <a:spLocks noGrp="1"/>
          </p:cNvSpPr>
          <p:nvPr>
            <p:ph type="ctrTitle"/>
          </p:nvPr>
        </p:nvSpPr>
        <p:spPr>
          <a:xfrm>
            <a:off x="274754" y="930578"/>
            <a:ext cx="7394204" cy="1069299"/>
          </a:xfrm>
          <a:prstGeom prst="rect">
            <a:avLst/>
          </a:prstGeom>
        </p:spPr>
        <p:txBody>
          <a:bodyPr>
            <a:noAutofit/>
          </a:bodyPr>
          <a:lstStyle/>
          <a:p>
            <a:pPr algn="l"/>
            <a:r>
              <a:rPr lang="da-DK" sz="3600" b="0">
                <a:solidFill>
                  <a:srgbClr val="002060"/>
                </a:solidFill>
                <a:latin typeface="Verdana" panose="020B0604030504040204" pitchFamily="34" charset="0"/>
                <a:ea typeface="Verdana" panose="020B0604030504040204" pitchFamily="34" charset="0"/>
                <a:cs typeface="Verdana" panose="020B0604030504040204" pitchFamily="34" charset="0"/>
              </a:rPr>
              <a:t>The Folkeskole and</a:t>
            </a:r>
            <a:br>
              <a:rPr lang="da-DK" sz="3600" b="0">
                <a:solidFill>
                  <a:srgbClr val="002060"/>
                </a:solidFill>
                <a:latin typeface="Verdana" panose="020B0604030504040204" pitchFamily="34" charset="0"/>
                <a:ea typeface="Verdana" panose="020B0604030504040204" pitchFamily="34" charset="0"/>
                <a:cs typeface="Verdana" panose="020B0604030504040204" pitchFamily="34" charset="0"/>
              </a:rPr>
            </a:br>
            <a:r>
              <a:rPr lang="da-DK" sz="3600" err="1">
                <a:solidFill>
                  <a:srgbClr val="002060"/>
                </a:solidFill>
                <a:latin typeface="Verdana" panose="020B0604030504040204" pitchFamily="34" charset="0"/>
                <a:ea typeface="Verdana" panose="020B0604030504040204" pitchFamily="34" charset="0"/>
                <a:cs typeface="Verdana" panose="020B0604030504040204" pitchFamily="34" charset="0"/>
              </a:rPr>
              <a:t>cooperation</a:t>
            </a:r>
            <a:r>
              <a:rPr lang="da-DK" sz="3600">
                <a:solidFill>
                  <a:srgbClr val="002060"/>
                </a:solidFill>
                <a:latin typeface="Verdana" panose="020B0604030504040204" pitchFamily="34" charset="0"/>
                <a:ea typeface="Verdana" panose="020B0604030504040204" pitchFamily="34" charset="0"/>
                <a:cs typeface="Verdana" panose="020B0604030504040204" pitchFamily="34" charset="0"/>
              </a:rPr>
              <a:t> with </a:t>
            </a:r>
            <a:r>
              <a:rPr lang="da-DK" sz="3600" err="1">
                <a:solidFill>
                  <a:srgbClr val="002060"/>
                </a:solidFill>
                <a:latin typeface="Verdana" panose="020B0604030504040204" pitchFamily="34" charset="0"/>
                <a:ea typeface="Verdana" panose="020B0604030504040204" pitchFamily="34" charset="0"/>
                <a:cs typeface="Verdana" panose="020B0604030504040204" pitchFamily="34" charset="0"/>
              </a:rPr>
              <a:t>parents</a:t>
            </a:r>
            <a:endParaRPr sz="3600" b="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Shape 147"/>
          <p:cNvSpPr>
            <a:spLocks noGrp="1"/>
          </p:cNvSpPr>
          <p:nvPr>
            <p:ph type="subTitle" sz="quarter" idx="1"/>
          </p:nvPr>
        </p:nvSpPr>
        <p:spPr>
          <a:xfrm>
            <a:off x="191069" y="2078965"/>
            <a:ext cx="8625385" cy="4571217"/>
          </a:xfrm>
          <a:prstGeom prst="rect">
            <a:avLst/>
          </a:prstGeom>
        </p:spPr>
        <p:txBody>
          <a:bodyPr>
            <a:noAutofit/>
          </a:bodyPr>
          <a:lstStyle>
            <a:lvl1pPr algn="l">
              <a:spcBef>
                <a:spcPts val="300"/>
              </a:spcBef>
              <a:defRPr sz="1500">
                <a:solidFill>
                  <a:srgbClr val="053253"/>
                </a:solidFill>
                <a:latin typeface="Verdana"/>
                <a:ea typeface="Verdana"/>
                <a:cs typeface="Verdana"/>
                <a:sym typeface="Verdana"/>
              </a:defRPr>
            </a:lvl1pPr>
          </a:lstStyle>
          <a:p>
            <a:pPr lvl="1" indent="0">
              <a:buNone/>
            </a:pPr>
            <a:r>
              <a:rPr lang="da-DK" sz="2400" err="1"/>
              <a:t>Parents</a:t>
            </a:r>
            <a:r>
              <a:rPr lang="da-DK" sz="2400"/>
              <a:t> have </a:t>
            </a:r>
            <a:r>
              <a:rPr lang="da-DK" sz="2400" err="1"/>
              <a:t>influence</a:t>
            </a:r>
            <a:r>
              <a:rPr lang="da-DK" sz="2400"/>
              <a:t> </a:t>
            </a:r>
            <a:r>
              <a:rPr lang="da-DK" sz="2400" err="1"/>
              <a:t>regarding</a:t>
            </a:r>
            <a:r>
              <a:rPr lang="da-DK" sz="2400"/>
              <a:t> the </a:t>
            </a:r>
            <a:r>
              <a:rPr lang="da-DK" sz="2400" err="1"/>
              <a:t>development</a:t>
            </a:r>
            <a:r>
              <a:rPr lang="da-DK" sz="2400"/>
              <a:t> of the school </a:t>
            </a:r>
            <a:r>
              <a:rPr lang="da-DK" sz="2400" err="1"/>
              <a:t>their</a:t>
            </a:r>
            <a:r>
              <a:rPr lang="da-DK" sz="2400"/>
              <a:t> </a:t>
            </a:r>
            <a:r>
              <a:rPr lang="da-DK" sz="2400" err="1"/>
              <a:t>children</a:t>
            </a:r>
            <a:r>
              <a:rPr lang="da-DK" sz="2400"/>
              <a:t> </a:t>
            </a:r>
            <a:r>
              <a:rPr lang="da-DK" sz="2400" err="1"/>
              <a:t>attend</a:t>
            </a:r>
            <a:r>
              <a:rPr lang="da-DK" sz="2400"/>
              <a:t>. This </a:t>
            </a:r>
            <a:r>
              <a:rPr lang="da-DK" sz="2400" err="1"/>
              <a:t>can</a:t>
            </a:r>
            <a:r>
              <a:rPr lang="da-DK" sz="2400"/>
              <a:t> </a:t>
            </a:r>
            <a:r>
              <a:rPr lang="da-DK" sz="2400" err="1"/>
              <a:t>take</a:t>
            </a:r>
            <a:r>
              <a:rPr lang="da-DK" sz="2400"/>
              <a:t> </a:t>
            </a:r>
            <a:r>
              <a:rPr lang="da-DK" sz="2400" err="1"/>
              <a:t>place</a:t>
            </a:r>
            <a:r>
              <a:rPr lang="da-DK" sz="2400"/>
              <a:t> </a:t>
            </a:r>
            <a:r>
              <a:rPr lang="da-DK" sz="2400" err="1"/>
              <a:t>through</a:t>
            </a:r>
            <a:r>
              <a:rPr lang="da-DK" sz="2400"/>
              <a:t> school board </a:t>
            </a:r>
            <a:r>
              <a:rPr lang="da-DK" sz="2400" err="1"/>
              <a:t>appointments</a:t>
            </a:r>
            <a:r>
              <a:rPr lang="da-DK" sz="2400"/>
              <a:t> or the school-</a:t>
            </a:r>
            <a:r>
              <a:rPr lang="da-DK" sz="2400" err="1"/>
              <a:t>parent</a:t>
            </a:r>
            <a:r>
              <a:rPr lang="da-DK" sz="2400"/>
              <a:t>-teamwork.</a:t>
            </a:r>
          </a:p>
          <a:p>
            <a:pPr lvl="1" indent="0">
              <a:buNone/>
            </a:pPr>
            <a:endParaRPr lang="da-DK" sz="1800"/>
          </a:p>
          <a:p>
            <a:pPr lvl="1" indent="0">
              <a:buNone/>
            </a:pPr>
            <a:endParaRPr lang="da-DK" sz="1800"/>
          </a:p>
          <a:p>
            <a:pPr lvl="1" indent="0">
              <a:buNone/>
            </a:pPr>
            <a:r>
              <a:rPr lang="da-DK" sz="37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lvl="1" indent="0">
              <a:buNone/>
            </a:pPr>
            <a:endParaRPr lang="da-DK" sz="3700"/>
          </a:p>
        </p:txBody>
      </p:sp>
      <p:sp>
        <p:nvSpPr>
          <p:cNvPr id="148" name="Shape 148"/>
          <p:cNvSpPr/>
          <p:nvPr/>
        </p:nvSpPr>
        <p:spPr>
          <a:xfrm>
            <a:off x="0" y="-1"/>
            <a:ext cx="9144000" cy="768733"/>
          </a:xfrm>
          <a:prstGeom prst="rect">
            <a:avLst/>
          </a:prstGeom>
          <a:solidFill>
            <a:srgbClr val="053253"/>
          </a:solidFill>
          <a:ln>
            <a:solidFill>
              <a:srgbClr val="4A7EBB"/>
            </a:solidFill>
          </a:ln>
        </p:spPr>
        <p:txBody>
          <a:bodyPr lIns="45719" rIns="45719" anchor="ctr"/>
          <a:lstStyle/>
          <a:p>
            <a:pPr algn="ctr">
              <a:defRPr>
                <a:solidFill>
                  <a:srgbClr val="D9D6CF"/>
                </a:solidFill>
              </a:defRPr>
            </a:pPr>
            <a:endParaRPr/>
          </a:p>
        </p:txBody>
      </p:sp>
      <p:pic>
        <p:nvPicPr>
          <p:cNvPr id="149" name="image4.png" descr="Varde-Kommune-logo-bred-RGB-hvid.png"/>
          <p:cNvPicPr>
            <a:picLocks noChangeAspect="1"/>
          </p:cNvPicPr>
          <p:nvPr/>
        </p:nvPicPr>
        <p:blipFill>
          <a:blip r:embed="rId3"/>
          <a:stretch>
            <a:fillRect/>
          </a:stretch>
        </p:blipFill>
        <p:spPr>
          <a:xfrm>
            <a:off x="7370050" y="183803"/>
            <a:ext cx="1327978" cy="432083"/>
          </a:xfrm>
          <a:prstGeom prst="rect">
            <a:avLst/>
          </a:prstGeom>
          <a:ln w="12700">
            <a:miter lim="400000"/>
          </a:ln>
        </p:spPr>
      </p:pic>
      <p:pic>
        <p:nvPicPr>
          <p:cNvPr id="5" name="Billede 4"/>
          <p:cNvPicPr>
            <a:picLocks noChangeAspect="1"/>
          </p:cNvPicPr>
          <p:nvPr/>
        </p:nvPicPr>
        <p:blipFill>
          <a:blip r:embed="rId4"/>
          <a:stretch>
            <a:fillRect/>
          </a:stretch>
        </p:blipFill>
        <p:spPr>
          <a:xfrm>
            <a:off x="6967746" y="851473"/>
            <a:ext cx="1901500" cy="1286309"/>
          </a:xfrm>
          <a:prstGeom prst="rect">
            <a:avLst/>
          </a:prstGeom>
          <a:ln w="38100">
            <a:solidFill>
              <a:srgbClr val="0070C0"/>
            </a:solidFill>
          </a:ln>
        </p:spPr>
      </p:pic>
      <p:pic>
        <p:nvPicPr>
          <p:cNvPr id="6" name="Billede 5"/>
          <p:cNvPicPr>
            <a:picLocks noChangeAspect="1"/>
          </p:cNvPicPr>
          <p:nvPr/>
        </p:nvPicPr>
        <p:blipFill>
          <a:blip r:embed="rId5"/>
          <a:stretch>
            <a:fillRect/>
          </a:stretch>
        </p:blipFill>
        <p:spPr>
          <a:xfrm>
            <a:off x="1913326" y="3580327"/>
            <a:ext cx="5118539" cy="3147222"/>
          </a:xfrm>
          <a:prstGeom prst="rect">
            <a:avLst/>
          </a:prstGeom>
          <a:ln w="38100">
            <a:solidFill>
              <a:srgbClr val="0070C0"/>
            </a:solidFill>
          </a:ln>
        </p:spPr>
      </p:pic>
    </p:spTree>
    <p:extLst>
      <p:ext uri="{BB962C8B-B14F-4D97-AF65-F5344CB8AC3E}">
        <p14:creationId xmlns:p14="http://schemas.microsoft.com/office/powerpoint/2010/main" val="3862073609"/>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FBEAD6EE83F24AB358488076E700D3" ma:contentTypeVersion="13" ma:contentTypeDescription="Create a new document." ma:contentTypeScope="" ma:versionID="691c145998a05af79e7a9bbe0e4858f9">
  <xsd:schema xmlns:xsd="http://www.w3.org/2001/XMLSchema" xmlns:xs="http://www.w3.org/2001/XMLSchema" xmlns:p="http://schemas.microsoft.com/office/2006/metadata/properties" xmlns:ns3="c7c3b8e7-1114-4032-a2bb-dff96b827bc9" xmlns:ns4="f021fdff-1e25-4e50-87f1-9eae2e6ad21b" targetNamespace="http://schemas.microsoft.com/office/2006/metadata/properties" ma:root="true" ma:fieldsID="bc8c9f753ee24e3a7570e2b20fcb8cd3" ns3:_="" ns4:_="">
    <xsd:import namespace="c7c3b8e7-1114-4032-a2bb-dff96b827bc9"/>
    <xsd:import namespace="f021fdff-1e25-4e50-87f1-9eae2e6ad21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3b8e7-1114-4032-a2bb-dff96b827b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1fdff-1e25-4e50-87f1-9eae2e6ad21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FF12B-A729-41E2-B011-CF0208C2689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2BA4C5-7A6A-4527-9C84-AFF867A563B3}">
  <ds:schemaRefs>
    <ds:schemaRef ds:uri="http://schemas.microsoft.com/sharepoint/v3/contenttype/forms"/>
  </ds:schemaRefs>
</ds:datastoreItem>
</file>

<file path=customXml/itemProps3.xml><?xml version="1.0" encoding="utf-8"?>
<ds:datastoreItem xmlns:ds="http://schemas.openxmlformats.org/officeDocument/2006/customXml" ds:itemID="{BD147D8E-2CBE-440B-82DA-38D0C8BD4F38}">
  <ds:schemaRefs>
    <ds:schemaRef ds:uri="c7c3b8e7-1114-4032-a2bb-dff96b827bc9"/>
    <ds:schemaRef ds:uri="f021fdff-1e25-4e50-87f1-9eae2e6ad2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Skærmshow (4:3)</PresentationFormat>
  <Paragraphs>366</Paragraphs>
  <Slides>23</Slides>
  <Notes>1</Notes>
  <HiddenSlides>1</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Calibri</vt:lpstr>
      <vt:lpstr>Verdana</vt:lpstr>
      <vt:lpstr>Office Theme</vt:lpstr>
      <vt:lpstr>danish school system</vt:lpstr>
      <vt:lpstr> The Danish School System</vt:lpstr>
      <vt:lpstr>  The Danish School System</vt:lpstr>
      <vt:lpstr>DENMARK</vt:lpstr>
      <vt:lpstr>  The Danish School System</vt:lpstr>
      <vt:lpstr> The Folkeskole purpose and culture</vt:lpstr>
      <vt:lpstr>The Folkeskole</vt:lpstr>
      <vt:lpstr>The Folkeskole and the local municipal council</vt:lpstr>
      <vt:lpstr>The Folkeskole and cooperation with parents</vt:lpstr>
      <vt:lpstr>Teaching - lessons</vt:lpstr>
      <vt:lpstr>Reformation of the Folkeskole in 2014</vt:lpstr>
      <vt:lpstr> Reformation of the  Folkeskole in 2014 </vt:lpstr>
      <vt:lpstr> Lessons per week  </vt:lpstr>
      <vt:lpstr> Changes as a result of the Reformation in 2014 </vt:lpstr>
      <vt:lpstr>Employees in the Folkeskole</vt:lpstr>
      <vt:lpstr>Folkeskole - Benefits</vt:lpstr>
      <vt:lpstr>After the Folkeskole</vt:lpstr>
      <vt:lpstr>Varde Municipality makes a difference for the students!</vt:lpstr>
      <vt:lpstr>Varde Municipality makes a difference for the students!</vt:lpstr>
      <vt:lpstr>Varde Municipality makes a difference for the students!</vt:lpstr>
      <vt:lpstr>Varde Municipality makes a difference for the students!</vt:lpstr>
      <vt:lpstr>The Folkeskole in Varde – a wide variety of options:</vt:lpstr>
      <vt:lpstr>Varde Community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adeuma solos</dc:title>
  <dc:creator>Ann Tina Langgaard</dc:creator>
  <cp:lastModifiedBy>Lisbeth Kodal</cp:lastModifiedBy>
  <cp:revision>1</cp:revision>
  <dcterms:modified xsi:type="dcterms:W3CDTF">2020-12-09T14:34:04Z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0x0101005FFBEAD6EE83F24AB358488076E700D3</vt:lpwstr>
  </property>
</Properties>
</file>