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2"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480" y="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hr-HR" dirty="0"/>
              <a:t>Kliknite da biste uredili stil naslova matrice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hr-HR" dirty="0"/>
              <a:t>Kliknite da biste uredili stil podnaslova matrice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Kliknite da biste uredili stil naslova matrice</a:t>
            </a:r>
            <a:endParaRPr lang="en-US" dirty="0"/>
          </a:p>
        </p:txBody>
      </p:sp>
      <p:sp>
        <p:nvSpPr>
          <p:cNvPr id="3" name="Vertical Text Placeholder 2"/>
          <p:cNvSpPr>
            <a:spLocks noGrp="1"/>
          </p:cNvSpPr>
          <p:nvPr>
            <p:ph type="body" orient="vert" idx="1"/>
          </p:nvPr>
        </p:nvSpPr>
        <p:spPr/>
        <p:txBody>
          <a:bodyPr vert="eaVert"/>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hr-HR" dirty="0"/>
              <a:t>Kliknite da biste uredili stil naslova matrice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Kliknite da biste uredili stil naslova matrice</a:t>
            </a:r>
            <a:endParaRPr lang="en-US" dirty="0"/>
          </a:p>
        </p:txBody>
      </p:sp>
      <p:sp>
        <p:nvSpPr>
          <p:cNvPr id="3" name="Content Placeholder 2"/>
          <p:cNvSpPr>
            <a:spLocks noGrp="1"/>
          </p:cNvSpPr>
          <p:nvPr>
            <p:ph idx="1"/>
          </p:nvPr>
        </p:nvSpPr>
        <p:spPr/>
        <p:txBody>
          <a:bodyPr anchor="t"/>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aglavlje sekcije">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hr-HR" dirty="0"/>
              <a:t>Kliknite da biste uredili stil naslova matrice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hr-HR" dirty="0"/>
              <a:t>Kliknite da biste uredili matrice</a:t>
            </a:r>
          </a:p>
        </p:txBody>
      </p:sp>
      <p:sp>
        <p:nvSpPr>
          <p:cNvPr id="4" name="Date Placeholder 3"/>
          <p:cNvSpPr>
            <a:spLocks noGrp="1"/>
          </p:cNvSpPr>
          <p:nvPr>
            <p:ph type="dt" sz="half" idx="10"/>
          </p:nvPr>
        </p:nvSpPr>
        <p:spPr/>
        <p:txBody>
          <a:bodyPr/>
          <a:lstStyle/>
          <a:p>
            <a:fld id="{48A87A34-81AB-432B-8DAE-1953F412C126}" type="datetimeFigureOut">
              <a:rPr lang="en-US" dirty="0"/>
              <a:t>12/2/2019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hr-HR" dirty="0"/>
              <a:t>Kliknite da biste uredili stil naslova matrice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Usporedba">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hr-HR" dirty="0"/>
              <a:t>Kliknite da biste uredili stil naslova matrice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a:t>Kliknite da biste uredili matrice</a:t>
            </a:r>
          </a:p>
        </p:txBody>
      </p:sp>
      <p:sp>
        <p:nvSpPr>
          <p:cNvPr id="4" name="Content Placeholder 3"/>
          <p:cNvSpPr>
            <a:spLocks noGrp="1"/>
          </p:cNvSpPr>
          <p:nvPr>
            <p:ph sz="half" idx="2"/>
          </p:nvPr>
        </p:nvSpPr>
        <p:spPr>
          <a:xfrm>
            <a:off x="1447191" y="2824269"/>
            <a:ext cx="4645152" cy="2644457"/>
          </a:xfrm>
        </p:spPr>
        <p:txBody>
          <a:bodyP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r-HR" dirty="0"/>
              <a:t>Kliknite da biste uredili matrice</a:t>
            </a:r>
          </a:p>
        </p:txBody>
      </p:sp>
      <p:sp>
        <p:nvSpPr>
          <p:cNvPr id="6" name="Content Placeholder 5"/>
          <p:cNvSpPr>
            <a:spLocks noGrp="1"/>
          </p:cNvSpPr>
          <p:nvPr>
            <p:ph sz="quarter" idx="4"/>
          </p:nvPr>
        </p:nvSpPr>
        <p:spPr>
          <a:xfrm>
            <a:off x="6412362" y="2821491"/>
            <a:ext cx="4645152" cy="2637371"/>
          </a:xfrm>
        </p:spPr>
        <p:txBody>
          <a:bodyP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hr-HR" dirty="0"/>
              <a:t>Kliknite da biste uredili stil naslova matrice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Sadržaj s opisom">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hr-HR" dirty="0"/>
              <a:t>Kliknite da biste uredili stil naslova matrice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dirty="0"/>
              <a:t>Kliknite da biste uredili matrice</a:t>
            </a:r>
          </a:p>
        </p:txBody>
      </p:sp>
      <p:sp>
        <p:nvSpPr>
          <p:cNvPr id="5" name="Date Placeholder 4"/>
          <p:cNvSpPr>
            <a:spLocks noGrp="1"/>
          </p:cNvSpPr>
          <p:nvPr>
            <p:ph type="dt" sz="half" idx="10"/>
          </p:nvPr>
        </p:nvSpPr>
        <p:spPr/>
        <p:txBody>
          <a:bodyPr/>
          <a:lstStyle/>
          <a:p>
            <a:fld id="{48A87A34-81AB-432B-8DAE-1953F412C126}" type="datetimeFigureOut">
              <a:rPr lang="en-US" dirty="0"/>
              <a:t>12/2/2019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Slika s opiso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hr-HR" dirty="0"/>
              <a:t>Kliknite da biste uredili stil naslova matrice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hr-HR" dirty="0"/>
              <a:t>Kliknite ikonu da biste dodali  sliku</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hr-HR" dirty="0"/>
              <a:t>Kliknite da biste uredili matrice</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12/2/2019</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hr-HR" dirty="0"/>
              <a:t>Kliknite da biste uredili stil naslova matrice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hr-HR" dirty="0"/>
              <a:t>Kliknite da biste uredili matrice</a:t>
            </a:r>
          </a:p>
          <a:p>
            <a:pPr lvl="1"/>
            <a:r>
              <a:rPr lang="hr-HR" dirty="0"/>
              <a:t>Druga razina</a:t>
            </a:r>
          </a:p>
          <a:p>
            <a:pPr lvl="2"/>
            <a:r>
              <a:rPr lang="hr-HR" dirty="0"/>
              <a:t>Treća razina</a:t>
            </a:r>
          </a:p>
          <a:p>
            <a:pPr lvl="3"/>
            <a:r>
              <a:rPr lang="hr-HR" dirty="0"/>
              <a:t>Četvrta razina</a:t>
            </a:r>
          </a:p>
          <a:p>
            <a:pPr lvl="4"/>
            <a:r>
              <a:rPr lang="hr-HR" dirty="0"/>
              <a:t>Peta razina stilove teksta</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12/2/2019</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EEC05EAA-103F-D14C-BBDD-16E9693A9687}"/>
              </a:ext>
            </a:extLst>
          </p:cNvPr>
          <p:cNvSpPr>
            <a:spLocks noGrp="1"/>
          </p:cNvSpPr>
          <p:nvPr>
            <p:ph type="ctrTitle"/>
          </p:nvPr>
        </p:nvSpPr>
        <p:spPr/>
        <p:txBody>
          <a:bodyPr>
            <a:normAutofit fontScale="90000"/>
          </a:bodyPr>
          <a:lstStyle/>
          <a:p>
            <a:pPr algn="ctr"/>
            <a:r>
              <a:rPr lang="hr-HR" dirty="0"/>
              <a:t>Let’s </a:t>
            </a:r>
            <a:r>
              <a:rPr lang="hr-HR" dirty="0" err="1"/>
              <a:t>protect</a:t>
            </a:r>
            <a:r>
              <a:rPr lang="hr-HR" dirty="0"/>
              <a:t> </a:t>
            </a:r>
            <a:r>
              <a:rPr lang="hr-HR" dirty="0" err="1"/>
              <a:t>the</a:t>
            </a:r>
            <a:r>
              <a:rPr lang="hr-HR" dirty="0"/>
              <a:t> </a:t>
            </a:r>
            <a:r>
              <a:rPr lang="hr-HR" dirty="0" err="1"/>
              <a:t>mountains</a:t>
            </a:r>
            <a:r>
              <a:rPr lang="hr-HR" dirty="0"/>
              <a:t> </a:t>
            </a:r>
            <a:r>
              <a:rPr lang="hr-HR" dirty="0" err="1"/>
              <a:t>from</a:t>
            </a:r>
            <a:r>
              <a:rPr lang="hr-HR" dirty="0"/>
              <a:t> </a:t>
            </a:r>
            <a:r>
              <a:rPr lang="hr-HR" dirty="0" err="1"/>
              <a:t>pollution</a:t>
            </a:r>
            <a:endParaRPr lang="sr-Latn-RS" dirty="0"/>
          </a:p>
        </p:txBody>
      </p:sp>
      <p:sp>
        <p:nvSpPr>
          <p:cNvPr id="3" name="Podnaslov 2">
            <a:extLst>
              <a:ext uri="{FF2B5EF4-FFF2-40B4-BE49-F238E27FC236}">
                <a16:creationId xmlns:a16="http://schemas.microsoft.com/office/drawing/2014/main" xmlns="" id="{6EE6C66D-6267-F648-BD09-DC127C802FEF}"/>
              </a:ext>
            </a:extLst>
          </p:cNvPr>
          <p:cNvSpPr>
            <a:spLocks noGrp="1"/>
          </p:cNvSpPr>
          <p:nvPr>
            <p:ph type="subTitle" idx="1"/>
          </p:nvPr>
        </p:nvSpPr>
        <p:spPr>
          <a:xfrm>
            <a:off x="2417780" y="3531204"/>
            <a:ext cx="8637072" cy="1878996"/>
          </a:xfrm>
        </p:spPr>
        <p:txBody>
          <a:bodyPr>
            <a:normAutofit fontScale="47500" lnSpcReduction="20000"/>
          </a:bodyPr>
          <a:lstStyle/>
          <a:p>
            <a:pPr lvl="0" algn="ctr">
              <a:buClr>
                <a:srgbClr val="B71E42"/>
              </a:buClr>
            </a:pPr>
            <a:r>
              <a:rPr lang="hr-HR" sz="6700" cap="none" dirty="0">
                <a:solidFill>
                  <a:prstClr val="black"/>
                </a:solidFill>
              </a:rPr>
              <a:t>Martin Jakovina</a:t>
            </a:r>
          </a:p>
          <a:p>
            <a:pPr lvl="0" algn="ctr">
              <a:buClr>
                <a:srgbClr val="B71E42"/>
              </a:buClr>
            </a:pPr>
            <a:r>
              <a:rPr lang="hr-HR" sz="6700" cap="none" dirty="0" err="1">
                <a:solidFill>
                  <a:prstClr val="black"/>
                </a:solidFill>
              </a:rPr>
              <a:t>Pupil</a:t>
            </a:r>
            <a:r>
              <a:rPr lang="hr-HR" sz="6700" cap="none" dirty="0">
                <a:solidFill>
                  <a:prstClr val="black"/>
                </a:solidFill>
              </a:rPr>
              <a:t> </a:t>
            </a:r>
            <a:r>
              <a:rPr lang="hr-HR" sz="6700" cap="none" dirty="0" err="1">
                <a:solidFill>
                  <a:prstClr val="black"/>
                </a:solidFill>
              </a:rPr>
              <a:t>of</a:t>
            </a:r>
            <a:r>
              <a:rPr lang="hr-HR" sz="6700" cap="none" dirty="0">
                <a:solidFill>
                  <a:prstClr val="black"/>
                </a:solidFill>
              </a:rPr>
              <a:t> 7th grade </a:t>
            </a:r>
            <a:r>
              <a:rPr lang="hr-HR" sz="6700" cap="none" dirty="0" err="1">
                <a:solidFill>
                  <a:prstClr val="black"/>
                </a:solidFill>
              </a:rPr>
              <a:t>in</a:t>
            </a:r>
            <a:r>
              <a:rPr lang="hr-HR" sz="6700" cap="none" dirty="0">
                <a:solidFill>
                  <a:prstClr val="black"/>
                </a:solidFill>
              </a:rPr>
              <a:t> </a:t>
            </a:r>
            <a:r>
              <a:rPr lang="hr-HR" sz="6700" cap="none" dirty="0" err="1">
                <a:solidFill>
                  <a:prstClr val="black"/>
                </a:solidFill>
              </a:rPr>
              <a:t>Primary</a:t>
            </a:r>
            <a:r>
              <a:rPr lang="hr-HR" sz="6700" cap="none" dirty="0">
                <a:solidFill>
                  <a:prstClr val="black"/>
                </a:solidFill>
              </a:rPr>
              <a:t> </a:t>
            </a:r>
            <a:r>
              <a:rPr lang="hr-HR" sz="6700" cap="none" dirty="0" err="1">
                <a:solidFill>
                  <a:prstClr val="black"/>
                </a:solidFill>
              </a:rPr>
              <a:t>school</a:t>
            </a:r>
            <a:r>
              <a:rPr lang="hr-HR" sz="6700" cap="none" dirty="0">
                <a:solidFill>
                  <a:prstClr val="black"/>
                </a:solidFill>
              </a:rPr>
              <a:t> Ivana </a:t>
            </a:r>
            <a:r>
              <a:rPr lang="hr-HR" sz="6700" cap="none" dirty="0" err="1">
                <a:solidFill>
                  <a:prstClr val="black"/>
                </a:solidFill>
              </a:rPr>
              <a:t>Brilić</a:t>
            </a:r>
            <a:r>
              <a:rPr lang="hr-HR" sz="6700" cap="none" dirty="0">
                <a:solidFill>
                  <a:prstClr val="black"/>
                </a:solidFill>
              </a:rPr>
              <a:t> Mažuranić</a:t>
            </a:r>
            <a:endParaRPr lang="sr-Latn-RS" sz="6700" cap="none" dirty="0">
              <a:solidFill>
                <a:prstClr val="black"/>
              </a:solidFill>
            </a:endParaRPr>
          </a:p>
          <a:p>
            <a:endParaRPr lang="sr-Latn-RS" dirty="0"/>
          </a:p>
        </p:txBody>
      </p:sp>
    </p:spTree>
    <p:extLst>
      <p:ext uri="{BB962C8B-B14F-4D97-AF65-F5344CB8AC3E}">
        <p14:creationId xmlns:p14="http://schemas.microsoft.com/office/powerpoint/2010/main" val="3985592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0A56C3B6-9714-9941-9BC8-8ACCC6ED8B26}"/>
              </a:ext>
            </a:extLst>
          </p:cNvPr>
          <p:cNvSpPr>
            <a:spLocks noGrp="1"/>
          </p:cNvSpPr>
          <p:nvPr>
            <p:ph type="title"/>
          </p:nvPr>
        </p:nvSpPr>
        <p:spPr/>
        <p:txBody>
          <a:bodyPr/>
          <a:lstStyle/>
          <a:p>
            <a:r>
              <a:rPr lang="hr-HR"/>
              <a:t>Why should we protect mountains?</a:t>
            </a:r>
            <a:endParaRPr lang="sr-Latn-RS"/>
          </a:p>
        </p:txBody>
      </p:sp>
      <p:sp>
        <p:nvSpPr>
          <p:cNvPr id="3" name="Rezervirano mjesto sadržaja 2">
            <a:extLst>
              <a:ext uri="{FF2B5EF4-FFF2-40B4-BE49-F238E27FC236}">
                <a16:creationId xmlns:a16="http://schemas.microsoft.com/office/drawing/2014/main" xmlns="" id="{F385882B-300E-2E48-981F-CFAC860D71F6}"/>
              </a:ext>
            </a:extLst>
          </p:cNvPr>
          <p:cNvSpPr>
            <a:spLocks noGrp="1"/>
          </p:cNvSpPr>
          <p:nvPr>
            <p:ph idx="1"/>
          </p:nvPr>
        </p:nvSpPr>
        <p:spPr/>
        <p:txBody>
          <a:bodyPr/>
          <a:lstStyle/>
          <a:p>
            <a:r>
              <a:rPr lang="en-US" dirty="0" smtClean="0"/>
              <a:t>Mountain ecosystems are important for </a:t>
            </a:r>
            <a:r>
              <a:rPr lang="en-GB" dirty="0" smtClean="0"/>
              <a:t>biological </a:t>
            </a:r>
            <a:r>
              <a:rPr lang="en-US" dirty="0" smtClean="0"/>
              <a:t>diversity, particularly in the tropics and warmer temperate latitudes. Isolated mountain blocks are often rich in endemic species… Therefore the challenge is to sustainably manage mountain regions to</a:t>
            </a:r>
            <a:r>
              <a:rPr lang="hr-HR" dirty="0" smtClean="0"/>
              <a:t> </a:t>
            </a:r>
            <a:r>
              <a:rPr lang="en-GB" dirty="0" smtClean="0"/>
              <a:t>avoid </a:t>
            </a:r>
            <a:r>
              <a:rPr lang="en-US" dirty="0" smtClean="0"/>
              <a:t>degradation and subsequent increases in poverty and hunger.</a:t>
            </a:r>
          </a:p>
          <a:p>
            <a:endParaRPr lang="en-US" dirty="0" smtClean="0"/>
          </a:p>
          <a:p>
            <a:pPr marL="0" indent="0">
              <a:buNone/>
            </a:pPr>
            <a:endParaRPr lang="sr-Latn-RS" dirty="0"/>
          </a:p>
        </p:txBody>
      </p:sp>
    </p:spTree>
    <p:extLst>
      <p:ext uri="{BB962C8B-B14F-4D97-AF65-F5344CB8AC3E}">
        <p14:creationId xmlns:p14="http://schemas.microsoft.com/office/powerpoint/2010/main" val="12274152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57133734-97C5-434F-A0F0-48CFD385B646}"/>
              </a:ext>
            </a:extLst>
          </p:cNvPr>
          <p:cNvSpPr>
            <a:spLocks noGrp="1"/>
          </p:cNvSpPr>
          <p:nvPr>
            <p:ph type="title"/>
          </p:nvPr>
        </p:nvSpPr>
        <p:spPr/>
        <p:txBody>
          <a:bodyPr/>
          <a:lstStyle/>
          <a:p>
            <a:r>
              <a:rPr lang="hr-HR"/>
              <a:t>Interesting things About mountains</a:t>
            </a:r>
            <a:endParaRPr lang="sr-Latn-RS"/>
          </a:p>
        </p:txBody>
      </p:sp>
      <p:sp>
        <p:nvSpPr>
          <p:cNvPr id="3" name="Rezervirano mjesto sadržaja 2">
            <a:extLst>
              <a:ext uri="{FF2B5EF4-FFF2-40B4-BE49-F238E27FC236}">
                <a16:creationId xmlns:a16="http://schemas.microsoft.com/office/drawing/2014/main" xmlns="" id="{01FA2F42-89D0-9045-B3C7-0DA25E4304B8}"/>
              </a:ext>
            </a:extLst>
          </p:cNvPr>
          <p:cNvSpPr>
            <a:spLocks noGrp="1"/>
          </p:cNvSpPr>
          <p:nvPr>
            <p:ph idx="1"/>
          </p:nvPr>
        </p:nvSpPr>
        <p:spPr/>
        <p:txBody>
          <a:bodyPr/>
          <a:lstStyle/>
          <a:p>
            <a:r>
              <a:rPr lang="en-GB" dirty="0" smtClean="0">
                <a:solidFill>
                  <a:srgbClr val="000000"/>
                </a:solidFill>
              </a:rPr>
              <a:t>Mountains </a:t>
            </a:r>
            <a:r>
              <a:rPr lang="en-GB" dirty="0">
                <a:solidFill>
                  <a:srgbClr val="000000"/>
                </a:solidFill>
              </a:rPr>
              <a:t>are very important for life. Whether you live at sea-level or higher elevations, we are connected to mountains more than you could imagine. They not only provide fresh water.  Mountains provide a variety of flora and fauna and they are home one in 10 people. However, degradation, climate changes, mining, crime and poverty all sadly threaten the intricately balanced web of life that mountains support.</a:t>
            </a:r>
            <a:endParaRPr lang="en-GB" dirty="0"/>
          </a:p>
        </p:txBody>
      </p:sp>
    </p:spTree>
    <p:extLst>
      <p:ext uri="{BB962C8B-B14F-4D97-AF65-F5344CB8AC3E}">
        <p14:creationId xmlns:p14="http://schemas.microsoft.com/office/powerpoint/2010/main" val="944371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4820D35C-4E4D-B448-AC2E-C162FD56CE99}"/>
              </a:ext>
            </a:extLst>
          </p:cNvPr>
          <p:cNvSpPr>
            <a:spLocks noGrp="1"/>
          </p:cNvSpPr>
          <p:nvPr>
            <p:ph type="title"/>
          </p:nvPr>
        </p:nvSpPr>
        <p:spPr/>
        <p:txBody>
          <a:bodyPr/>
          <a:lstStyle/>
          <a:p>
            <a:r>
              <a:rPr lang="hr-HR"/>
              <a:t>What’s the problem?</a:t>
            </a:r>
            <a:endParaRPr lang="sr-Latn-RS"/>
          </a:p>
        </p:txBody>
      </p:sp>
      <p:sp>
        <p:nvSpPr>
          <p:cNvPr id="3" name="Rezervirano mjesto sadržaja 2">
            <a:extLst>
              <a:ext uri="{FF2B5EF4-FFF2-40B4-BE49-F238E27FC236}">
                <a16:creationId xmlns:a16="http://schemas.microsoft.com/office/drawing/2014/main" xmlns="" id="{813EB052-EF0D-E146-93AC-C2C3FB29A78A}"/>
              </a:ext>
            </a:extLst>
          </p:cNvPr>
          <p:cNvSpPr>
            <a:spLocks noGrp="1"/>
          </p:cNvSpPr>
          <p:nvPr>
            <p:ph idx="1"/>
          </p:nvPr>
        </p:nvSpPr>
        <p:spPr/>
        <p:txBody>
          <a:bodyPr/>
          <a:lstStyle/>
          <a:p>
            <a:r>
              <a:rPr lang="en-GB" dirty="0" smtClean="0">
                <a:solidFill>
                  <a:srgbClr val="000000"/>
                </a:solidFill>
              </a:rPr>
              <a:t>Mountain </a:t>
            </a:r>
            <a:r>
              <a:rPr lang="en-GB" dirty="0">
                <a:solidFill>
                  <a:srgbClr val="000000"/>
                </a:solidFill>
              </a:rPr>
              <a:t>biodiversity faces a number of serious and growing challenges. Habitat degradation caused by the unsustainable clearing of land results in erosion of fertile soil and increases the threat of avalanches, landslides, and flooding. With this change in habitat, rare species of plants and animals can face extinction.</a:t>
            </a:r>
            <a:endParaRPr lang="en-GB" dirty="0"/>
          </a:p>
          <a:p>
            <a:r>
              <a:rPr lang="en-GB" dirty="0" smtClean="0">
                <a:solidFill>
                  <a:srgbClr val="000000"/>
                </a:solidFill>
              </a:rPr>
              <a:t>Animals </a:t>
            </a:r>
            <a:r>
              <a:rPr lang="en-GB" dirty="0">
                <a:solidFill>
                  <a:srgbClr val="000000"/>
                </a:solidFill>
              </a:rPr>
              <a:t>can’t protect themselves and they die.</a:t>
            </a:r>
            <a:endParaRPr lang="en-GB" dirty="0"/>
          </a:p>
        </p:txBody>
      </p:sp>
    </p:spTree>
    <p:extLst>
      <p:ext uri="{BB962C8B-B14F-4D97-AF65-F5344CB8AC3E}">
        <p14:creationId xmlns:p14="http://schemas.microsoft.com/office/powerpoint/2010/main" val="396080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64DFC025-6E69-9C40-BB88-2CEF4B15C53D}"/>
              </a:ext>
            </a:extLst>
          </p:cNvPr>
          <p:cNvSpPr>
            <a:spLocks noGrp="1"/>
          </p:cNvSpPr>
          <p:nvPr>
            <p:ph type="title"/>
          </p:nvPr>
        </p:nvSpPr>
        <p:spPr/>
        <p:txBody>
          <a:bodyPr/>
          <a:lstStyle/>
          <a:p>
            <a:r>
              <a:rPr lang="hr-HR" dirty="0" err="1"/>
              <a:t>How</a:t>
            </a:r>
            <a:r>
              <a:rPr lang="hr-HR" dirty="0"/>
              <a:t> </a:t>
            </a:r>
            <a:r>
              <a:rPr lang="hr-HR" dirty="0" err="1"/>
              <a:t>we</a:t>
            </a:r>
            <a:r>
              <a:rPr lang="hr-HR" dirty="0"/>
              <a:t> </a:t>
            </a:r>
            <a:r>
              <a:rPr lang="hr-HR" dirty="0" err="1"/>
              <a:t>can</a:t>
            </a:r>
            <a:r>
              <a:rPr lang="hr-HR" dirty="0"/>
              <a:t> </a:t>
            </a:r>
            <a:r>
              <a:rPr lang="hr-HR" dirty="0" err="1"/>
              <a:t>protect</a:t>
            </a:r>
            <a:r>
              <a:rPr lang="hr-HR" dirty="0"/>
              <a:t> </a:t>
            </a:r>
            <a:r>
              <a:rPr lang="hr-HR" dirty="0" err="1"/>
              <a:t>mountains</a:t>
            </a:r>
            <a:r>
              <a:rPr lang="hr-HR" dirty="0"/>
              <a:t>?</a:t>
            </a:r>
            <a:endParaRPr lang="sr-Latn-RS" dirty="0"/>
          </a:p>
        </p:txBody>
      </p:sp>
      <p:sp>
        <p:nvSpPr>
          <p:cNvPr id="3" name="Rezervirano mjesto sadržaja 2">
            <a:extLst>
              <a:ext uri="{FF2B5EF4-FFF2-40B4-BE49-F238E27FC236}">
                <a16:creationId xmlns:a16="http://schemas.microsoft.com/office/drawing/2014/main" xmlns="" id="{B8E3C26E-C433-604B-82C3-28283FB49FC4}"/>
              </a:ext>
            </a:extLst>
          </p:cNvPr>
          <p:cNvSpPr>
            <a:spLocks noGrp="1"/>
          </p:cNvSpPr>
          <p:nvPr>
            <p:ph idx="1"/>
          </p:nvPr>
        </p:nvSpPr>
        <p:spPr/>
        <p:txBody>
          <a:bodyPr/>
          <a:lstStyle/>
          <a:p>
            <a:pPr marL="0" indent="0">
              <a:buNone/>
            </a:pPr>
            <a:r>
              <a:rPr lang="en-GB" dirty="0">
                <a:solidFill>
                  <a:srgbClr val="000000"/>
                </a:solidFill>
              </a:rPr>
              <a:t>We must pay more attention to nature. Nature is one of the most important things in our lives. Nature is important to culture especially mountains. Mountains represent some events from the past. Mountains are important and we must protect them with cleaning from plastic and others.</a:t>
            </a:r>
            <a:endParaRPr lang="sr-Latn-RS" dirty="0"/>
          </a:p>
        </p:txBody>
      </p:sp>
    </p:spTree>
    <p:extLst>
      <p:ext uri="{BB962C8B-B14F-4D97-AF65-F5344CB8AC3E}">
        <p14:creationId xmlns:p14="http://schemas.microsoft.com/office/powerpoint/2010/main" val="19151515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xmlns="" id="{7BA5ECE5-C7CD-0C41-BC0C-9C8AB8E845BB}"/>
              </a:ext>
            </a:extLst>
          </p:cNvPr>
          <p:cNvSpPr>
            <a:spLocks noGrp="1"/>
          </p:cNvSpPr>
          <p:nvPr>
            <p:ph type="title"/>
          </p:nvPr>
        </p:nvSpPr>
        <p:spPr/>
        <p:txBody>
          <a:bodyPr/>
          <a:lstStyle/>
          <a:p>
            <a:pPr algn="ctr"/>
            <a:r>
              <a:rPr lang="hr-HR"/>
              <a:t>Created by</a:t>
            </a:r>
            <a:endParaRPr lang="sr-Latn-RS"/>
          </a:p>
        </p:txBody>
      </p:sp>
      <p:sp>
        <p:nvSpPr>
          <p:cNvPr id="3" name="Rezervirano mjesto sadržaja 2">
            <a:extLst>
              <a:ext uri="{FF2B5EF4-FFF2-40B4-BE49-F238E27FC236}">
                <a16:creationId xmlns:a16="http://schemas.microsoft.com/office/drawing/2014/main" xmlns="" id="{EE14EA5E-B0CC-EE4A-AC3C-A293BB4C9457}"/>
              </a:ext>
            </a:extLst>
          </p:cNvPr>
          <p:cNvSpPr>
            <a:spLocks noGrp="1"/>
          </p:cNvSpPr>
          <p:nvPr>
            <p:ph idx="1"/>
          </p:nvPr>
        </p:nvSpPr>
        <p:spPr/>
        <p:txBody>
          <a:bodyPr>
            <a:normAutofit/>
          </a:bodyPr>
          <a:lstStyle/>
          <a:p>
            <a:pPr algn="ctr"/>
            <a:r>
              <a:rPr lang="hr-HR" sz="4000" dirty="0"/>
              <a:t>Martin Jakovina</a:t>
            </a:r>
          </a:p>
          <a:p>
            <a:pPr algn="ctr"/>
            <a:r>
              <a:rPr lang="hr-HR" sz="4000" dirty="0" err="1"/>
              <a:t>Pupil</a:t>
            </a:r>
            <a:r>
              <a:rPr lang="hr-HR" sz="4000" dirty="0"/>
              <a:t> </a:t>
            </a:r>
            <a:r>
              <a:rPr lang="hr-HR" sz="4000" dirty="0" err="1"/>
              <a:t>of</a:t>
            </a:r>
            <a:r>
              <a:rPr lang="hr-HR" sz="4000" dirty="0"/>
              <a:t> 7th grade </a:t>
            </a:r>
            <a:r>
              <a:rPr lang="hr-HR" sz="4000" dirty="0" err="1"/>
              <a:t>in</a:t>
            </a:r>
            <a:r>
              <a:rPr lang="hr-HR" sz="4000" dirty="0"/>
              <a:t> </a:t>
            </a:r>
            <a:r>
              <a:rPr lang="hr-HR" sz="4000" dirty="0" err="1"/>
              <a:t>Primary</a:t>
            </a:r>
            <a:r>
              <a:rPr lang="hr-HR" sz="4000" dirty="0"/>
              <a:t> </a:t>
            </a:r>
            <a:r>
              <a:rPr lang="hr-HR" sz="4000" dirty="0" err="1"/>
              <a:t>school</a:t>
            </a:r>
            <a:r>
              <a:rPr lang="hr-HR" sz="4000" dirty="0"/>
              <a:t> Ivana </a:t>
            </a:r>
            <a:r>
              <a:rPr lang="hr-HR" sz="4000" dirty="0" err="1"/>
              <a:t>Brilić</a:t>
            </a:r>
            <a:r>
              <a:rPr lang="hr-HR" sz="4000" dirty="0"/>
              <a:t> Mažuranić</a:t>
            </a:r>
            <a:endParaRPr lang="sr-Latn-RS" sz="4000" dirty="0"/>
          </a:p>
        </p:txBody>
      </p:sp>
    </p:spTree>
    <p:extLst>
      <p:ext uri="{BB962C8B-B14F-4D97-AF65-F5344CB8AC3E}">
        <p14:creationId xmlns:p14="http://schemas.microsoft.com/office/powerpoint/2010/main" val="1601112700"/>
      </p:ext>
    </p:extLst>
  </p:cSld>
  <p:clrMapOvr>
    <a:masterClrMapping/>
  </p:clrMapOvr>
</p:sld>
</file>

<file path=ppt/theme/theme1.xml><?xml version="1.0" encoding="utf-8"?>
<a:theme xmlns:a="http://schemas.openxmlformats.org/drawingml/2006/main" name="Galerija">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otalTime>29</TotalTime>
  <Words>199</Words>
  <Application>Microsoft Office PowerPoint</Application>
  <PresentationFormat>Prilagođeno</PresentationFormat>
  <Paragraphs>15</Paragraphs>
  <Slides>6</Slides>
  <Notes>0</Notes>
  <HiddenSlides>0</HiddenSlides>
  <MMClips>0</MMClips>
  <ScaleCrop>false</ScaleCrop>
  <HeadingPairs>
    <vt:vector size="4" baseType="variant">
      <vt:variant>
        <vt:lpstr>Tema</vt:lpstr>
      </vt:variant>
      <vt:variant>
        <vt:i4>1</vt:i4>
      </vt:variant>
      <vt:variant>
        <vt:lpstr>Naslovi slajdova</vt:lpstr>
      </vt:variant>
      <vt:variant>
        <vt:i4>6</vt:i4>
      </vt:variant>
    </vt:vector>
  </HeadingPairs>
  <TitlesOfParts>
    <vt:vector size="7" baseType="lpstr">
      <vt:lpstr>Galerija</vt:lpstr>
      <vt:lpstr>Let’s protect the mountains from pollution</vt:lpstr>
      <vt:lpstr>Why should we protect mountains?</vt:lpstr>
      <vt:lpstr>Interesting things About mountains</vt:lpstr>
      <vt:lpstr>What’s the problem?</vt:lpstr>
      <vt:lpstr>How we can protect mountains?</vt:lpstr>
      <vt:lpstr>Created by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Let’s protect the mountains from pollution</dc:title>
  <dc:creator>Nepoznati korisnik</dc:creator>
  <cp:lastModifiedBy>Sandra</cp:lastModifiedBy>
  <cp:revision>7</cp:revision>
  <dcterms:created xsi:type="dcterms:W3CDTF">2019-12-01T20:36:59Z</dcterms:created>
  <dcterms:modified xsi:type="dcterms:W3CDTF">2019-12-02T14:44:18Z</dcterms:modified>
</cp:coreProperties>
</file>