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0"/>
  </p:notesMasterIdLst>
  <p:sldIdLst>
    <p:sldId id="256" r:id="rId3"/>
    <p:sldId id="257" r:id="rId4"/>
    <p:sldId id="258" r:id="rId5"/>
    <p:sldId id="259" r:id="rId6"/>
    <p:sldId id="260" r:id="rId7"/>
    <p:sldId id="263" r:id="rId8"/>
    <p:sldId id="262" r:id="rId9"/>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81B"/>
    <a:srgbClr val="95C727"/>
    <a:srgbClr val="156602"/>
    <a:srgbClr val="FFB3FA"/>
    <a:srgbClr val="FF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0" d="100"/>
          <a:sy n="80" d="100"/>
        </p:scale>
        <p:origin x="-1272" y="-22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2CA96A-19E4-4733-9378-E44544F2955A}" type="doc">
      <dgm:prSet loTypeId="urn:microsoft.com/office/officeart/2005/8/layout/pList2" loCatId="list" qsTypeId="urn:microsoft.com/office/officeart/2005/8/quickstyle/3d1" qsCatId="3D" csTypeId="urn:microsoft.com/office/officeart/2005/8/colors/accent1_2" csCatId="accent1" phldr="1"/>
      <dgm:spPr/>
    </dgm:pt>
    <dgm:pt modelId="{E7F112BA-752F-4E72-9A8D-ED02B3BC6793}">
      <dgm:prSet phldrT="[Text]"/>
      <dgm:spPr>
        <a:solidFill>
          <a:schemeClr val="accent5">
            <a:lumMod val="60000"/>
            <a:lumOff val="40000"/>
          </a:schemeClr>
        </a:solidFill>
      </dgm:spPr>
      <dgm:t>
        <a:bodyPr/>
        <a:lstStyle/>
        <a:p>
          <a:r>
            <a:rPr lang="it-IT"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Forte" pitchFamily="66" charset="0"/>
            </a:rPr>
            <a:t>Air pollution</a:t>
          </a:r>
          <a:endParaRPr lang="it-IT"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Forte" pitchFamily="66" charset="0"/>
          </a:endParaRPr>
        </a:p>
      </dgm:t>
    </dgm:pt>
    <dgm:pt modelId="{15F0BA09-2042-4E9F-B368-43098FB00C14}" type="parTrans" cxnId="{44D916BA-03CD-4FBB-8875-B3613AA76C89}">
      <dgm:prSet/>
      <dgm:spPr/>
      <dgm:t>
        <a:bodyPr/>
        <a:lstStyle/>
        <a:p>
          <a:endParaRPr lang="it-IT"/>
        </a:p>
      </dgm:t>
    </dgm:pt>
    <dgm:pt modelId="{E2C2049A-0E07-4E65-857D-2734D3470699}" type="sibTrans" cxnId="{44D916BA-03CD-4FBB-8875-B3613AA76C89}">
      <dgm:prSet/>
      <dgm:spPr/>
      <dgm:t>
        <a:bodyPr/>
        <a:lstStyle/>
        <a:p>
          <a:endParaRPr lang="it-IT"/>
        </a:p>
      </dgm:t>
    </dgm:pt>
    <dgm:pt modelId="{039FABEA-3146-4648-9C91-3B49E201D5D5}">
      <dgm:prSet phldrT="[Text]"/>
      <dgm:spPr>
        <a:solidFill>
          <a:srgbClr val="92D050"/>
        </a:solidFill>
      </dgm:spPr>
      <dgm:t>
        <a:bodyPr/>
        <a:lstStyle/>
        <a:p>
          <a:r>
            <a:rPr lang="en-US"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Forte" pitchFamily="66" charset="0"/>
            </a:rPr>
            <a:t>Soil pollution</a:t>
          </a:r>
          <a:endParaRPr lang="it-IT"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Forte" pitchFamily="66" charset="0"/>
          </a:endParaRPr>
        </a:p>
      </dgm:t>
    </dgm:pt>
    <dgm:pt modelId="{3F77B63A-BD3D-4D27-AE86-323EFCE01D33}" type="parTrans" cxnId="{55117185-C807-487D-B3D4-8312DC209E23}">
      <dgm:prSet/>
      <dgm:spPr/>
      <dgm:t>
        <a:bodyPr/>
        <a:lstStyle/>
        <a:p>
          <a:endParaRPr lang="it-IT"/>
        </a:p>
      </dgm:t>
    </dgm:pt>
    <dgm:pt modelId="{BF8B792D-9A23-4201-8D3B-623BA762AEE2}" type="sibTrans" cxnId="{55117185-C807-487D-B3D4-8312DC209E23}">
      <dgm:prSet/>
      <dgm:spPr/>
      <dgm:t>
        <a:bodyPr/>
        <a:lstStyle/>
        <a:p>
          <a:endParaRPr lang="it-IT"/>
        </a:p>
      </dgm:t>
    </dgm:pt>
    <dgm:pt modelId="{86B87AD5-130C-4D33-82E5-6DBD75367CE2}">
      <dgm:prSet phldrT="[Text]" custT="1"/>
      <dgm:spPr>
        <a:solidFill>
          <a:srgbClr val="0070C0"/>
        </a:solidFill>
      </dgm:spPr>
      <dgm:t>
        <a:bodyPr/>
        <a:lstStyle/>
        <a:p>
          <a:r>
            <a:rPr lang="en-US" sz="2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Forte" pitchFamily="66" charset="0"/>
            </a:rPr>
            <a:t>Fire pollution and </a:t>
          </a:r>
          <a:r>
            <a:rPr lang="it-IT" sz="2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Forte" pitchFamily="66" charset="0"/>
            </a:rPr>
            <a:t>deforestation</a:t>
          </a:r>
          <a:r>
            <a:rPr lang="en-US" sz="2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Forte" pitchFamily="66" charset="0"/>
            </a:rPr>
            <a:t>  </a:t>
          </a:r>
          <a:endParaRPr lang="it-IT" sz="2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Forte" pitchFamily="66" charset="0"/>
          </a:endParaRPr>
        </a:p>
      </dgm:t>
    </dgm:pt>
    <dgm:pt modelId="{3C24D16B-3E50-4A78-8246-B696C8E20410}" type="parTrans" cxnId="{1B6B8EDC-A535-4937-8F69-5B00BD4DB7F8}">
      <dgm:prSet/>
      <dgm:spPr/>
      <dgm:t>
        <a:bodyPr/>
        <a:lstStyle/>
        <a:p>
          <a:endParaRPr lang="it-IT"/>
        </a:p>
      </dgm:t>
    </dgm:pt>
    <dgm:pt modelId="{CF1CF9E5-171A-47DC-94B5-5DF6CACE0C9C}" type="sibTrans" cxnId="{1B6B8EDC-A535-4937-8F69-5B00BD4DB7F8}">
      <dgm:prSet/>
      <dgm:spPr/>
      <dgm:t>
        <a:bodyPr/>
        <a:lstStyle/>
        <a:p>
          <a:endParaRPr lang="it-IT"/>
        </a:p>
      </dgm:t>
    </dgm:pt>
    <dgm:pt modelId="{25AAE0C5-C22D-4082-81AC-5E16E4D0157F}" type="pres">
      <dgm:prSet presAssocID="{152CA96A-19E4-4733-9378-E44544F2955A}" presName="Name0" presStyleCnt="0">
        <dgm:presLayoutVars>
          <dgm:dir/>
          <dgm:resizeHandles val="exact"/>
        </dgm:presLayoutVars>
      </dgm:prSet>
      <dgm:spPr/>
    </dgm:pt>
    <dgm:pt modelId="{C0C9FBF2-C3E7-40C2-8E2C-4B0EB4A9143C}" type="pres">
      <dgm:prSet presAssocID="{152CA96A-19E4-4733-9378-E44544F2955A}" presName="bkgdShp" presStyleLbl="alignAccFollowNode1" presStyleIdx="0" presStyleCnt="1" custLinFactNeighborX="1031"/>
      <dgm:spPr>
        <a:solidFill>
          <a:schemeClr val="accent2">
            <a:lumMod val="50000"/>
            <a:alpha val="90000"/>
          </a:schemeClr>
        </a:solidFill>
      </dgm:spPr>
    </dgm:pt>
    <dgm:pt modelId="{24D3BFA2-A00B-4CBA-A5EB-BA46ECFD9C59}" type="pres">
      <dgm:prSet presAssocID="{152CA96A-19E4-4733-9378-E44544F2955A}" presName="linComp" presStyleCnt="0"/>
      <dgm:spPr/>
    </dgm:pt>
    <dgm:pt modelId="{412552B3-1C14-4AAB-9E7D-67A87FB3514B}" type="pres">
      <dgm:prSet presAssocID="{E7F112BA-752F-4E72-9A8D-ED02B3BC6793}" presName="compNode" presStyleCnt="0"/>
      <dgm:spPr/>
    </dgm:pt>
    <dgm:pt modelId="{34300A22-728B-4931-8385-3A97C913BA41}" type="pres">
      <dgm:prSet presAssocID="{E7F112BA-752F-4E72-9A8D-ED02B3BC6793}" presName="node" presStyleLbl="node1" presStyleIdx="0" presStyleCnt="3" custScaleX="120560">
        <dgm:presLayoutVars>
          <dgm:bulletEnabled val="1"/>
        </dgm:presLayoutVars>
      </dgm:prSet>
      <dgm:spPr/>
      <dgm:t>
        <a:bodyPr/>
        <a:lstStyle/>
        <a:p>
          <a:endParaRPr lang="it-IT"/>
        </a:p>
      </dgm:t>
    </dgm:pt>
    <dgm:pt modelId="{32D112DA-36CC-40BB-B207-437BF0155EBA}" type="pres">
      <dgm:prSet presAssocID="{E7F112BA-752F-4E72-9A8D-ED02B3BC6793}" presName="invisiNode" presStyleLbl="node1" presStyleIdx="0" presStyleCnt="3"/>
      <dgm:spPr/>
    </dgm:pt>
    <dgm:pt modelId="{DFA6F428-DB9E-44E5-9011-A288A98636BB}" type="pres">
      <dgm:prSet presAssocID="{E7F112BA-752F-4E72-9A8D-ED02B3BC6793}" presName="imagNode" presStyleLbl="fgImgPlace1" presStyleIdx="0" presStyleCnt="3" custScaleX="109642" custScaleY="116161"/>
      <dgm:spPr>
        <a:blipFill rotWithShape="0">
          <a:blip xmlns:r="http://schemas.openxmlformats.org/officeDocument/2006/relationships" r:embed="rId1"/>
          <a:stretch>
            <a:fillRect/>
          </a:stretch>
        </a:blipFill>
      </dgm:spPr>
    </dgm:pt>
    <dgm:pt modelId="{DE0DFE2B-1B89-409E-A5A6-BC24286FB269}" type="pres">
      <dgm:prSet presAssocID="{E2C2049A-0E07-4E65-857D-2734D3470699}" presName="sibTrans" presStyleLbl="sibTrans2D1" presStyleIdx="0" presStyleCnt="0"/>
      <dgm:spPr/>
      <dgm:t>
        <a:bodyPr/>
        <a:lstStyle/>
        <a:p>
          <a:endParaRPr lang="it-IT"/>
        </a:p>
      </dgm:t>
    </dgm:pt>
    <dgm:pt modelId="{E26AF316-0D5F-4D9D-93E1-5CBCD688B8CC}" type="pres">
      <dgm:prSet presAssocID="{039FABEA-3146-4648-9C91-3B49E201D5D5}" presName="compNode" presStyleCnt="0"/>
      <dgm:spPr/>
    </dgm:pt>
    <dgm:pt modelId="{C82B7242-E013-4A67-B62E-3C4315D6BA47}" type="pres">
      <dgm:prSet presAssocID="{039FABEA-3146-4648-9C91-3B49E201D5D5}" presName="node" presStyleLbl="node1" presStyleIdx="1" presStyleCnt="3" custScaleX="118517">
        <dgm:presLayoutVars>
          <dgm:bulletEnabled val="1"/>
        </dgm:presLayoutVars>
      </dgm:prSet>
      <dgm:spPr/>
      <dgm:t>
        <a:bodyPr/>
        <a:lstStyle/>
        <a:p>
          <a:endParaRPr lang="it-IT"/>
        </a:p>
      </dgm:t>
    </dgm:pt>
    <dgm:pt modelId="{56F08F2A-9FD7-402B-B65F-185049BB4316}" type="pres">
      <dgm:prSet presAssocID="{039FABEA-3146-4648-9C91-3B49E201D5D5}" presName="invisiNode" presStyleLbl="node1" presStyleIdx="1" presStyleCnt="3"/>
      <dgm:spPr/>
    </dgm:pt>
    <dgm:pt modelId="{747B6F41-9876-43BF-B174-8FA5790CA8C9}" type="pres">
      <dgm:prSet presAssocID="{039FABEA-3146-4648-9C91-3B49E201D5D5}" presName="imagNode" presStyleLbl="fgImgPlace1" presStyleIdx="1" presStyleCnt="3" custScaleX="110867" custScaleY="116161"/>
      <dgm:spPr>
        <a:blipFill rotWithShape="0">
          <a:blip xmlns:r="http://schemas.openxmlformats.org/officeDocument/2006/relationships" r:embed="rId2"/>
          <a:stretch>
            <a:fillRect/>
          </a:stretch>
        </a:blipFill>
      </dgm:spPr>
    </dgm:pt>
    <dgm:pt modelId="{B60BC4D6-F376-4C97-9D2E-6E923CA3CCC0}" type="pres">
      <dgm:prSet presAssocID="{BF8B792D-9A23-4201-8D3B-623BA762AEE2}" presName="sibTrans" presStyleLbl="sibTrans2D1" presStyleIdx="0" presStyleCnt="0"/>
      <dgm:spPr/>
      <dgm:t>
        <a:bodyPr/>
        <a:lstStyle/>
        <a:p>
          <a:endParaRPr lang="it-IT"/>
        </a:p>
      </dgm:t>
    </dgm:pt>
    <dgm:pt modelId="{B896093A-951B-4131-B4DC-42322F2D7BFD}" type="pres">
      <dgm:prSet presAssocID="{86B87AD5-130C-4D33-82E5-6DBD75367CE2}" presName="compNode" presStyleCnt="0"/>
      <dgm:spPr/>
    </dgm:pt>
    <dgm:pt modelId="{EBF994B4-C7C5-44DB-AFE5-3FBD4CE43EA9}" type="pres">
      <dgm:prSet presAssocID="{86B87AD5-130C-4D33-82E5-6DBD75367CE2}" presName="node" presStyleLbl="node1" presStyleIdx="2" presStyleCnt="3" custScaleX="113735">
        <dgm:presLayoutVars>
          <dgm:bulletEnabled val="1"/>
        </dgm:presLayoutVars>
      </dgm:prSet>
      <dgm:spPr/>
      <dgm:t>
        <a:bodyPr/>
        <a:lstStyle/>
        <a:p>
          <a:endParaRPr lang="it-IT"/>
        </a:p>
      </dgm:t>
    </dgm:pt>
    <dgm:pt modelId="{B36D5AA8-B500-4514-9BA0-8E37DB667C2A}" type="pres">
      <dgm:prSet presAssocID="{86B87AD5-130C-4D33-82E5-6DBD75367CE2}" presName="invisiNode" presStyleLbl="node1" presStyleIdx="2" presStyleCnt="3"/>
      <dgm:spPr/>
    </dgm:pt>
    <dgm:pt modelId="{6651D472-A15F-46FE-8DB2-3133EE8B1B48}" type="pres">
      <dgm:prSet presAssocID="{86B87AD5-130C-4D33-82E5-6DBD75367CE2}" presName="imagNode" presStyleLbl="fgImgPlace1" presStyleIdx="2" presStyleCnt="3" custScaleX="114263" custScaleY="116161"/>
      <dgm:spPr>
        <a:blipFill dpi="0" rotWithShape="0">
          <a:blip xmlns:r="http://schemas.openxmlformats.org/officeDocument/2006/relationships" r:embed="rId3"/>
          <a:srcRect/>
          <a:stretch>
            <a:fillRect/>
          </a:stretch>
        </a:blipFill>
      </dgm:spPr>
    </dgm:pt>
  </dgm:ptLst>
  <dgm:cxnLst>
    <dgm:cxn modelId="{A6119D04-717C-4395-B462-5EA2FCD19682}" type="presOf" srcId="{152CA96A-19E4-4733-9378-E44544F2955A}" destId="{25AAE0C5-C22D-4082-81AC-5E16E4D0157F}" srcOrd="0" destOrd="0" presId="urn:microsoft.com/office/officeart/2005/8/layout/pList2"/>
    <dgm:cxn modelId="{A45018A8-4B8F-4D7F-9E26-2C1160FDB5AA}" type="presOf" srcId="{BF8B792D-9A23-4201-8D3B-623BA762AEE2}" destId="{B60BC4D6-F376-4C97-9D2E-6E923CA3CCC0}" srcOrd="0" destOrd="0" presId="urn:microsoft.com/office/officeart/2005/8/layout/pList2"/>
    <dgm:cxn modelId="{9D0F26BD-3CBF-4083-99E4-CA45B3E28E57}" type="presOf" srcId="{E2C2049A-0E07-4E65-857D-2734D3470699}" destId="{DE0DFE2B-1B89-409E-A5A6-BC24286FB269}" srcOrd="0" destOrd="0" presId="urn:microsoft.com/office/officeart/2005/8/layout/pList2"/>
    <dgm:cxn modelId="{9EB84403-7634-48B7-93EF-19597F0B5D2E}" type="presOf" srcId="{039FABEA-3146-4648-9C91-3B49E201D5D5}" destId="{C82B7242-E013-4A67-B62E-3C4315D6BA47}" srcOrd="0" destOrd="0" presId="urn:microsoft.com/office/officeart/2005/8/layout/pList2"/>
    <dgm:cxn modelId="{1B6B8EDC-A535-4937-8F69-5B00BD4DB7F8}" srcId="{152CA96A-19E4-4733-9378-E44544F2955A}" destId="{86B87AD5-130C-4D33-82E5-6DBD75367CE2}" srcOrd="2" destOrd="0" parTransId="{3C24D16B-3E50-4A78-8246-B696C8E20410}" sibTransId="{CF1CF9E5-171A-47DC-94B5-5DF6CACE0C9C}"/>
    <dgm:cxn modelId="{4BECA42C-39ED-4824-8566-C33DCB8C568D}" type="presOf" srcId="{E7F112BA-752F-4E72-9A8D-ED02B3BC6793}" destId="{34300A22-728B-4931-8385-3A97C913BA41}" srcOrd="0" destOrd="0" presId="urn:microsoft.com/office/officeart/2005/8/layout/pList2"/>
    <dgm:cxn modelId="{44D916BA-03CD-4FBB-8875-B3613AA76C89}" srcId="{152CA96A-19E4-4733-9378-E44544F2955A}" destId="{E7F112BA-752F-4E72-9A8D-ED02B3BC6793}" srcOrd="0" destOrd="0" parTransId="{15F0BA09-2042-4E9F-B368-43098FB00C14}" sibTransId="{E2C2049A-0E07-4E65-857D-2734D3470699}"/>
    <dgm:cxn modelId="{6FC22094-BA44-407C-8F32-F5041B1365A9}" type="presOf" srcId="{86B87AD5-130C-4D33-82E5-6DBD75367CE2}" destId="{EBF994B4-C7C5-44DB-AFE5-3FBD4CE43EA9}" srcOrd="0" destOrd="0" presId="urn:microsoft.com/office/officeart/2005/8/layout/pList2"/>
    <dgm:cxn modelId="{55117185-C807-487D-B3D4-8312DC209E23}" srcId="{152CA96A-19E4-4733-9378-E44544F2955A}" destId="{039FABEA-3146-4648-9C91-3B49E201D5D5}" srcOrd="1" destOrd="0" parTransId="{3F77B63A-BD3D-4D27-AE86-323EFCE01D33}" sibTransId="{BF8B792D-9A23-4201-8D3B-623BA762AEE2}"/>
    <dgm:cxn modelId="{7ED50784-8DA5-4604-8C16-BFD424778ACB}" type="presParOf" srcId="{25AAE0C5-C22D-4082-81AC-5E16E4D0157F}" destId="{C0C9FBF2-C3E7-40C2-8E2C-4B0EB4A9143C}" srcOrd="0" destOrd="0" presId="urn:microsoft.com/office/officeart/2005/8/layout/pList2"/>
    <dgm:cxn modelId="{44008A8B-47D1-48C4-BA17-8867B8D2BD86}" type="presParOf" srcId="{25AAE0C5-C22D-4082-81AC-5E16E4D0157F}" destId="{24D3BFA2-A00B-4CBA-A5EB-BA46ECFD9C59}" srcOrd="1" destOrd="0" presId="urn:microsoft.com/office/officeart/2005/8/layout/pList2"/>
    <dgm:cxn modelId="{E20F063C-1D59-4F00-A20B-FC07C7A459FE}" type="presParOf" srcId="{24D3BFA2-A00B-4CBA-A5EB-BA46ECFD9C59}" destId="{412552B3-1C14-4AAB-9E7D-67A87FB3514B}" srcOrd="0" destOrd="0" presId="urn:microsoft.com/office/officeart/2005/8/layout/pList2"/>
    <dgm:cxn modelId="{D280CD31-E94C-4ACC-9E1D-A30647986E31}" type="presParOf" srcId="{412552B3-1C14-4AAB-9E7D-67A87FB3514B}" destId="{34300A22-728B-4931-8385-3A97C913BA41}" srcOrd="0" destOrd="0" presId="urn:microsoft.com/office/officeart/2005/8/layout/pList2"/>
    <dgm:cxn modelId="{9B9BD1B8-263F-4B49-8377-87E895DCADE5}" type="presParOf" srcId="{412552B3-1C14-4AAB-9E7D-67A87FB3514B}" destId="{32D112DA-36CC-40BB-B207-437BF0155EBA}" srcOrd="1" destOrd="0" presId="urn:microsoft.com/office/officeart/2005/8/layout/pList2"/>
    <dgm:cxn modelId="{47CB85E3-60AD-4FB5-8813-8F32AF0992F5}" type="presParOf" srcId="{412552B3-1C14-4AAB-9E7D-67A87FB3514B}" destId="{DFA6F428-DB9E-44E5-9011-A288A98636BB}" srcOrd="2" destOrd="0" presId="urn:microsoft.com/office/officeart/2005/8/layout/pList2"/>
    <dgm:cxn modelId="{3E57EB09-4E09-457B-A1CB-A9C4A6274DC1}" type="presParOf" srcId="{24D3BFA2-A00B-4CBA-A5EB-BA46ECFD9C59}" destId="{DE0DFE2B-1B89-409E-A5A6-BC24286FB269}" srcOrd="1" destOrd="0" presId="urn:microsoft.com/office/officeart/2005/8/layout/pList2"/>
    <dgm:cxn modelId="{AA1B92CD-6925-45B7-A76A-D1BB62D9CEA4}" type="presParOf" srcId="{24D3BFA2-A00B-4CBA-A5EB-BA46ECFD9C59}" destId="{E26AF316-0D5F-4D9D-93E1-5CBCD688B8CC}" srcOrd="2" destOrd="0" presId="urn:microsoft.com/office/officeart/2005/8/layout/pList2"/>
    <dgm:cxn modelId="{8FED5F37-D783-42A2-B120-D42EA1219481}" type="presParOf" srcId="{E26AF316-0D5F-4D9D-93E1-5CBCD688B8CC}" destId="{C82B7242-E013-4A67-B62E-3C4315D6BA47}" srcOrd="0" destOrd="0" presId="urn:microsoft.com/office/officeart/2005/8/layout/pList2"/>
    <dgm:cxn modelId="{20A9D008-32AE-42F7-90C9-A4A0D2B1582F}" type="presParOf" srcId="{E26AF316-0D5F-4D9D-93E1-5CBCD688B8CC}" destId="{56F08F2A-9FD7-402B-B65F-185049BB4316}" srcOrd="1" destOrd="0" presId="urn:microsoft.com/office/officeart/2005/8/layout/pList2"/>
    <dgm:cxn modelId="{2DD9777F-E697-4CE7-B025-1F1C9D9C4472}" type="presParOf" srcId="{E26AF316-0D5F-4D9D-93E1-5CBCD688B8CC}" destId="{747B6F41-9876-43BF-B174-8FA5790CA8C9}" srcOrd="2" destOrd="0" presId="urn:microsoft.com/office/officeart/2005/8/layout/pList2"/>
    <dgm:cxn modelId="{ABE39043-2DB1-4FED-A6DA-B9B47C50446E}" type="presParOf" srcId="{24D3BFA2-A00B-4CBA-A5EB-BA46ECFD9C59}" destId="{B60BC4D6-F376-4C97-9D2E-6E923CA3CCC0}" srcOrd="3" destOrd="0" presId="urn:microsoft.com/office/officeart/2005/8/layout/pList2"/>
    <dgm:cxn modelId="{A8E84973-6322-4CB9-BA7A-93B9A24EB6B4}" type="presParOf" srcId="{24D3BFA2-A00B-4CBA-A5EB-BA46ECFD9C59}" destId="{B896093A-951B-4131-B4DC-42322F2D7BFD}" srcOrd="4" destOrd="0" presId="urn:microsoft.com/office/officeart/2005/8/layout/pList2"/>
    <dgm:cxn modelId="{AC16E757-C455-437C-A49C-BF398BF6062D}" type="presParOf" srcId="{B896093A-951B-4131-B4DC-42322F2D7BFD}" destId="{EBF994B4-C7C5-44DB-AFE5-3FBD4CE43EA9}" srcOrd="0" destOrd="0" presId="urn:microsoft.com/office/officeart/2005/8/layout/pList2"/>
    <dgm:cxn modelId="{5D61452C-A50B-4767-87E0-D280604823DF}" type="presParOf" srcId="{B896093A-951B-4131-B4DC-42322F2D7BFD}" destId="{B36D5AA8-B500-4514-9BA0-8E37DB667C2A}" srcOrd="1" destOrd="0" presId="urn:microsoft.com/office/officeart/2005/8/layout/pList2"/>
    <dgm:cxn modelId="{A5902311-038D-4991-812B-A64958BA4025}" type="presParOf" srcId="{B896093A-951B-4131-B4DC-42322F2D7BFD}" destId="{6651D472-A15F-46FE-8DB2-3133EE8B1B48}" srcOrd="2" destOrd="0" presId="urn:microsoft.com/office/officeart/2005/8/layout/pList2"/>
  </dgm:cxnLst>
  <dgm:bg/>
  <dgm:whole/>
</dgm:dataModel>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5B8D00-9E21-4E6F-9C39-FF8F6E1F3148}" type="datetimeFigureOut">
              <a:rPr lang="it-IT" smtClean="0"/>
              <a:t>27/05/2020</a:t>
            </a:fld>
            <a:endParaRPr lang="it-I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C83352-C063-4458-BAC0-28419FFDCE67}" type="slidenum">
              <a:rPr lang="it-IT" smtClean="0"/>
              <a:t>‹#›</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dirty="0"/>
          </a:p>
        </p:txBody>
      </p:sp>
      <p:sp>
        <p:nvSpPr>
          <p:cNvPr id="4" name="Slide Number Placeholder 3"/>
          <p:cNvSpPr>
            <a:spLocks noGrp="1"/>
          </p:cNvSpPr>
          <p:nvPr>
            <p:ph type="sldNum" sz="quarter" idx="10"/>
          </p:nvPr>
        </p:nvSpPr>
        <p:spPr/>
        <p:txBody>
          <a:bodyPr/>
          <a:lstStyle/>
          <a:p>
            <a:fld id="{B8C83352-C063-4458-BAC0-28419FFDCE67}" type="slidenum">
              <a:rPr lang="it-IT" smtClean="0"/>
              <a:t>4</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32416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CCD61-643D-44A5-A450-3A42A50CBC1E}" type="datetimeFigureOut">
              <a:rPr lang="en-US" smtClean="0"/>
              <a:pPr/>
              <a:t>5/27/2020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xmlns="" val="96291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pPr/>
              <a:t>5/27/2020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xmlns="" val="129688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pPr/>
              <a:t>5/27/2020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xmlns="" val="2987035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xmlns="" val="179237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xmlns="" val="3962857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9144000"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 Free PPT _ Click to add title</a:t>
            </a:r>
            <a:endParaRPr lang="ko-KR" altLang="en-US" dirty="0"/>
          </a:p>
        </p:txBody>
      </p:sp>
      <p:sp>
        <p:nvSpPr>
          <p:cNvPr id="3" name="Content Placeholder 2"/>
          <p:cNvSpPr>
            <a:spLocks noGrp="1"/>
          </p:cNvSpPr>
          <p:nvPr>
            <p:ph idx="1"/>
          </p:nvPr>
        </p:nvSpPr>
        <p:spPr>
          <a:xfrm>
            <a:off x="457200" y="1600201"/>
            <a:ext cx="8229600"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4" name="Content Placeholder 2"/>
          <p:cNvSpPr>
            <a:spLocks noGrp="1"/>
          </p:cNvSpPr>
          <p:nvPr>
            <p:ph idx="10"/>
          </p:nvPr>
        </p:nvSpPr>
        <p:spPr>
          <a:xfrm>
            <a:off x="467544" y="2276872"/>
            <a:ext cx="8229600" cy="3600400"/>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Tree>
    <p:extLst>
      <p:ext uri="{BB962C8B-B14F-4D97-AF65-F5344CB8AC3E}">
        <p14:creationId xmlns:p14="http://schemas.microsoft.com/office/powerpoint/2010/main" xmlns="" val="3694015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Free PPT _ Click to add title</a:t>
            </a:r>
            <a:endParaRPr lang="ko-KR" altLang="en-US" dirty="0"/>
          </a:p>
        </p:txBody>
      </p:sp>
      <p:sp>
        <p:nvSpPr>
          <p:cNvPr id="4" name="Content Placeholder 2"/>
          <p:cNvSpPr>
            <a:spLocks noGrp="1"/>
          </p:cNvSpPr>
          <p:nvPr>
            <p:ph idx="1"/>
          </p:nvPr>
        </p:nvSpPr>
        <p:spPr>
          <a:xfrm>
            <a:off x="2123728" y="1268760"/>
            <a:ext cx="6563072"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2134072" y="1844824"/>
            <a:ext cx="6563072"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xmlns="" val="2326818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xmlns="" val="1656086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xmlns="" val="924286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DCCD61-643D-44A5-A450-3A42A50CBC1E}" type="datetimeFigureOut">
              <a:rPr lang="en-US" smtClean="0"/>
              <a:pPr/>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xmlns="" val="3277933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DCCD61-643D-44A5-A450-3A42A50CBC1E}" type="datetimeFigureOut">
              <a:rPr lang="en-US" smtClean="0"/>
              <a:pPr/>
              <a:t>5/27/2020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xmlns="" val="778790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DCCD61-643D-44A5-A450-3A42A50CBC1E}" type="datetimeFigureOut">
              <a:rPr lang="en-US" smtClean="0"/>
              <a:pPr/>
              <a:t>5/27/2020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xmlns="" val="2919811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DCCD61-643D-44A5-A450-3A42A50CBC1E}" type="datetimeFigureOut">
              <a:rPr lang="en-US" smtClean="0"/>
              <a:pPr/>
              <a:t>5/27/2020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xmlns="" val="18181198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37338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l" defTabSz="914400" rtl="0" eaLnBrk="1" latinLnBrk="1"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CCD61-643D-44A5-A450-3A42A50CBC1E}" type="datetimeFigureOut">
              <a:rPr lang="en-US" smtClean="0"/>
              <a:pPr/>
              <a:t>5/27/2020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pPr/>
              <a:t>‹#›</a:t>
            </a:fld>
            <a:endParaRPr lang="en-US"/>
          </a:p>
        </p:txBody>
      </p:sp>
    </p:spTree>
    <p:extLst>
      <p:ext uri="{BB962C8B-B14F-4D97-AF65-F5344CB8AC3E}">
        <p14:creationId xmlns:p14="http://schemas.microsoft.com/office/powerpoint/2010/main" xmlns="" val="32863573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free-powerpoint-templates-design.com/free-powerpoint-templates-design"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jpeg"/><Relationship Id="rId1" Type="http://schemas.openxmlformats.org/officeDocument/2006/relationships/slideLayout" Target="../slideLayouts/slideLayout5.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14810" y="4286256"/>
            <a:ext cx="4337460" cy="1569660"/>
          </a:xfrm>
          <a:prstGeom prst="rect">
            <a:avLst/>
          </a:prstGeom>
          <a:noFill/>
        </p:spPr>
        <p:txBody>
          <a:bodyPr wrap="square">
            <a:spAutoFit/>
          </a:bodyPr>
          <a:lstStyle/>
          <a:p>
            <a:pPr algn="ctr">
              <a:defRPr/>
            </a:pPr>
            <a:r>
              <a:rPr lang="en-US" altLang="ko-KR" sz="1600" b="1" dirty="0" smtClean="0">
                <a:solidFill>
                  <a:srgbClr val="002060"/>
                </a:solidFill>
                <a:latin typeface="Jokerman" pitchFamily="82" charset="0"/>
                <a:cs typeface="Arial" pitchFamily="34" charset="0"/>
              </a:rPr>
              <a:t>Dora </a:t>
            </a:r>
            <a:r>
              <a:rPr lang="en-US" altLang="ko-KR" sz="1600" b="1" dirty="0" err="1" smtClean="0">
                <a:solidFill>
                  <a:srgbClr val="002060"/>
                </a:solidFill>
                <a:latin typeface="Jokerman" pitchFamily="82" charset="0"/>
                <a:cs typeface="Arial" pitchFamily="34" charset="0"/>
              </a:rPr>
              <a:t>d’istria</a:t>
            </a:r>
            <a:r>
              <a:rPr lang="en-US" altLang="ko-KR" sz="1600" b="1" dirty="0" smtClean="0">
                <a:solidFill>
                  <a:srgbClr val="002060"/>
                </a:solidFill>
                <a:latin typeface="Jokerman" pitchFamily="82" charset="0"/>
                <a:cs typeface="Arial" pitchFamily="34" charset="0"/>
              </a:rPr>
              <a:t> </a:t>
            </a:r>
            <a:r>
              <a:rPr lang="en-US" altLang="ko-KR" sz="1600" b="1" dirty="0" smtClean="0">
                <a:solidFill>
                  <a:srgbClr val="002060"/>
                </a:solidFill>
                <a:latin typeface="Jokerman" pitchFamily="82" charset="0"/>
                <a:cs typeface="Arial" pitchFamily="34" charset="0"/>
              </a:rPr>
              <a:t>scho</a:t>
            </a:r>
            <a:r>
              <a:rPr lang="en-US" altLang="ko-KR" sz="1600" b="1" dirty="0" smtClean="0">
                <a:solidFill>
                  <a:srgbClr val="002060"/>
                </a:solidFill>
                <a:latin typeface="Jokerman" pitchFamily="82" charset="0"/>
                <a:cs typeface="Arial" pitchFamily="34" charset="0"/>
              </a:rPr>
              <a:t>ol</a:t>
            </a:r>
            <a:endParaRPr lang="en-US" altLang="ko-KR" sz="1600" b="1" dirty="0" smtClean="0">
              <a:solidFill>
                <a:srgbClr val="002060"/>
              </a:solidFill>
              <a:latin typeface="Jokerman" pitchFamily="82" charset="0"/>
              <a:cs typeface="Arial" pitchFamily="34" charset="0"/>
            </a:endParaRPr>
          </a:p>
          <a:p>
            <a:pPr algn="ctr">
              <a:defRPr/>
            </a:pPr>
            <a:r>
              <a:rPr lang="en-US" altLang="ko-KR" sz="1600" b="1" dirty="0" smtClean="0">
                <a:solidFill>
                  <a:srgbClr val="002060"/>
                </a:solidFill>
                <a:latin typeface="Jokerman" pitchFamily="82" charset="0"/>
                <a:cs typeface="Arial" pitchFamily="34" charset="0"/>
              </a:rPr>
              <a:t>Albania</a:t>
            </a:r>
          </a:p>
          <a:p>
            <a:pPr algn="ctr">
              <a:defRPr/>
            </a:pPr>
            <a:r>
              <a:rPr lang="en-US" altLang="ko-KR" sz="1600" b="1" dirty="0" smtClean="0">
                <a:solidFill>
                  <a:srgbClr val="002060"/>
                </a:solidFill>
                <a:latin typeface="Jokerman" pitchFamily="82" charset="0"/>
                <a:cs typeface="Arial" pitchFamily="34" charset="0"/>
              </a:rPr>
              <a:t>VIII A</a:t>
            </a:r>
          </a:p>
          <a:p>
            <a:pPr algn="ctr">
              <a:defRPr/>
            </a:pPr>
            <a:r>
              <a:rPr lang="en-US" altLang="ko-KR" sz="1600" b="1" dirty="0" err="1" smtClean="0">
                <a:solidFill>
                  <a:srgbClr val="002060"/>
                </a:solidFill>
                <a:latin typeface="Jokerman" pitchFamily="82" charset="0"/>
                <a:cs typeface="Arial" pitchFamily="34" charset="0"/>
              </a:rPr>
              <a:t>eTwinning</a:t>
            </a:r>
            <a:endParaRPr lang="en-US" altLang="ko-KR" sz="1600" b="1" dirty="0" smtClean="0">
              <a:solidFill>
                <a:srgbClr val="002060"/>
              </a:solidFill>
              <a:latin typeface="Jokerman" pitchFamily="82" charset="0"/>
              <a:cs typeface="Arial" pitchFamily="34" charset="0"/>
            </a:endParaRPr>
          </a:p>
          <a:p>
            <a:pPr algn="ctr" fontAlgn="auto">
              <a:spcBef>
                <a:spcPts val="0"/>
              </a:spcBef>
              <a:spcAft>
                <a:spcPts val="0"/>
              </a:spcAft>
              <a:defRPr/>
            </a:pPr>
            <a:endParaRPr lang="en-US" altLang="ko-KR" sz="1600" b="1" dirty="0" smtClean="0">
              <a:solidFill>
                <a:srgbClr val="002060"/>
              </a:solidFill>
              <a:latin typeface="Jokerman" pitchFamily="82" charset="0"/>
              <a:cs typeface="Arial" pitchFamily="34" charset="0"/>
            </a:endParaRPr>
          </a:p>
          <a:p>
            <a:pPr algn="ctr" fontAlgn="auto">
              <a:spcBef>
                <a:spcPts val="0"/>
              </a:spcBef>
              <a:spcAft>
                <a:spcPts val="0"/>
              </a:spcAft>
              <a:defRPr/>
            </a:pPr>
            <a:endParaRPr lang="en-US" altLang="ko-KR" sz="1600" b="1" dirty="0" smtClean="0">
              <a:solidFill>
                <a:srgbClr val="002060"/>
              </a:solidFill>
              <a:latin typeface="Jokerman" pitchFamily="82" charset="0"/>
              <a:cs typeface="Arial" pitchFamily="34" charset="0"/>
            </a:endParaRPr>
          </a:p>
        </p:txBody>
      </p:sp>
      <p:sp>
        <p:nvSpPr>
          <p:cNvPr id="5" name="TextBox 1"/>
          <p:cNvSpPr txBox="1">
            <a:spLocks noChangeArrowheads="1"/>
          </p:cNvSpPr>
          <p:nvPr/>
        </p:nvSpPr>
        <p:spPr bwMode="auto">
          <a:xfrm>
            <a:off x="4214810" y="2285992"/>
            <a:ext cx="4337460" cy="2308324"/>
          </a:xfrm>
          <a:prstGeom prst="rect">
            <a:avLst/>
          </a:prstGeom>
          <a:noFill/>
          <a:ln w="9525">
            <a:noFill/>
            <a:miter lim="800000"/>
            <a:headEnd/>
            <a:tailEnd/>
          </a:ln>
        </p:spPr>
        <p:txBody>
          <a:bodyPr wrap="square">
            <a:spAutoFit/>
          </a:bodyPr>
          <a:lstStyle/>
          <a:p>
            <a:pPr algn="ctr"/>
            <a:r>
              <a:rPr lang="en-US" sz="3600" b="1" dirty="0" smtClean="0">
                <a:ln>
                  <a:solidFill>
                    <a:srgbClr val="92D050"/>
                  </a:solidFill>
                </a:ln>
                <a:gradFill flip="none" rotWithShape="1">
                  <a:gsLst>
                    <a:gs pos="0">
                      <a:srgbClr val="FFFF00"/>
                    </a:gs>
                    <a:gs pos="50000">
                      <a:srgbClr val="00681B">
                        <a:shade val="67500"/>
                        <a:satMod val="115000"/>
                      </a:srgbClr>
                    </a:gs>
                    <a:gs pos="100000">
                      <a:srgbClr val="00681B">
                        <a:shade val="100000"/>
                        <a:satMod val="115000"/>
                      </a:srgbClr>
                    </a:gs>
                  </a:gsLst>
                  <a:lin ang="5400000" scaled="1"/>
                  <a:tileRect/>
                </a:gradFill>
                <a:latin typeface="Curlz MT" pitchFamily="82" charset="0"/>
              </a:rPr>
              <a:t>LET'S </a:t>
            </a:r>
            <a:r>
              <a:rPr lang="en-US" sz="3600" b="1" dirty="0" smtClean="0">
                <a:ln>
                  <a:solidFill>
                    <a:srgbClr val="92D050"/>
                  </a:solidFill>
                </a:ln>
                <a:gradFill flip="none" rotWithShape="1">
                  <a:gsLst>
                    <a:gs pos="0">
                      <a:srgbClr val="FFFF00"/>
                    </a:gs>
                    <a:gs pos="50000">
                      <a:srgbClr val="00681B">
                        <a:shade val="67500"/>
                        <a:satMod val="115000"/>
                      </a:srgbClr>
                    </a:gs>
                    <a:gs pos="100000">
                      <a:srgbClr val="00681B">
                        <a:shade val="100000"/>
                        <a:satMod val="115000"/>
                      </a:srgbClr>
                    </a:gs>
                  </a:gsLst>
                  <a:lin ang="5400000" scaled="1"/>
                  <a:tileRect/>
                </a:gradFill>
                <a:latin typeface="Curlz MT" pitchFamily="82" charset="0"/>
              </a:rPr>
              <a:t>PROTECT THE MOUNTAINS FROM POLLUTION</a:t>
            </a:r>
          </a:p>
          <a:p>
            <a:pPr algn="ctr"/>
            <a:endParaRPr lang="en-US" altLang="ko-KR" sz="3600" b="1" dirty="0" smtClean="0">
              <a:solidFill>
                <a:srgbClr val="156602"/>
              </a:solidFill>
              <a:latin typeface="Curlz MT" pitchFamily="82" charset="0"/>
              <a:ea typeface="맑은 고딕" pitchFamily="50" charset="-127"/>
              <a:cs typeface="Arial" pitchFamily="34" charset="0"/>
            </a:endParaRPr>
          </a:p>
        </p:txBody>
      </p:sp>
      <p:sp>
        <p:nvSpPr>
          <p:cNvPr id="7" name="TextBox 6">
            <a:hlinkClick r:id="rId2"/>
          </p:cNvPr>
          <p:cNvSpPr txBox="1"/>
          <p:nvPr/>
        </p:nvSpPr>
        <p:spPr>
          <a:xfrm>
            <a:off x="0" y="6597932"/>
            <a:ext cx="9144000" cy="215444"/>
          </a:xfrm>
          <a:prstGeom prst="rect">
            <a:avLst/>
          </a:prstGeom>
          <a:noFill/>
        </p:spPr>
        <p:txBody>
          <a:bodyPr wrap="square" rtlCol="0">
            <a:spAutoFit/>
          </a:bodyPr>
          <a:lstStyle/>
          <a:p>
            <a:pPr algn="ctr"/>
            <a:r>
              <a:rPr lang="en-US" altLang="ko-KR" sz="800" dirty="0" smtClean="0">
                <a:solidFill>
                  <a:schemeClr val="tx1">
                    <a:lumMod val="75000"/>
                    <a:lumOff val="25000"/>
                  </a:schemeClr>
                </a:solidFill>
                <a:latin typeface="Arial" pitchFamily="34" charset="0"/>
                <a:cs typeface="Arial" pitchFamily="34" charset="0"/>
              </a:rPr>
              <a:t>ALLPPT.com _ Free </a:t>
            </a:r>
            <a:r>
              <a:rPr lang="en-US" altLang="ko-KR" sz="800" dirty="0" err="1" smtClean="0">
                <a:solidFill>
                  <a:schemeClr val="tx1">
                    <a:lumMod val="75000"/>
                    <a:lumOff val="25000"/>
                  </a:schemeClr>
                </a:solidFill>
                <a:latin typeface="Arial" pitchFamily="34" charset="0"/>
                <a:cs typeface="Arial" pitchFamily="34" charset="0"/>
              </a:rPr>
              <a:t>PoëerPoint</a:t>
            </a:r>
            <a:r>
              <a:rPr lang="en-US" altLang="ko-KR" sz="800" dirty="0" smtClean="0">
                <a:solidFill>
                  <a:schemeClr val="tx1">
                    <a:lumMod val="75000"/>
                    <a:lumOff val="25000"/>
                  </a:schemeClr>
                </a:solidFill>
                <a:latin typeface="Arial" pitchFamily="34" charset="0"/>
                <a:cs typeface="Arial" pitchFamily="34" charset="0"/>
              </a:rPr>
              <a:t> Templates, Diagrams and Charts</a:t>
            </a:r>
            <a:endParaRPr lang="ko-KR" altLang="en-US" sz="800"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xmlns="" val="1941221791"/>
      </p:ext>
    </p:extLst>
  </p:cSld>
  <p:clrMapOvr>
    <a:masterClrMapping/>
  </p:clrMapOvr>
  <p:transition advTm="5000">
    <p:comb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4480" y="357166"/>
            <a:ext cx="6491634" cy="785818"/>
          </a:xfrm>
        </p:spPr>
        <p:txBody>
          <a:bodyPr/>
          <a:lstStyle/>
          <a:p>
            <a:r>
              <a:rPr lang="en-US" sz="3600" b="1" cap="all" dirty="0" smtClean="0">
                <a:ln w="9000" cmpd="sng">
                  <a:solidFill>
                    <a:schemeClr val="accent4">
                      <a:shade val="50000"/>
                      <a:satMod val="120000"/>
                    </a:schemeClr>
                  </a:solidFill>
                  <a:prstDash val="solid"/>
                </a:ln>
                <a:gradFill flip="none" rotWithShape="1">
                  <a:gsLst>
                    <a:gs pos="0">
                      <a:srgbClr val="000000">
                        <a:alpha val="0"/>
                      </a:srgbClr>
                    </a:gs>
                    <a:gs pos="39999">
                      <a:srgbClr val="0A128C"/>
                    </a:gs>
                    <a:gs pos="70000">
                      <a:srgbClr val="181CC7"/>
                    </a:gs>
                    <a:gs pos="88000">
                      <a:srgbClr val="7005D4"/>
                    </a:gs>
                    <a:gs pos="100000">
                      <a:srgbClr val="8C3D91"/>
                    </a:gs>
                  </a:gsLst>
                  <a:lin ang="5400000" scaled="1"/>
                  <a:tileRect/>
                </a:gradFill>
                <a:effectLst>
                  <a:reflection blurRad="6350" stA="60000" endA="900" endPos="58000" dir="5400000" sy="-100000" algn="bl" rotWithShape="0"/>
                </a:effectLst>
                <a:latin typeface="Showcard Gothic" pitchFamily="82" charset="0"/>
              </a:rPr>
              <a:t>Types </a:t>
            </a:r>
            <a:r>
              <a:rPr lang="en-US" sz="3600" b="1" cap="all" dirty="0" smtClean="0">
                <a:ln w="9000" cmpd="sng">
                  <a:solidFill>
                    <a:schemeClr val="accent4">
                      <a:shade val="50000"/>
                      <a:satMod val="120000"/>
                    </a:schemeClr>
                  </a:solidFill>
                  <a:prstDash val="solid"/>
                </a:ln>
                <a:gradFill flip="none" rotWithShape="1">
                  <a:gsLst>
                    <a:gs pos="0">
                      <a:srgbClr val="000000">
                        <a:alpha val="0"/>
                      </a:srgbClr>
                    </a:gs>
                    <a:gs pos="39999">
                      <a:srgbClr val="0A128C"/>
                    </a:gs>
                    <a:gs pos="70000">
                      <a:srgbClr val="181CC7"/>
                    </a:gs>
                    <a:gs pos="88000">
                      <a:srgbClr val="7005D4"/>
                    </a:gs>
                    <a:gs pos="100000">
                      <a:srgbClr val="8C3D91"/>
                    </a:gs>
                  </a:gsLst>
                  <a:lin ang="5400000" scaled="1"/>
                  <a:tileRect/>
                </a:gradFill>
                <a:effectLst>
                  <a:reflection blurRad="6350" stA="60000" endA="900" endPos="58000" dir="5400000" sy="-100000" algn="bl" rotWithShape="0"/>
                </a:effectLst>
                <a:latin typeface="Showcard Gothic" pitchFamily="82" charset="0"/>
              </a:rPr>
              <a:t>of pollution</a:t>
            </a:r>
            <a:endParaRPr lang="it-IT" sz="3600" b="1" cap="all" dirty="0">
              <a:ln w="9000" cmpd="sng">
                <a:solidFill>
                  <a:schemeClr val="accent4">
                    <a:shade val="50000"/>
                    <a:satMod val="120000"/>
                  </a:schemeClr>
                </a:solidFill>
                <a:prstDash val="solid"/>
              </a:ln>
              <a:gradFill flip="none" rotWithShape="1">
                <a:gsLst>
                  <a:gs pos="0">
                    <a:srgbClr val="000000">
                      <a:alpha val="0"/>
                    </a:srgbClr>
                  </a:gs>
                  <a:gs pos="39999">
                    <a:srgbClr val="0A128C"/>
                  </a:gs>
                  <a:gs pos="70000">
                    <a:srgbClr val="181CC7"/>
                  </a:gs>
                  <a:gs pos="88000">
                    <a:srgbClr val="7005D4"/>
                  </a:gs>
                  <a:gs pos="100000">
                    <a:srgbClr val="8C3D91"/>
                  </a:gs>
                </a:gsLst>
                <a:lin ang="5400000" scaled="1"/>
                <a:tileRect/>
              </a:gradFill>
              <a:effectLst>
                <a:reflection blurRad="6350" stA="60000" endA="900" endPos="58000" dir="5400000" sy="-100000" algn="bl" rotWithShape="0"/>
              </a:effectLst>
              <a:latin typeface="Showcard Gothic" pitchFamily="82" charset="0"/>
            </a:endParaRPr>
          </a:p>
        </p:txBody>
      </p:sp>
      <p:graphicFrame>
        <p:nvGraphicFramePr>
          <p:cNvPr id="7" name="Content Placeholder 6"/>
          <p:cNvGraphicFramePr>
            <a:graphicFrameLocks noGrp="1"/>
          </p:cNvGraphicFramePr>
          <p:nvPr>
            <p:ph idx="10"/>
          </p:nvPr>
        </p:nvGraphicFramePr>
        <p:xfrm>
          <a:off x="1714480" y="2357430"/>
          <a:ext cx="7215187" cy="4286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2"/>
          <p:cNvSpPr txBox="1">
            <a:spLocks/>
          </p:cNvSpPr>
          <p:nvPr/>
        </p:nvSpPr>
        <p:spPr>
          <a:xfrm>
            <a:off x="1714480" y="1285860"/>
            <a:ext cx="7429520" cy="857256"/>
          </a:xfrm>
          <a:prstGeom prst="rect">
            <a:avLst/>
          </a:prstGeom>
        </p:spPr>
        <p:txBody>
          <a:bodyPr anchor="ctr"/>
          <a:lstStyle/>
          <a:p>
            <a:pPr lvl="0">
              <a:spcBef>
                <a:spcPct val="20000"/>
              </a:spcBef>
              <a:buFont typeface="Wingdings" pitchFamily="2" charset="2"/>
              <a:buChar char="v"/>
              <a:defRPr/>
            </a:pPr>
            <a:r>
              <a:rPr lang="en-US" dirty="0" smtClean="0">
                <a:latin typeface="Andalus" pitchFamily="18" charset="-78"/>
                <a:cs typeface="Andalus" pitchFamily="18" charset="-78"/>
              </a:rPr>
              <a:t>To </a:t>
            </a:r>
            <a:r>
              <a:rPr lang="en-US" dirty="0" smtClean="0">
                <a:latin typeface="Andalus" pitchFamily="18" charset="-78"/>
                <a:cs typeface="Andalus" pitchFamily="18" charset="-78"/>
              </a:rPr>
              <a:t>protect the </a:t>
            </a:r>
            <a:r>
              <a:rPr lang="en-US" dirty="0" smtClean="0">
                <a:latin typeface="Andalus" pitchFamily="18" charset="-78"/>
                <a:cs typeface="Andalus" pitchFamily="18" charset="-78"/>
              </a:rPr>
              <a:t>mountains, </a:t>
            </a:r>
            <a:r>
              <a:rPr lang="en-US" dirty="0" smtClean="0">
                <a:latin typeface="Andalus" pitchFamily="18" charset="-78"/>
                <a:cs typeface="Andalus" pitchFamily="18" charset="-78"/>
              </a:rPr>
              <a:t>as a </a:t>
            </a:r>
            <a:r>
              <a:rPr lang="en-US" dirty="0" smtClean="0">
                <a:latin typeface="Andalus" pitchFamily="18" charset="-78"/>
                <a:cs typeface="Andalus" pitchFamily="18" charset="-78"/>
              </a:rPr>
              <a:t>start we </a:t>
            </a:r>
            <a:r>
              <a:rPr lang="en-US" dirty="0" smtClean="0">
                <a:latin typeface="Andalus" pitchFamily="18" charset="-78"/>
                <a:cs typeface="Andalus" pitchFamily="18" charset="-78"/>
              </a:rPr>
              <a:t>need to know who its polluters </a:t>
            </a:r>
            <a:r>
              <a:rPr lang="en-US" dirty="0" smtClean="0">
                <a:latin typeface="Andalus" pitchFamily="18" charset="-78"/>
                <a:cs typeface="Andalus" pitchFamily="18" charset="-78"/>
              </a:rPr>
              <a:t>are </a:t>
            </a:r>
            <a:r>
              <a:rPr lang="en-US" dirty="0" smtClean="0">
                <a:latin typeface="Andalus" pitchFamily="18" charset="-78"/>
                <a:cs typeface="Andalus" pitchFamily="18" charset="-78"/>
              </a:rPr>
              <a:t>:</a:t>
            </a:r>
            <a:endParaRPr kumimoji="0" lang="it-IT" b="0" i="0" u="none" strike="noStrike" kern="1200" cap="none" spc="0" normalizeH="0" baseline="0" noProof="0" dirty="0">
              <a:ln>
                <a:noFill/>
              </a:ln>
              <a:effectLst/>
              <a:uLnTx/>
              <a:uFillTx/>
              <a:latin typeface="Andalus" pitchFamily="18" charset="-78"/>
              <a:cs typeface="Andalus" pitchFamily="18" charset="-78"/>
            </a:endParaRPr>
          </a:p>
        </p:txBody>
      </p:sp>
    </p:spTree>
  </p:cSld>
  <p:clrMapOvr>
    <a:masterClrMapping/>
  </p:clrMapOvr>
  <p:transition advTm="10000">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lum bright="70000" contrast="-70000"/>
          </a:blip>
          <a:srcRect/>
          <a:stretch>
            <a:fillRect/>
          </a:stretch>
        </p:blipFill>
        <p:spPr bwMode="auto">
          <a:xfrm rot="20474480">
            <a:off x="6922490" y="278788"/>
            <a:ext cx="2076908" cy="2076908"/>
          </a:xfrm>
          <a:prstGeom prst="rect">
            <a:avLst/>
          </a:prstGeom>
          <a:noFill/>
          <a:ln w="9525">
            <a:noFill/>
            <a:miter lim="800000"/>
            <a:headEnd/>
            <a:tailEnd/>
          </a:ln>
          <a:effectLst/>
        </p:spPr>
      </p:pic>
      <p:sp>
        <p:nvSpPr>
          <p:cNvPr id="3" name="Content Placeholder 2"/>
          <p:cNvSpPr>
            <a:spLocks noGrp="1"/>
          </p:cNvSpPr>
          <p:nvPr>
            <p:ph idx="1"/>
          </p:nvPr>
        </p:nvSpPr>
        <p:spPr>
          <a:xfrm>
            <a:off x="1643042" y="428604"/>
            <a:ext cx="6563072" cy="642942"/>
          </a:xfrm>
        </p:spPr>
        <p:txBody>
          <a:bodyPr/>
          <a:lstStyle/>
          <a:p>
            <a:r>
              <a:rPr lang="en-US" sz="3600" b="1" cap="all" dirty="0" err="1" smtClean="0">
                <a:ln w="9000" cmpd="sng">
                  <a:solidFill>
                    <a:schemeClr val="accent5">
                      <a:lumMod val="60000"/>
                      <a:lumOff val="40000"/>
                    </a:schemeClr>
                  </a:solidFill>
                  <a:prstDash val="solid"/>
                </a:ln>
                <a:gradFill flip="none" rotWithShape="1">
                  <a:gsLst>
                    <a:gs pos="31000">
                      <a:schemeClr val="accent5">
                        <a:lumMod val="60000"/>
                        <a:lumOff val="40000"/>
                      </a:schemeClr>
                    </a:gs>
                    <a:gs pos="53000">
                      <a:srgbClr val="D4DEFF"/>
                    </a:gs>
                    <a:gs pos="83000">
                      <a:srgbClr val="D4DEFF"/>
                    </a:gs>
                    <a:gs pos="100000">
                      <a:srgbClr val="96AB94"/>
                    </a:gs>
                  </a:gsLst>
                  <a:lin ang="5400000" scaled="0"/>
                  <a:tileRect/>
                </a:gradFill>
                <a:effectLst>
                  <a:reflection blurRad="6350" stA="60000" endA="900" endPos="58000" dir="5400000" sy="-100000" algn="bl" rotWithShape="0"/>
                </a:effectLst>
                <a:latin typeface="Showcard Gothic" pitchFamily="82" charset="0"/>
              </a:rPr>
              <a:t>Ndotja</a:t>
            </a:r>
            <a:r>
              <a:rPr lang="en-US" sz="3600" b="1" cap="all" dirty="0" smtClean="0">
                <a:ln w="9000" cmpd="sng">
                  <a:solidFill>
                    <a:schemeClr val="accent5">
                      <a:lumMod val="60000"/>
                      <a:lumOff val="40000"/>
                    </a:schemeClr>
                  </a:solidFill>
                  <a:prstDash val="solid"/>
                </a:ln>
                <a:gradFill flip="none" rotWithShape="1">
                  <a:gsLst>
                    <a:gs pos="31000">
                      <a:schemeClr val="accent5">
                        <a:lumMod val="60000"/>
                        <a:lumOff val="40000"/>
                      </a:schemeClr>
                    </a:gs>
                    <a:gs pos="53000">
                      <a:srgbClr val="D4DEFF"/>
                    </a:gs>
                    <a:gs pos="83000">
                      <a:srgbClr val="D4DEFF"/>
                    </a:gs>
                    <a:gs pos="100000">
                      <a:srgbClr val="96AB94"/>
                    </a:gs>
                  </a:gsLst>
                  <a:lin ang="5400000" scaled="0"/>
                  <a:tileRect/>
                </a:gradFill>
                <a:effectLst>
                  <a:reflection blurRad="6350" stA="60000" endA="900" endPos="58000" dir="5400000" sy="-100000" algn="bl" rotWithShape="0"/>
                </a:effectLst>
                <a:latin typeface="Showcard Gothic" pitchFamily="82" charset="0"/>
              </a:rPr>
              <a:t> e </a:t>
            </a:r>
            <a:r>
              <a:rPr lang="en-US" sz="3600" b="1" cap="all" dirty="0" err="1" smtClean="0">
                <a:ln w="9000" cmpd="sng">
                  <a:solidFill>
                    <a:schemeClr val="accent5">
                      <a:lumMod val="60000"/>
                      <a:lumOff val="40000"/>
                    </a:schemeClr>
                  </a:solidFill>
                  <a:prstDash val="solid"/>
                </a:ln>
                <a:gradFill flip="none" rotWithShape="1">
                  <a:gsLst>
                    <a:gs pos="31000">
                      <a:schemeClr val="accent5">
                        <a:lumMod val="60000"/>
                        <a:lumOff val="40000"/>
                      </a:schemeClr>
                    </a:gs>
                    <a:gs pos="53000">
                      <a:srgbClr val="D4DEFF"/>
                    </a:gs>
                    <a:gs pos="83000">
                      <a:srgbClr val="D4DEFF"/>
                    </a:gs>
                    <a:gs pos="100000">
                      <a:srgbClr val="96AB94"/>
                    </a:gs>
                  </a:gsLst>
                  <a:lin ang="5400000" scaled="0"/>
                  <a:tileRect/>
                </a:gradFill>
                <a:effectLst>
                  <a:reflection blurRad="6350" stA="60000" endA="900" endPos="58000" dir="5400000" sy="-100000" algn="bl" rotWithShape="0"/>
                </a:effectLst>
                <a:latin typeface="Showcard Gothic" pitchFamily="82" charset="0"/>
              </a:rPr>
              <a:t>Ajrit</a:t>
            </a:r>
            <a:r>
              <a:rPr lang="en-US" sz="3600" b="1" cap="all" dirty="0" smtClean="0">
                <a:ln w="9000" cmpd="sng">
                  <a:solidFill>
                    <a:schemeClr val="accent5">
                      <a:lumMod val="60000"/>
                      <a:lumOff val="40000"/>
                    </a:schemeClr>
                  </a:solidFill>
                  <a:prstDash val="solid"/>
                </a:ln>
                <a:gradFill flip="none" rotWithShape="1">
                  <a:gsLst>
                    <a:gs pos="31000">
                      <a:schemeClr val="accent5">
                        <a:lumMod val="60000"/>
                        <a:lumOff val="40000"/>
                      </a:schemeClr>
                    </a:gs>
                    <a:gs pos="53000">
                      <a:srgbClr val="D4DEFF"/>
                    </a:gs>
                    <a:gs pos="83000">
                      <a:srgbClr val="D4DEFF"/>
                    </a:gs>
                    <a:gs pos="100000">
                      <a:srgbClr val="96AB94"/>
                    </a:gs>
                  </a:gsLst>
                  <a:lin ang="5400000" scaled="0"/>
                  <a:tileRect/>
                </a:gradFill>
                <a:effectLst>
                  <a:reflection blurRad="6350" stA="60000" endA="900" endPos="58000" dir="5400000" sy="-100000" algn="bl" rotWithShape="0"/>
                </a:effectLst>
                <a:latin typeface="Showcard Gothic" pitchFamily="82" charset="0"/>
              </a:rPr>
              <a:t> </a:t>
            </a:r>
            <a:endParaRPr lang="it-IT" sz="3600" b="1" cap="all" dirty="0">
              <a:ln w="9000" cmpd="sng">
                <a:solidFill>
                  <a:schemeClr val="accent5">
                    <a:lumMod val="60000"/>
                    <a:lumOff val="40000"/>
                  </a:schemeClr>
                </a:solidFill>
                <a:prstDash val="solid"/>
              </a:ln>
              <a:gradFill flip="none" rotWithShape="1">
                <a:gsLst>
                  <a:gs pos="31000">
                    <a:schemeClr val="accent5">
                      <a:lumMod val="60000"/>
                      <a:lumOff val="40000"/>
                    </a:schemeClr>
                  </a:gs>
                  <a:gs pos="53000">
                    <a:srgbClr val="D4DEFF"/>
                  </a:gs>
                  <a:gs pos="83000">
                    <a:srgbClr val="D4DEFF"/>
                  </a:gs>
                  <a:gs pos="100000">
                    <a:srgbClr val="96AB94"/>
                  </a:gs>
                </a:gsLst>
                <a:lin ang="5400000" scaled="0"/>
                <a:tileRect/>
              </a:gradFill>
              <a:effectLst>
                <a:reflection blurRad="6350" stA="60000" endA="900" endPos="58000" dir="5400000" sy="-100000" algn="bl" rotWithShape="0"/>
              </a:effectLst>
              <a:latin typeface="Showcard Gothic" pitchFamily="82" charset="0"/>
            </a:endParaRPr>
          </a:p>
        </p:txBody>
      </p:sp>
      <p:sp>
        <p:nvSpPr>
          <p:cNvPr id="4" name="Content Placeholder 3"/>
          <p:cNvSpPr>
            <a:spLocks noGrp="1"/>
          </p:cNvSpPr>
          <p:nvPr>
            <p:ph idx="10"/>
          </p:nvPr>
        </p:nvSpPr>
        <p:spPr>
          <a:xfrm>
            <a:off x="1285852" y="1285860"/>
            <a:ext cx="7858148" cy="5572140"/>
          </a:xfrm>
        </p:spPr>
        <p:txBody>
          <a:bodyPr/>
          <a:lstStyle/>
          <a:p>
            <a:pPr>
              <a:buFont typeface="Wingdings" pitchFamily="2" charset="2"/>
              <a:buChar char="Ø"/>
            </a:pPr>
            <a:r>
              <a:rPr lang="en-US" sz="1600" dirty="0" smtClean="0">
                <a:solidFill>
                  <a:schemeClr val="tx1"/>
                </a:solidFill>
                <a:latin typeface="Andalus" pitchFamily="18" charset="-78"/>
                <a:cs typeface="Andalus" pitchFamily="18" charset="-78"/>
              </a:rPr>
              <a:t>Gases </a:t>
            </a:r>
            <a:r>
              <a:rPr lang="en-US" sz="1600" dirty="0" smtClean="0">
                <a:solidFill>
                  <a:schemeClr val="tx1"/>
                </a:solidFill>
                <a:latin typeface="Andalus" pitchFamily="18" charset="-78"/>
                <a:cs typeface="Andalus" pitchFamily="18" charset="-78"/>
              </a:rPr>
              <a:t>from car exhaust, toxic gases from factories, combustion plants that emit carbon monoxide (CO), nitrogen (</a:t>
            </a:r>
            <a:r>
              <a:rPr lang="en-US" sz="1600" dirty="0" err="1" smtClean="0">
                <a:solidFill>
                  <a:schemeClr val="tx1"/>
                </a:solidFill>
                <a:latin typeface="Andalus" pitchFamily="18" charset="-78"/>
                <a:cs typeface="Andalus" pitchFamily="18" charset="-78"/>
              </a:rPr>
              <a:t>Nox</a:t>
            </a:r>
            <a:r>
              <a:rPr lang="en-US" sz="1600" dirty="0" smtClean="0">
                <a:solidFill>
                  <a:schemeClr val="tx1"/>
                </a:solidFill>
                <a:latin typeface="Andalus" pitchFamily="18" charset="-78"/>
                <a:cs typeface="Andalus" pitchFamily="18" charset="-78"/>
              </a:rPr>
              <a:t>), sulfur (So2), gasoline and still fuels, are all those </a:t>
            </a:r>
            <a:r>
              <a:rPr lang="en-US" sz="1600" dirty="0" smtClean="0">
                <a:solidFill>
                  <a:schemeClr val="tx1"/>
                </a:solidFill>
                <a:latin typeface="Andalus" pitchFamily="18" charset="-78"/>
                <a:cs typeface="Andalus" pitchFamily="18" charset="-78"/>
              </a:rPr>
              <a:t>           substances </a:t>
            </a:r>
            <a:r>
              <a:rPr lang="en-US" sz="1600" dirty="0" smtClean="0">
                <a:solidFill>
                  <a:schemeClr val="tx1"/>
                </a:solidFill>
                <a:latin typeface="Andalus" pitchFamily="18" charset="-78"/>
                <a:cs typeface="Andalus" pitchFamily="18" charset="-78"/>
              </a:rPr>
              <a:t>that are harmful and change our air. The problem of air pollution arose from the moment man decided to exploit the non-renewable resources that our planet has </a:t>
            </a:r>
            <a:r>
              <a:rPr lang="en-US" sz="1600" dirty="0" smtClean="0">
                <a:solidFill>
                  <a:schemeClr val="tx1"/>
                </a:solidFill>
                <a:latin typeface="Andalus" pitchFamily="18" charset="-78"/>
                <a:cs typeface="Andalus" pitchFamily="18" charset="-78"/>
              </a:rPr>
              <a:t>    offered </a:t>
            </a:r>
            <a:r>
              <a:rPr lang="en-US" sz="1600" dirty="0" smtClean="0">
                <a:solidFill>
                  <a:schemeClr val="tx1"/>
                </a:solidFill>
                <a:latin typeface="Andalus" pitchFamily="18" charset="-78"/>
                <a:cs typeface="Andalus" pitchFamily="18" charset="-78"/>
              </a:rPr>
              <a:t>us (such as fossil resources).</a:t>
            </a:r>
            <a:endParaRPr lang="it-IT" sz="1600" dirty="0" smtClean="0">
              <a:solidFill>
                <a:schemeClr val="tx1"/>
              </a:solidFill>
              <a:latin typeface="Andalus" pitchFamily="18" charset="-78"/>
              <a:cs typeface="Andalus" pitchFamily="18" charset="-78"/>
            </a:endParaRPr>
          </a:p>
          <a:p>
            <a:endParaRPr lang="it-IT" sz="1600" dirty="0" smtClean="0">
              <a:solidFill>
                <a:schemeClr val="tx1"/>
              </a:solidFill>
              <a:latin typeface="Andalus" pitchFamily="18" charset="-78"/>
              <a:cs typeface="Andalus" pitchFamily="18" charset="-78"/>
            </a:endParaRPr>
          </a:p>
          <a:p>
            <a:pPr>
              <a:buFont typeface="Wingdings" pitchFamily="2" charset="2"/>
              <a:buChar char="Ø"/>
            </a:pPr>
            <a:r>
              <a:rPr lang="en-US" sz="1600" dirty="0" smtClean="0">
                <a:solidFill>
                  <a:schemeClr val="tx1"/>
                </a:solidFill>
                <a:latin typeface="Andalus" pitchFamily="18" charset="-78"/>
                <a:cs typeface="Andalus" pitchFamily="18" charset="-78"/>
              </a:rPr>
              <a:t>The </a:t>
            </a:r>
            <a:r>
              <a:rPr lang="en-US" sz="1600" dirty="0" smtClean="0">
                <a:solidFill>
                  <a:schemeClr val="tx1"/>
                </a:solidFill>
                <a:latin typeface="Andalus" pitchFamily="18" charset="-78"/>
                <a:cs typeface="Andalus" pitchFamily="18" charset="-78"/>
              </a:rPr>
              <a:t>main causes of air pollution are due to human activities. Transportation is one </a:t>
            </a:r>
            <a:r>
              <a:rPr lang="en-US" sz="1600" dirty="0" smtClean="0">
                <a:solidFill>
                  <a:schemeClr val="tx1"/>
                </a:solidFill>
                <a:latin typeface="Andalus" pitchFamily="18" charset="-78"/>
                <a:cs typeface="Andalus" pitchFamily="18" charset="-78"/>
              </a:rPr>
              <a:t>of   </a:t>
            </a:r>
            <a:r>
              <a:rPr lang="en-US" sz="1600" dirty="0" smtClean="0">
                <a:solidFill>
                  <a:schemeClr val="tx1"/>
                </a:solidFill>
                <a:latin typeface="Andalus" pitchFamily="18" charset="-78"/>
                <a:cs typeface="Andalus" pitchFamily="18" charset="-78"/>
              </a:rPr>
              <a:t>the main human activities with which it produces high levels of smog in the air. </a:t>
            </a:r>
            <a:r>
              <a:rPr lang="en-US" sz="1600" dirty="0" smtClean="0">
                <a:solidFill>
                  <a:schemeClr val="tx1"/>
                </a:solidFill>
                <a:latin typeface="Andalus" pitchFamily="18" charset="-78"/>
                <a:cs typeface="Andalus" pitchFamily="18" charset="-78"/>
              </a:rPr>
              <a:t>             Pollution </a:t>
            </a:r>
            <a:r>
              <a:rPr lang="en-US" sz="1600" dirty="0" smtClean="0">
                <a:solidFill>
                  <a:schemeClr val="tx1"/>
                </a:solidFill>
                <a:latin typeface="Andalus" pitchFamily="18" charset="-78"/>
                <a:cs typeface="Andalus" pitchFamily="18" charset="-78"/>
              </a:rPr>
              <a:t>from cars depends a lot on the type of fuel used</a:t>
            </a:r>
            <a:r>
              <a:rPr lang="en-US" sz="1600" dirty="0" smtClean="0">
                <a:solidFill>
                  <a:schemeClr val="tx1"/>
                </a:solidFill>
                <a:latin typeface="Andalus" pitchFamily="18" charset="-78"/>
                <a:cs typeface="Andalus" pitchFamily="18" charset="-78"/>
              </a:rPr>
              <a:t>:</a:t>
            </a:r>
          </a:p>
          <a:p>
            <a:endParaRPr lang="it-IT" sz="1600" dirty="0" smtClean="0">
              <a:solidFill>
                <a:schemeClr val="tx1"/>
              </a:solidFill>
              <a:latin typeface="Andalus" pitchFamily="18" charset="-78"/>
              <a:cs typeface="Andalus" pitchFamily="18" charset="-78"/>
            </a:endParaRPr>
          </a:p>
          <a:p>
            <a:pPr>
              <a:buFont typeface="Wingdings" pitchFamily="2" charset="2"/>
              <a:buChar char="v"/>
            </a:pPr>
            <a:r>
              <a:rPr lang="en-US" sz="1600" dirty="0" smtClean="0">
                <a:solidFill>
                  <a:schemeClr val="tx1"/>
                </a:solidFill>
                <a:latin typeface="Andalus" pitchFamily="18" charset="-78"/>
                <a:cs typeface="Andalus" pitchFamily="18" charset="-78"/>
              </a:rPr>
              <a:t>Gasoline </a:t>
            </a:r>
            <a:r>
              <a:rPr lang="en-US" sz="1600" dirty="0" smtClean="0">
                <a:solidFill>
                  <a:schemeClr val="tx1"/>
                </a:solidFill>
                <a:latin typeface="Andalus" pitchFamily="18" charset="-78"/>
                <a:cs typeface="Andalus" pitchFamily="18" charset="-78"/>
              </a:rPr>
              <a:t>vehicles produce carbon dioxide (CO2) and </a:t>
            </a:r>
            <a:r>
              <a:rPr lang="en-US" sz="1600" dirty="0" err="1" smtClean="0">
                <a:solidFill>
                  <a:schemeClr val="tx1"/>
                </a:solidFill>
                <a:latin typeface="Andalus" pitchFamily="18" charset="-78"/>
                <a:cs typeface="Andalus" pitchFamily="18" charset="-78"/>
              </a:rPr>
              <a:t>Nox</a:t>
            </a:r>
            <a:r>
              <a:rPr lang="en-US" sz="1600" dirty="0" smtClean="0">
                <a:solidFill>
                  <a:schemeClr val="tx1"/>
                </a:solidFill>
                <a:latin typeface="Andalus" pitchFamily="18" charset="-78"/>
                <a:cs typeface="Andalus" pitchFamily="18" charset="-78"/>
              </a:rPr>
              <a:t> emissions. Just think </a:t>
            </a:r>
            <a:r>
              <a:rPr lang="en-US" sz="1600" dirty="0" smtClean="0">
                <a:solidFill>
                  <a:schemeClr val="tx1"/>
                </a:solidFill>
                <a:latin typeface="Andalus" pitchFamily="18" charset="-78"/>
                <a:cs typeface="Andalus" pitchFamily="18" charset="-78"/>
              </a:rPr>
              <a:t>that     </a:t>
            </a:r>
            <a:r>
              <a:rPr lang="en-US" sz="1600" dirty="0" smtClean="0">
                <a:solidFill>
                  <a:schemeClr val="tx1"/>
                </a:solidFill>
                <a:latin typeface="Andalus" pitchFamily="18" charset="-78"/>
                <a:cs typeface="Andalus" pitchFamily="18" charset="-78"/>
              </a:rPr>
              <a:t>every year the number of new car registrations is constantly increasing.</a:t>
            </a:r>
          </a:p>
          <a:p>
            <a:pPr>
              <a:buFont typeface="Wingdings" pitchFamily="2" charset="2"/>
              <a:buChar char="v"/>
            </a:pPr>
            <a:r>
              <a:rPr lang="en-US" sz="1600" dirty="0" smtClean="0">
                <a:solidFill>
                  <a:schemeClr val="tx1"/>
                </a:solidFill>
                <a:latin typeface="Andalus" pitchFamily="18" charset="-78"/>
                <a:cs typeface="Andalus" pitchFamily="18" charset="-78"/>
              </a:rPr>
              <a:t>The causes of air pollution do not end here. In addition to the vehicle sector, there are several anthropogenic sources that derive from human activity such as domestic </a:t>
            </a:r>
            <a:r>
              <a:rPr lang="en-US" sz="1600" dirty="0" smtClean="0">
                <a:solidFill>
                  <a:schemeClr val="tx1"/>
                </a:solidFill>
                <a:latin typeface="Andalus" pitchFamily="18" charset="-78"/>
                <a:cs typeface="Andalus" pitchFamily="18" charset="-78"/>
              </a:rPr>
              <a:t>heating</a:t>
            </a:r>
            <a:endParaRPr lang="en-US" sz="1600" dirty="0" smtClean="0">
              <a:solidFill>
                <a:schemeClr val="tx1"/>
              </a:solidFill>
              <a:latin typeface="Andalus" pitchFamily="18" charset="-78"/>
              <a:cs typeface="Andalus" pitchFamily="18" charset="-78"/>
            </a:endParaRPr>
          </a:p>
          <a:p>
            <a:pPr>
              <a:buFont typeface="Wingdings" pitchFamily="2" charset="2"/>
              <a:buChar char="v"/>
            </a:pPr>
            <a:r>
              <a:rPr lang="en-US" sz="1600" dirty="0" smtClean="0">
                <a:solidFill>
                  <a:schemeClr val="tx1"/>
                </a:solidFill>
                <a:latin typeface="Andalus" pitchFamily="18" charset="-78"/>
                <a:cs typeface="Andalus" pitchFamily="18" charset="-78"/>
              </a:rPr>
              <a:t>Not to mention the industry sector from which large amounts of solvents, acid </a:t>
            </a:r>
            <a:r>
              <a:rPr lang="en-US" sz="1600" dirty="0" smtClean="0">
                <a:solidFill>
                  <a:schemeClr val="tx1"/>
                </a:solidFill>
                <a:latin typeface="Andalus" pitchFamily="18" charset="-78"/>
                <a:cs typeface="Andalus" pitchFamily="18" charset="-78"/>
              </a:rPr>
              <a:t>fogs,    </a:t>
            </a:r>
            <a:r>
              <a:rPr lang="en-US" sz="1600" dirty="0" smtClean="0">
                <a:solidFill>
                  <a:schemeClr val="tx1"/>
                </a:solidFill>
                <a:latin typeface="Andalus" pitchFamily="18" charset="-78"/>
                <a:cs typeface="Andalus" pitchFamily="18" charset="-78"/>
              </a:rPr>
              <a:t>heavy metals and powders released by machine processing come. Other pollutants also </a:t>
            </a:r>
            <a:r>
              <a:rPr lang="en-US" sz="1600" dirty="0" smtClean="0">
                <a:solidFill>
                  <a:schemeClr val="tx1"/>
                </a:solidFill>
                <a:latin typeface="Andalus" pitchFamily="18" charset="-78"/>
                <a:cs typeface="Andalus" pitchFamily="18" charset="-78"/>
              </a:rPr>
              <a:t> come </a:t>
            </a:r>
            <a:r>
              <a:rPr lang="en-US" sz="1600" dirty="0" smtClean="0">
                <a:solidFill>
                  <a:schemeClr val="tx1"/>
                </a:solidFill>
                <a:latin typeface="Andalus" pitchFamily="18" charset="-78"/>
                <a:cs typeface="Andalus" pitchFamily="18" charset="-78"/>
              </a:rPr>
              <a:t>from the agriculture and waste treatment sector.</a:t>
            </a:r>
            <a:endParaRPr lang="it-IT" sz="1600" dirty="0">
              <a:solidFill>
                <a:schemeClr val="tx1"/>
              </a:solidFill>
              <a:latin typeface="Andalus" pitchFamily="18" charset="-78"/>
              <a:cs typeface="Andalus" pitchFamily="18" charset="-78"/>
            </a:endParaRPr>
          </a:p>
        </p:txBody>
      </p:sp>
      <p:sp>
        <p:nvSpPr>
          <p:cNvPr id="3078" name="AutoShape 6" descr="Inquinamento atmosferico: India al primo posto - BigHun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080" name="AutoShape 8" descr="Inquinamento atmosferico: India al primo posto - BigHun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082" name="AutoShape 10" descr="Inquinamento atmosferico: India al primo posto - BigHun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3084" name="Picture 12" descr="Inquinamento atmosferico: India al primo posto - BigHunter"/>
          <p:cNvPicPr>
            <a:picLocks noChangeAspect="1" noChangeArrowheads="1"/>
          </p:cNvPicPr>
          <p:nvPr/>
        </p:nvPicPr>
        <p:blipFill>
          <a:blip r:embed="rId3"/>
          <a:srcRect/>
          <a:stretch>
            <a:fillRect/>
          </a:stretch>
        </p:blipFill>
        <p:spPr bwMode="auto">
          <a:xfrm rot="16200000">
            <a:off x="-2643201" y="2643201"/>
            <a:ext cx="6858004" cy="1571602"/>
          </a:xfrm>
          <a:prstGeom prst="rect">
            <a:avLst/>
          </a:prstGeom>
          <a:noFill/>
        </p:spPr>
      </p:pic>
      <p:sp>
        <p:nvSpPr>
          <p:cNvPr id="18" name="Freeform 17"/>
          <p:cNvSpPr/>
          <p:nvPr/>
        </p:nvSpPr>
        <p:spPr>
          <a:xfrm>
            <a:off x="4214810" y="5786454"/>
            <a:ext cx="1357322" cy="642942"/>
          </a:xfrm>
          <a:custGeom>
            <a:avLst/>
            <a:gdLst>
              <a:gd name="connsiteX0" fmla="*/ 0 w 1637841"/>
              <a:gd name="connsiteY0" fmla="*/ 629798 h 694062"/>
              <a:gd name="connsiteX1" fmla="*/ 407624 w 1637841"/>
              <a:gd name="connsiteY1" fmla="*/ 541663 h 694062"/>
              <a:gd name="connsiteX2" fmla="*/ 848299 w 1637841"/>
              <a:gd name="connsiteY2" fmla="*/ 662848 h 694062"/>
              <a:gd name="connsiteX3" fmla="*/ 1288973 w 1637841"/>
              <a:gd name="connsiteY3" fmla="*/ 662848 h 694062"/>
              <a:gd name="connsiteX4" fmla="*/ 1575412 w 1637841"/>
              <a:gd name="connsiteY4" fmla="*/ 475562 h 694062"/>
              <a:gd name="connsiteX5" fmla="*/ 1630496 w 1637841"/>
              <a:gd name="connsiteY5" fmla="*/ 200140 h 694062"/>
              <a:gd name="connsiteX6" fmla="*/ 1531344 w 1637841"/>
              <a:gd name="connsiteY6" fmla="*/ 45904 h 694062"/>
              <a:gd name="connsiteX7" fmla="*/ 1255923 w 1637841"/>
              <a:gd name="connsiteY7" fmla="*/ 23870 h 694062"/>
              <a:gd name="connsiteX8" fmla="*/ 1024568 w 1637841"/>
              <a:gd name="connsiteY8" fmla="*/ 189123 h 694062"/>
              <a:gd name="connsiteX9" fmla="*/ 1068636 w 1637841"/>
              <a:gd name="connsiteY9" fmla="*/ 497595 h 694062"/>
              <a:gd name="connsiteX10" fmla="*/ 1443209 w 1637841"/>
              <a:gd name="connsiteY10" fmla="*/ 486578 h 694062"/>
              <a:gd name="connsiteX11" fmla="*/ 1553378 w 1637841"/>
              <a:gd name="connsiteY11" fmla="*/ 266241 h 694062"/>
              <a:gd name="connsiteX12" fmla="*/ 1465243 w 1637841"/>
              <a:gd name="connsiteY12" fmla="*/ 123022 h 694062"/>
              <a:gd name="connsiteX13" fmla="*/ 1211855 w 1637841"/>
              <a:gd name="connsiteY13" fmla="*/ 167089 h 694062"/>
              <a:gd name="connsiteX0" fmla="*/ 0 w 1637841"/>
              <a:gd name="connsiteY0" fmla="*/ 629798 h 694062"/>
              <a:gd name="connsiteX1" fmla="*/ 407624 w 1637841"/>
              <a:gd name="connsiteY1" fmla="*/ 541663 h 694062"/>
              <a:gd name="connsiteX2" fmla="*/ 848299 w 1637841"/>
              <a:gd name="connsiteY2" fmla="*/ 662848 h 694062"/>
              <a:gd name="connsiteX3" fmla="*/ 1288973 w 1637841"/>
              <a:gd name="connsiteY3" fmla="*/ 662848 h 694062"/>
              <a:gd name="connsiteX4" fmla="*/ 1575412 w 1637841"/>
              <a:gd name="connsiteY4" fmla="*/ 475562 h 694062"/>
              <a:gd name="connsiteX5" fmla="*/ 1630496 w 1637841"/>
              <a:gd name="connsiteY5" fmla="*/ 200140 h 694062"/>
              <a:gd name="connsiteX6" fmla="*/ 1531344 w 1637841"/>
              <a:gd name="connsiteY6" fmla="*/ 45904 h 694062"/>
              <a:gd name="connsiteX7" fmla="*/ 1255923 w 1637841"/>
              <a:gd name="connsiteY7" fmla="*/ 23870 h 694062"/>
              <a:gd name="connsiteX8" fmla="*/ 1024568 w 1637841"/>
              <a:gd name="connsiteY8" fmla="*/ 189123 h 694062"/>
              <a:gd name="connsiteX9" fmla="*/ 1068636 w 1637841"/>
              <a:gd name="connsiteY9" fmla="*/ 497595 h 694062"/>
              <a:gd name="connsiteX10" fmla="*/ 1443209 w 1637841"/>
              <a:gd name="connsiteY10" fmla="*/ 486578 h 694062"/>
              <a:gd name="connsiteX11" fmla="*/ 1553378 w 1637841"/>
              <a:gd name="connsiteY11" fmla="*/ 266241 h 694062"/>
              <a:gd name="connsiteX12" fmla="*/ 1465243 w 1637841"/>
              <a:gd name="connsiteY12" fmla="*/ 123022 h 694062"/>
              <a:gd name="connsiteX13" fmla="*/ 1211855 w 1637841"/>
              <a:gd name="connsiteY13" fmla="*/ 167089 h 694062"/>
              <a:gd name="connsiteX0" fmla="*/ 0 w 1637841"/>
              <a:gd name="connsiteY0" fmla="*/ 629798 h 694062"/>
              <a:gd name="connsiteX1" fmla="*/ 407624 w 1637841"/>
              <a:gd name="connsiteY1" fmla="*/ 541663 h 694062"/>
              <a:gd name="connsiteX2" fmla="*/ 848299 w 1637841"/>
              <a:gd name="connsiteY2" fmla="*/ 662848 h 694062"/>
              <a:gd name="connsiteX3" fmla="*/ 1288973 w 1637841"/>
              <a:gd name="connsiteY3" fmla="*/ 662848 h 694062"/>
              <a:gd name="connsiteX4" fmla="*/ 1575412 w 1637841"/>
              <a:gd name="connsiteY4" fmla="*/ 475562 h 694062"/>
              <a:gd name="connsiteX5" fmla="*/ 1630496 w 1637841"/>
              <a:gd name="connsiteY5" fmla="*/ 200140 h 694062"/>
              <a:gd name="connsiteX6" fmla="*/ 1531344 w 1637841"/>
              <a:gd name="connsiteY6" fmla="*/ 45904 h 694062"/>
              <a:gd name="connsiteX7" fmla="*/ 1255923 w 1637841"/>
              <a:gd name="connsiteY7" fmla="*/ 23870 h 694062"/>
              <a:gd name="connsiteX8" fmla="*/ 1024568 w 1637841"/>
              <a:gd name="connsiteY8" fmla="*/ 189123 h 694062"/>
              <a:gd name="connsiteX9" fmla="*/ 1068636 w 1637841"/>
              <a:gd name="connsiteY9" fmla="*/ 497595 h 694062"/>
              <a:gd name="connsiteX10" fmla="*/ 1443209 w 1637841"/>
              <a:gd name="connsiteY10" fmla="*/ 486578 h 694062"/>
              <a:gd name="connsiteX11" fmla="*/ 1553378 w 1637841"/>
              <a:gd name="connsiteY11" fmla="*/ 266241 h 694062"/>
              <a:gd name="connsiteX12" fmla="*/ 1465243 w 1637841"/>
              <a:gd name="connsiteY12" fmla="*/ 123022 h 694062"/>
              <a:gd name="connsiteX13" fmla="*/ 1211855 w 1637841"/>
              <a:gd name="connsiteY13" fmla="*/ 167089 h 694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37841" h="694062">
                <a:moveTo>
                  <a:pt x="0" y="629798"/>
                </a:moveTo>
                <a:cubicBezTo>
                  <a:pt x="133120" y="582976"/>
                  <a:pt x="266241" y="536155"/>
                  <a:pt x="407624" y="541663"/>
                </a:cubicBezTo>
                <a:cubicBezTo>
                  <a:pt x="549007" y="547171"/>
                  <a:pt x="701408" y="642651"/>
                  <a:pt x="848299" y="662848"/>
                </a:cubicBezTo>
                <a:cubicBezTo>
                  <a:pt x="995190" y="683045"/>
                  <a:pt x="1167788" y="694062"/>
                  <a:pt x="1288973" y="662848"/>
                </a:cubicBezTo>
                <a:cubicBezTo>
                  <a:pt x="1410158" y="631634"/>
                  <a:pt x="1518491" y="552680"/>
                  <a:pt x="1575412" y="475562"/>
                </a:cubicBezTo>
                <a:cubicBezTo>
                  <a:pt x="1632333" y="398444"/>
                  <a:pt x="1637841" y="271750"/>
                  <a:pt x="1630496" y="200140"/>
                </a:cubicBezTo>
                <a:cubicBezTo>
                  <a:pt x="1623151" y="128530"/>
                  <a:pt x="1593773" y="75282"/>
                  <a:pt x="1531344" y="45904"/>
                </a:cubicBezTo>
                <a:cubicBezTo>
                  <a:pt x="1468915" y="16526"/>
                  <a:pt x="1340386" y="0"/>
                  <a:pt x="1255923" y="23870"/>
                </a:cubicBezTo>
                <a:cubicBezTo>
                  <a:pt x="1171460" y="47740"/>
                  <a:pt x="1055782" y="110169"/>
                  <a:pt x="1024568" y="189123"/>
                </a:cubicBezTo>
                <a:cubicBezTo>
                  <a:pt x="993354" y="268077"/>
                  <a:pt x="998863" y="448019"/>
                  <a:pt x="1068636" y="497595"/>
                </a:cubicBezTo>
                <a:cubicBezTo>
                  <a:pt x="1167840" y="540265"/>
                  <a:pt x="1362419" y="525137"/>
                  <a:pt x="1443209" y="486578"/>
                </a:cubicBezTo>
                <a:cubicBezTo>
                  <a:pt x="1523999" y="448019"/>
                  <a:pt x="1549706" y="326834"/>
                  <a:pt x="1553378" y="266241"/>
                </a:cubicBezTo>
                <a:cubicBezTo>
                  <a:pt x="1557050" y="205648"/>
                  <a:pt x="1522163" y="139547"/>
                  <a:pt x="1465243" y="123022"/>
                </a:cubicBezTo>
                <a:cubicBezTo>
                  <a:pt x="1408323" y="106497"/>
                  <a:pt x="1211855" y="167089"/>
                  <a:pt x="1211855" y="167089"/>
                </a:cubicBezTo>
              </a:path>
            </a:pathLst>
          </a:custGeom>
          <a:ln>
            <a:solidFill>
              <a:srgbClr val="FFB3F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9" name="Freeform 18"/>
          <p:cNvSpPr/>
          <p:nvPr/>
        </p:nvSpPr>
        <p:spPr>
          <a:xfrm>
            <a:off x="4929190" y="6357958"/>
            <a:ext cx="1071570" cy="357190"/>
          </a:xfrm>
          <a:custGeom>
            <a:avLst/>
            <a:gdLst>
              <a:gd name="connsiteX0" fmla="*/ 0 w 1637841"/>
              <a:gd name="connsiteY0" fmla="*/ 629798 h 694062"/>
              <a:gd name="connsiteX1" fmla="*/ 407624 w 1637841"/>
              <a:gd name="connsiteY1" fmla="*/ 541663 h 694062"/>
              <a:gd name="connsiteX2" fmla="*/ 848299 w 1637841"/>
              <a:gd name="connsiteY2" fmla="*/ 662848 h 694062"/>
              <a:gd name="connsiteX3" fmla="*/ 1288973 w 1637841"/>
              <a:gd name="connsiteY3" fmla="*/ 662848 h 694062"/>
              <a:gd name="connsiteX4" fmla="*/ 1575412 w 1637841"/>
              <a:gd name="connsiteY4" fmla="*/ 475562 h 694062"/>
              <a:gd name="connsiteX5" fmla="*/ 1630496 w 1637841"/>
              <a:gd name="connsiteY5" fmla="*/ 200140 h 694062"/>
              <a:gd name="connsiteX6" fmla="*/ 1531344 w 1637841"/>
              <a:gd name="connsiteY6" fmla="*/ 45904 h 694062"/>
              <a:gd name="connsiteX7" fmla="*/ 1255923 w 1637841"/>
              <a:gd name="connsiteY7" fmla="*/ 23870 h 694062"/>
              <a:gd name="connsiteX8" fmla="*/ 1024568 w 1637841"/>
              <a:gd name="connsiteY8" fmla="*/ 189123 h 694062"/>
              <a:gd name="connsiteX9" fmla="*/ 1068636 w 1637841"/>
              <a:gd name="connsiteY9" fmla="*/ 497595 h 694062"/>
              <a:gd name="connsiteX10" fmla="*/ 1443209 w 1637841"/>
              <a:gd name="connsiteY10" fmla="*/ 486578 h 694062"/>
              <a:gd name="connsiteX11" fmla="*/ 1553378 w 1637841"/>
              <a:gd name="connsiteY11" fmla="*/ 266241 h 694062"/>
              <a:gd name="connsiteX12" fmla="*/ 1465243 w 1637841"/>
              <a:gd name="connsiteY12" fmla="*/ 123022 h 694062"/>
              <a:gd name="connsiteX13" fmla="*/ 1211855 w 1637841"/>
              <a:gd name="connsiteY13" fmla="*/ 167089 h 694062"/>
              <a:gd name="connsiteX0" fmla="*/ 0 w 1637841"/>
              <a:gd name="connsiteY0" fmla="*/ 629798 h 694062"/>
              <a:gd name="connsiteX1" fmla="*/ 407624 w 1637841"/>
              <a:gd name="connsiteY1" fmla="*/ 541663 h 694062"/>
              <a:gd name="connsiteX2" fmla="*/ 848299 w 1637841"/>
              <a:gd name="connsiteY2" fmla="*/ 662848 h 694062"/>
              <a:gd name="connsiteX3" fmla="*/ 1288973 w 1637841"/>
              <a:gd name="connsiteY3" fmla="*/ 662848 h 694062"/>
              <a:gd name="connsiteX4" fmla="*/ 1575412 w 1637841"/>
              <a:gd name="connsiteY4" fmla="*/ 475562 h 694062"/>
              <a:gd name="connsiteX5" fmla="*/ 1630496 w 1637841"/>
              <a:gd name="connsiteY5" fmla="*/ 200140 h 694062"/>
              <a:gd name="connsiteX6" fmla="*/ 1531344 w 1637841"/>
              <a:gd name="connsiteY6" fmla="*/ 45904 h 694062"/>
              <a:gd name="connsiteX7" fmla="*/ 1255923 w 1637841"/>
              <a:gd name="connsiteY7" fmla="*/ 23870 h 694062"/>
              <a:gd name="connsiteX8" fmla="*/ 1024568 w 1637841"/>
              <a:gd name="connsiteY8" fmla="*/ 189123 h 694062"/>
              <a:gd name="connsiteX9" fmla="*/ 1068636 w 1637841"/>
              <a:gd name="connsiteY9" fmla="*/ 497595 h 694062"/>
              <a:gd name="connsiteX10" fmla="*/ 1443209 w 1637841"/>
              <a:gd name="connsiteY10" fmla="*/ 486578 h 694062"/>
              <a:gd name="connsiteX11" fmla="*/ 1553378 w 1637841"/>
              <a:gd name="connsiteY11" fmla="*/ 266241 h 694062"/>
              <a:gd name="connsiteX12" fmla="*/ 1465243 w 1637841"/>
              <a:gd name="connsiteY12" fmla="*/ 123022 h 694062"/>
              <a:gd name="connsiteX13" fmla="*/ 1211855 w 1637841"/>
              <a:gd name="connsiteY13" fmla="*/ 167089 h 694062"/>
              <a:gd name="connsiteX0" fmla="*/ 0 w 1637841"/>
              <a:gd name="connsiteY0" fmla="*/ 629798 h 694062"/>
              <a:gd name="connsiteX1" fmla="*/ 407624 w 1637841"/>
              <a:gd name="connsiteY1" fmla="*/ 541663 h 694062"/>
              <a:gd name="connsiteX2" fmla="*/ 848299 w 1637841"/>
              <a:gd name="connsiteY2" fmla="*/ 662848 h 694062"/>
              <a:gd name="connsiteX3" fmla="*/ 1288973 w 1637841"/>
              <a:gd name="connsiteY3" fmla="*/ 662848 h 694062"/>
              <a:gd name="connsiteX4" fmla="*/ 1575412 w 1637841"/>
              <a:gd name="connsiteY4" fmla="*/ 475562 h 694062"/>
              <a:gd name="connsiteX5" fmla="*/ 1630496 w 1637841"/>
              <a:gd name="connsiteY5" fmla="*/ 200140 h 694062"/>
              <a:gd name="connsiteX6" fmla="*/ 1531344 w 1637841"/>
              <a:gd name="connsiteY6" fmla="*/ 45904 h 694062"/>
              <a:gd name="connsiteX7" fmla="*/ 1255923 w 1637841"/>
              <a:gd name="connsiteY7" fmla="*/ 23870 h 694062"/>
              <a:gd name="connsiteX8" fmla="*/ 1024568 w 1637841"/>
              <a:gd name="connsiteY8" fmla="*/ 189123 h 694062"/>
              <a:gd name="connsiteX9" fmla="*/ 1068636 w 1637841"/>
              <a:gd name="connsiteY9" fmla="*/ 497595 h 694062"/>
              <a:gd name="connsiteX10" fmla="*/ 1443209 w 1637841"/>
              <a:gd name="connsiteY10" fmla="*/ 486578 h 694062"/>
              <a:gd name="connsiteX11" fmla="*/ 1553378 w 1637841"/>
              <a:gd name="connsiteY11" fmla="*/ 266241 h 694062"/>
              <a:gd name="connsiteX12" fmla="*/ 1465243 w 1637841"/>
              <a:gd name="connsiteY12" fmla="*/ 123022 h 694062"/>
              <a:gd name="connsiteX13" fmla="*/ 1211855 w 1637841"/>
              <a:gd name="connsiteY13" fmla="*/ 167089 h 694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37841" h="694062">
                <a:moveTo>
                  <a:pt x="0" y="629798"/>
                </a:moveTo>
                <a:cubicBezTo>
                  <a:pt x="133120" y="582976"/>
                  <a:pt x="266241" y="536155"/>
                  <a:pt x="407624" y="541663"/>
                </a:cubicBezTo>
                <a:cubicBezTo>
                  <a:pt x="549007" y="547171"/>
                  <a:pt x="701408" y="642651"/>
                  <a:pt x="848299" y="662848"/>
                </a:cubicBezTo>
                <a:cubicBezTo>
                  <a:pt x="995190" y="683045"/>
                  <a:pt x="1167788" y="694062"/>
                  <a:pt x="1288973" y="662848"/>
                </a:cubicBezTo>
                <a:cubicBezTo>
                  <a:pt x="1410158" y="631634"/>
                  <a:pt x="1518491" y="552680"/>
                  <a:pt x="1575412" y="475562"/>
                </a:cubicBezTo>
                <a:cubicBezTo>
                  <a:pt x="1632333" y="398444"/>
                  <a:pt x="1637841" y="271750"/>
                  <a:pt x="1630496" y="200140"/>
                </a:cubicBezTo>
                <a:cubicBezTo>
                  <a:pt x="1623151" y="128530"/>
                  <a:pt x="1593773" y="75282"/>
                  <a:pt x="1531344" y="45904"/>
                </a:cubicBezTo>
                <a:cubicBezTo>
                  <a:pt x="1468915" y="16526"/>
                  <a:pt x="1340386" y="0"/>
                  <a:pt x="1255923" y="23870"/>
                </a:cubicBezTo>
                <a:cubicBezTo>
                  <a:pt x="1171460" y="47740"/>
                  <a:pt x="1055782" y="110169"/>
                  <a:pt x="1024568" y="189123"/>
                </a:cubicBezTo>
                <a:cubicBezTo>
                  <a:pt x="993354" y="268077"/>
                  <a:pt x="998863" y="448019"/>
                  <a:pt x="1068636" y="497595"/>
                </a:cubicBezTo>
                <a:cubicBezTo>
                  <a:pt x="1167840" y="540265"/>
                  <a:pt x="1362419" y="525137"/>
                  <a:pt x="1443209" y="486578"/>
                </a:cubicBezTo>
                <a:cubicBezTo>
                  <a:pt x="1523999" y="448019"/>
                  <a:pt x="1549706" y="326834"/>
                  <a:pt x="1553378" y="266241"/>
                </a:cubicBezTo>
                <a:cubicBezTo>
                  <a:pt x="1557050" y="205648"/>
                  <a:pt x="1522163" y="139547"/>
                  <a:pt x="1465243" y="123022"/>
                </a:cubicBezTo>
                <a:cubicBezTo>
                  <a:pt x="1408323" y="106497"/>
                  <a:pt x="1211855" y="167089"/>
                  <a:pt x="1211855" y="167089"/>
                </a:cubicBezTo>
              </a:path>
            </a:pathLst>
          </a:custGeom>
          <a:ln>
            <a:solidFill>
              <a:srgbClr val="FFB3F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0" name="Freeform 8"/>
          <p:cNvSpPr>
            <a:spLocks/>
          </p:cNvSpPr>
          <p:nvPr/>
        </p:nvSpPr>
        <p:spPr bwMode="auto">
          <a:xfrm>
            <a:off x="5786446" y="6072206"/>
            <a:ext cx="357190" cy="142873"/>
          </a:xfrm>
          <a:custGeom>
            <a:avLst/>
            <a:gdLst/>
            <a:ahLst/>
            <a:cxnLst>
              <a:cxn ang="0">
                <a:pos x="0" y="564"/>
              </a:cxn>
              <a:cxn ang="0">
                <a:pos x="519" y="62"/>
              </a:cxn>
              <a:cxn ang="0">
                <a:pos x="1572" y="191"/>
              </a:cxn>
            </a:cxnLst>
            <a:rect l="0" t="0" r="r" b="b"/>
            <a:pathLst>
              <a:path w="1572" h="564">
                <a:moveTo>
                  <a:pt x="0" y="564"/>
                </a:moveTo>
                <a:cubicBezTo>
                  <a:pt x="128" y="344"/>
                  <a:pt x="257" y="124"/>
                  <a:pt x="519" y="62"/>
                </a:cubicBezTo>
                <a:cubicBezTo>
                  <a:pt x="781" y="0"/>
                  <a:pt x="1176" y="95"/>
                  <a:pt x="1572" y="191"/>
                </a:cubicBezTo>
              </a:path>
            </a:pathLst>
          </a:custGeom>
          <a:solidFill>
            <a:srgbClr val="FFFFFF"/>
          </a:solidFill>
          <a:ln w="28575">
            <a:solidFill>
              <a:srgbClr val="92D050"/>
            </a:solidFill>
            <a:prstDash val="dash"/>
            <a:round/>
            <a:headEnd/>
            <a:tailEnd/>
          </a:ln>
          <a:effectLst/>
        </p:spPr>
        <p:txBody>
          <a:bodyPr vert="horz" wrap="square" lIns="91440" tIns="45720" rIns="91440" bIns="45720" numCol="1" anchor="t" anchorCtr="0" compatLnSpc="1">
            <a:prstTxWarp prst="textNoShape">
              <a:avLst/>
            </a:prstTxWarp>
          </a:bodyPr>
          <a:lstStyle/>
          <a:p>
            <a:endParaRPr lang="it-IT"/>
          </a:p>
        </p:txBody>
      </p:sp>
      <p:sp>
        <p:nvSpPr>
          <p:cNvPr id="21" name="Freeform 5"/>
          <p:cNvSpPr>
            <a:spLocks/>
          </p:cNvSpPr>
          <p:nvPr/>
        </p:nvSpPr>
        <p:spPr bwMode="auto">
          <a:xfrm>
            <a:off x="5786446" y="6143644"/>
            <a:ext cx="428628" cy="142876"/>
          </a:xfrm>
          <a:custGeom>
            <a:avLst/>
            <a:gdLst/>
            <a:ahLst/>
            <a:cxnLst>
              <a:cxn ang="0">
                <a:pos x="0" y="352"/>
              </a:cxn>
              <a:cxn ang="0">
                <a:pos x="755" y="667"/>
              </a:cxn>
              <a:cxn ang="0">
                <a:pos x="1572" y="0"/>
              </a:cxn>
            </a:cxnLst>
            <a:rect l="0" t="0" r="r" b="b"/>
            <a:pathLst>
              <a:path w="1572" h="726">
                <a:moveTo>
                  <a:pt x="0" y="352"/>
                </a:moveTo>
                <a:cubicBezTo>
                  <a:pt x="246" y="539"/>
                  <a:pt x="493" y="726"/>
                  <a:pt x="755" y="667"/>
                </a:cubicBezTo>
                <a:cubicBezTo>
                  <a:pt x="1017" y="608"/>
                  <a:pt x="1294" y="304"/>
                  <a:pt x="1572" y="0"/>
                </a:cubicBezTo>
              </a:path>
            </a:pathLst>
          </a:custGeom>
          <a:solidFill>
            <a:srgbClr val="FFFFFF"/>
          </a:solidFill>
          <a:ln w="28575">
            <a:solidFill>
              <a:srgbClr val="92D050"/>
            </a:solidFill>
            <a:prstDash val="dash"/>
            <a:round/>
            <a:headEnd/>
            <a:tailEnd/>
          </a:ln>
          <a:effectLst/>
        </p:spPr>
        <p:txBody>
          <a:bodyPr vert="horz" wrap="square" lIns="91440" tIns="45720" rIns="91440" bIns="45720" numCol="1" anchor="t" anchorCtr="0" compatLnSpc="1">
            <a:prstTxWarp prst="textNoShape">
              <a:avLst/>
            </a:prstTxWarp>
          </a:bodyPr>
          <a:lstStyle/>
          <a:p>
            <a:endParaRPr lang="it-IT"/>
          </a:p>
        </p:txBody>
      </p:sp>
      <p:sp>
        <p:nvSpPr>
          <p:cNvPr id="22" name="Freeform 8"/>
          <p:cNvSpPr>
            <a:spLocks/>
          </p:cNvSpPr>
          <p:nvPr/>
        </p:nvSpPr>
        <p:spPr bwMode="auto">
          <a:xfrm rot="18420148">
            <a:off x="4500562" y="6500834"/>
            <a:ext cx="357190" cy="133352"/>
          </a:xfrm>
          <a:custGeom>
            <a:avLst/>
            <a:gdLst/>
            <a:ahLst/>
            <a:cxnLst>
              <a:cxn ang="0">
                <a:pos x="0" y="564"/>
              </a:cxn>
              <a:cxn ang="0">
                <a:pos x="519" y="62"/>
              </a:cxn>
              <a:cxn ang="0">
                <a:pos x="1572" y="191"/>
              </a:cxn>
            </a:cxnLst>
            <a:rect l="0" t="0" r="r" b="b"/>
            <a:pathLst>
              <a:path w="1572" h="564">
                <a:moveTo>
                  <a:pt x="0" y="564"/>
                </a:moveTo>
                <a:cubicBezTo>
                  <a:pt x="128" y="344"/>
                  <a:pt x="257" y="124"/>
                  <a:pt x="519" y="62"/>
                </a:cubicBezTo>
                <a:cubicBezTo>
                  <a:pt x="781" y="0"/>
                  <a:pt x="1176" y="95"/>
                  <a:pt x="1572" y="191"/>
                </a:cubicBezTo>
              </a:path>
            </a:pathLst>
          </a:custGeom>
          <a:solidFill>
            <a:srgbClr val="FFFFFF"/>
          </a:solidFill>
          <a:ln w="28575">
            <a:solidFill>
              <a:srgbClr val="92D050"/>
            </a:solidFill>
            <a:prstDash val="dash"/>
            <a:round/>
            <a:headEnd/>
            <a:tailEnd/>
          </a:ln>
          <a:effectLst/>
        </p:spPr>
        <p:txBody>
          <a:bodyPr vert="horz" wrap="square" lIns="91440" tIns="45720" rIns="91440" bIns="45720" numCol="1" anchor="t" anchorCtr="0" compatLnSpc="1">
            <a:prstTxWarp prst="textNoShape">
              <a:avLst/>
            </a:prstTxWarp>
          </a:bodyPr>
          <a:lstStyle/>
          <a:p>
            <a:endParaRPr lang="it-IT"/>
          </a:p>
        </p:txBody>
      </p:sp>
      <p:sp>
        <p:nvSpPr>
          <p:cNvPr id="23" name="Freeform 5"/>
          <p:cNvSpPr>
            <a:spLocks/>
          </p:cNvSpPr>
          <p:nvPr/>
        </p:nvSpPr>
        <p:spPr bwMode="auto">
          <a:xfrm rot="18208373">
            <a:off x="4557011" y="6581913"/>
            <a:ext cx="428628" cy="142876"/>
          </a:xfrm>
          <a:custGeom>
            <a:avLst/>
            <a:gdLst/>
            <a:ahLst/>
            <a:cxnLst>
              <a:cxn ang="0">
                <a:pos x="0" y="352"/>
              </a:cxn>
              <a:cxn ang="0">
                <a:pos x="755" y="667"/>
              </a:cxn>
              <a:cxn ang="0">
                <a:pos x="1572" y="0"/>
              </a:cxn>
            </a:cxnLst>
            <a:rect l="0" t="0" r="r" b="b"/>
            <a:pathLst>
              <a:path w="1572" h="726">
                <a:moveTo>
                  <a:pt x="0" y="352"/>
                </a:moveTo>
                <a:cubicBezTo>
                  <a:pt x="246" y="539"/>
                  <a:pt x="493" y="726"/>
                  <a:pt x="755" y="667"/>
                </a:cubicBezTo>
                <a:cubicBezTo>
                  <a:pt x="1017" y="608"/>
                  <a:pt x="1294" y="304"/>
                  <a:pt x="1572" y="0"/>
                </a:cubicBezTo>
              </a:path>
            </a:pathLst>
          </a:custGeom>
          <a:solidFill>
            <a:srgbClr val="FFFFFF"/>
          </a:solidFill>
          <a:ln w="28575">
            <a:solidFill>
              <a:srgbClr val="92D050"/>
            </a:solidFill>
            <a:prstDash val="dash"/>
            <a:round/>
            <a:headEnd/>
            <a:tailEnd/>
          </a:ln>
          <a:effectLst/>
        </p:spPr>
        <p:txBody>
          <a:bodyPr vert="horz" wrap="square" lIns="91440" tIns="45720" rIns="91440" bIns="45720" numCol="1" anchor="t" anchorCtr="0" compatLnSpc="1">
            <a:prstTxWarp prst="textNoShape">
              <a:avLst/>
            </a:prstTxWarp>
          </a:bodyPr>
          <a:lstStyle/>
          <a:p>
            <a:endParaRPr lang="it-IT"/>
          </a:p>
        </p:txBody>
      </p:sp>
    </p:spTree>
  </p:cSld>
  <p:clrMapOvr>
    <a:masterClrMapping/>
  </p:clrMapOvr>
  <p:transition advTm="60000">
    <p:cover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lum bright="70000" contrast="-70000"/>
          </a:blip>
          <a:srcRect/>
          <a:stretch>
            <a:fillRect/>
          </a:stretch>
        </p:blipFill>
        <p:spPr bwMode="auto">
          <a:xfrm rot="20464146">
            <a:off x="7104533" y="69673"/>
            <a:ext cx="1973184" cy="1969263"/>
          </a:xfrm>
          <a:prstGeom prst="rect">
            <a:avLst/>
          </a:prstGeom>
          <a:noFill/>
          <a:ln w="9525">
            <a:noFill/>
            <a:miter lim="800000"/>
            <a:headEnd/>
            <a:tailEnd/>
          </a:ln>
          <a:effectLst/>
        </p:spPr>
      </p:pic>
      <p:sp>
        <p:nvSpPr>
          <p:cNvPr id="3" name="Content Placeholder 2"/>
          <p:cNvSpPr>
            <a:spLocks noGrp="1"/>
          </p:cNvSpPr>
          <p:nvPr>
            <p:ph idx="1"/>
          </p:nvPr>
        </p:nvSpPr>
        <p:spPr>
          <a:xfrm>
            <a:off x="1643042" y="428604"/>
            <a:ext cx="6705948" cy="642942"/>
          </a:xfrm>
        </p:spPr>
        <p:txBody>
          <a:bodyPr/>
          <a:lstStyle/>
          <a:p>
            <a:r>
              <a:rPr lang="en-US" sz="3600" b="1" cap="all" dirty="0" err="1" smtClean="0">
                <a:ln w="9000" cmpd="sng">
                  <a:solidFill>
                    <a:schemeClr val="accent3">
                      <a:lumMod val="75000"/>
                    </a:schemeClr>
                  </a:solidFill>
                  <a:prstDash val="solid"/>
                </a:ln>
                <a:gradFill flip="none" rotWithShape="1">
                  <a:gsLst>
                    <a:gs pos="18000">
                      <a:srgbClr val="00681B">
                        <a:alpha val="94000"/>
                      </a:srgbClr>
                    </a:gs>
                    <a:gs pos="64999">
                      <a:srgbClr val="F0EBD5"/>
                    </a:gs>
                    <a:gs pos="100000">
                      <a:srgbClr val="D1C39F"/>
                    </a:gs>
                  </a:gsLst>
                  <a:lin ang="5400000" scaled="1"/>
                  <a:tileRect/>
                </a:gradFill>
                <a:effectLst>
                  <a:reflection blurRad="6350" stA="60000" endA="900" endPos="58000" dir="5400000" sy="-100000" algn="bl" rotWithShape="0"/>
                </a:effectLst>
                <a:latin typeface="Showcard Gothic" pitchFamily="82" charset="0"/>
              </a:rPr>
              <a:t>Ndotja</a:t>
            </a:r>
            <a:r>
              <a:rPr lang="en-US" sz="3600" b="1" cap="all" dirty="0" smtClean="0">
                <a:ln w="9000" cmpd="sng">
                  <a:solidFill>
                    <a:schemeClr val="accent3">
                      <a:lumMod val="75000"/>
                    </a:schemeClr>
                  </a:solidFill>
                  <a:prstDash val="solid"/>
                </a:ln>
                <a:gradFill flip="none" rotWithShape="1">
                  <a:gsLst>
                    <a:gs pos="18000">
                      <a:srgbClr val="00681B">
                        <a:alpha val="94000"/>
                      </a:srgbClr>
                    </a:gs>
                    <a:gs pos="64999">
                      <a:srgbClr val="F0EBD5"/>
                    </a:gs>
                    <a:gs pos="100000">
                      <a:srgbClr val="D1C39F"/>
                    </a:gs>
                  </a:gsLst>
                  <a:lin ang="5400000" scaled="1"/>
                  <a:tileRect/>
                </a:gradFill>
                <a:effectLst>
                  <a:reflection blurRad="6350" stA="60000" endA="900" endPos="58000" dir="5400000" sy="-100000" algn="bl" rotWithShape="0"/>
                </a:effectLst>
                <a:latin typeface="Showcard Gothic" pitchFamily="82" charset="0"/>
              </a:rPr>
              <a:t> e </a:t>
            </a:r>
            <a:r>
              <a:rPr lang="en-US" sz="3600" b="1" cap="all" dirty="0" err="1" smtClean="0">
                <a:ln w="9000" cmpd="sng">
                  <a:solidFill>
                    <a:schemeClr val="accent3">
                      <a:lumMod val="75000"/>
                    </a:schemeClr>
                  </a:solidFill>
                  <a:prstDash val="solid"/>
                </a:ln>
                <a:gradFill flip="none" rotWithShape="1">
                  <a:gsLst>
                    <a:gs pos="18000">
                      <a:srgbClr val="00681B">
                        <a:alpha val="94000"/>
                      </a:srgbClr>
                    </a:gs>
                    <a:gs pos="64999">
                      <a:srgbClr val="F0EBD5"/>
                    </a:gs>
                    <a:gs pos="100000">
                      <a:srgbClr val="D1C39F"/>
                    </a:gs>
                  </a:gsLst>
                  <a:lin ang="5400000" scaled="1"/>
                  <a:tileRect/>
                </a:gradFill>
                <a:effectLst>
                  <a:reflection blurRad="6350" stA="60000" endA="900" endPos="58000" dir="5400000" sy="-100000" algn="bl" rotWithShape="0"/>
                </a:effectLst>
                <a:latin typeface="Showcard Gothic" pitchFamily="82" charset="0"/>
              </a:rPr>
              <a:t>tokës</a:t>
            </a:r>
            <a:endParaRPr lang="it-IT" sz="3600" b="1" cap="all" dirty="0">
              <a:ln w="9000" cmpd="sng">
                <a:solidFill>
                  <a:schemeClr val="accent3">
                    <a:lumMod val="75000"/>
                  </a:schemeClr>
                </a:solidFill>
                <a:prstDash val="solid"/>
              </a:ln>
              <a:gradFill flip="none" rotWithShape="1">
                <a:gsLst>
                  <a:gs pos="18000">
                    <a:srgbClr val="00681B">
                      <a:alpha val="94000"/>
                    </a:srgbClr>
                  </a:gs>
                  <a:gs pos="64999">
                    <a:srgbClr val="F0EBD5"/>
                  </a:gs>
                  <a:gs pos="100000">
                    <a:srgbClr val="D1C39F"/>
                  </a:gs>
                </a:gsLst>
                <a:lin ang="5400000" scaled="1"/>
                <a:tileRect/>
              </a:gradFill>
              <a:effectLst>
                <a:reflection blurRad="6350" stA="60000" endA="900" endPos="58000" dir="5400000" sy="-100000" algn="bl" rotWithShape="0"/>
              </a:effectLst>
              <a:latin typeface="Showcard Gothic" pitchFamily="82" charset="0"/>
            </a:endParaRPr>
          </a:p>
        </p:txBody>
      </p:sp>
      <p:sp>
        <p:nvSpPr>
          <p:cNvPr id="4" name="Content Placeholder 3"/>
          <p:cNvSpPr>
            <a:spLocks noGrp="1"/>
          </p:cNvSpPr>
          <p:nvPr>
            <p:ph idx="10"/>
          </p:nvPr>
        </p:nvSpPr>
        <p:spPr>
          <a:xfrm>
            <a:off x="1285852" y="1285860"/>
            <a:ext cx="7858148" cy="5429288"/>
          </a:xfrm>
        </p:spPr>
        <p:txBody>
          <a:bodyPr/>
          <a:lstStyle/>
          <a:p>
            <a:pPr>
              <a:buFont typeface="Wingdings" pitchFamily="2" charset="2"/>
              <a:buChar char="Ø"/>
            </a:pPr>
            <a:r>
              <a:rPr lang="en-US" sz="1600" dirty="0" smtClean="0">
                <a:solidFill>
                  <a:schemeClr val="tx1"/>
                </a:solidFill>
                <a:latin typeface="Andalus" pitchFamily="18" charset="-78"/>
                <a:cs typeface="Andalus" pitchFamily="18" charset="-78"/>
              </a:rPr>
              <a:t>Soil pollution is mainly due to these causes</a:t>
            </a:r>
            <a:r>
              <a:rPr lang="en-US" sz="1600" dirty="0" smtClean="0">
                <a:solidFill>
                  <a:schemeClr val="tx1"/>
                </a:solidFill>
                <a:latin typeface="Andalus" pitchFamily="18" charset="-78"/>
                <a:cs typeface="Andalus" pitchFamily="18" charset="-78"/>
              </a:rPr>
              <a:t>:</a:t>
            </a:r>
            <a:endParaRPr lang="it-IT" sz="1600" dirty="0" smtClean="0">
              <a:solidFill>
                <a:schemeClr val="tx1"/>
              </a:solidFill>
              <a:latin typeface="Andalus" pitchFamily="18" charset="-78"/>
              <a:cs typeface="Andalus" pitchFamily="18" charset="-78"/>
            </a:endParaRPr>
          </a:p>
          <a:p>
            <a:pPr>
              <a:buFont typeface="Wingdings" pitchFamily="2" charset="2"/>
              <a:buChar char="v"/>
            </a:pPr>
            <a:r>
              <a:rPr lang="en-US" sz="1600" dirty="0" smtClean="0">
                <a:solidFill>
                  <a:schemeClr val="tx1"/>
                </a:solidFill>
                <a:latin typeface="Andalus" pitchFamily="18" charset="-78"/>
                <a:cs typeface="Andalus" pitchFamily="18" charset="-78"/>
              </a:rPr>
              <a:t>Solid, liquid and gaseous wastes: paper, glass, plastic, discharged batteries, expired     medicines and organic waste are solid waste. Some of this waste may be organic               biodegradable, but the rest is not biodegradable. The latter, to be dismissed, are sent to     the landfill. In some places, like ours, there is another type of departure: special               gathering; Liquid waste includes insecticides, fertilizers, chemical fertilizers, mercury,    expired liquid medicines, used liquid batteries, which are very harmful to the                  environment as they reach underground aquifers and can damage their delicate balance</a:t>
            </a:r>
          </a:p>
          <a:p>
            <a:pPr>
              <a:buFont typeface="Wingdings" pitchFamily="2" charset="2"/>
              <a:buChar char="v"/>
            </a:pPr>
            <a:endParaRPr lang="en-US" sz="1600" dirty="0" smtClean="0">
              <a:solidFill>
                <a:schemeClr val="tx1"/>
              </a:solidFill>
              <a:latin typeface="Andalus" pitchFamily="18" charset="-78"/>
              <a:cs typeface="Andalus" pitchFamily="18" charset="-78"/>
            </a:endParaRPr>
          </a:p>
          <a:p>
            <a:pPr>
              <a:buFont typeface="Wingdings" pitchFamily="2" charset="2"/>
              <a:buChar char="v"/>
            </a:pPr>
            <a:r>
              <a:rPr lang="en-US" sz="1600" dirty="0" smtClean="0">
                <a:solidFill>
                  <a:schemeClr val="tx1"/>
                </a:solidFill>
                <a:latin typeface="Andalus" pitchFamily="18" charset="-78"/>
                <a:cs typeface="Andalus" pitchFamily="18" charset="-78"/>
              </a:rPr>
              <a:t>Three important elements led to an excessive increase in pollution: population growth, major urban development, and the use of environmentally hazardous technologies. It is no coincidence that the peak of pollution occurred with the onset of the Industrial </a:t>
            </a:r>
            <a:r>
              <a:rPr lang="en-US" sz="1600" dirty="0" smtClean="0">
                <a:solidFill>
                  <a:schemeClr val="tx1"/>
                </a:solidFill>
                <a:latin typeface="Andalus" pitchFamily="18" charset="-78"/>
                <a:cs typeface="Andalus" pitchFamily="18" charset="-78"/>
              </a:rPr>
              <a:t>         Revolution</a:t>
            </a:r>
            <a:r>
              <a:rPr lang="en-US" sz="1600" dirty="0" smtClean="0">
                <a:solidFill>
                  <a:schemeClr val="tx1"/>
                </a:solidFill>
                <a:latin typeface="Andalus" pitchFamily="18" charset="-78"/>
                <a:cs typeface="Andalus" pitchFamily="18" charset="-78"/>
              </a:rPr>
              <a:t>, in the second half of the 18th century, which was characterized by </a:t>
            </a:r>
            <a:r>
              <a:rPr lang="en-US" sz="1600" dirty="0" smtClean="0">
                <a:solidFill>
                  <a:schemeClr val="tx1"/>
                </a:solidFill>
                <a:latin typeface="Andalus" pitchFamily="18" charset="-78"/>
                <a:cs typeface="Andalus" pitchFamily="18" charset="-78"/>
              </a:rPr>
              <a:t>the          </a:t>
            </a:r>
            <a:r>
              <a:rPr lang="en-US" sz="1600" dirty="0" smtClean="0">
                <a:solidFill>
                  <a:schemeClr val="tx1"/>
                </a:solidFill>
                <a:latin typeface="Andalus" pitchFamily="18" charset="-78"/>
                <a:cs typeface="Andalus" pitchFamily="18" charset="-78"/>
              </a:rPr>
              <a:t>introduction of various polluting machines that preferred the use of coal as fuel. </a:t>
            </a:r>
            <a:r>
              <a:rPr lang="en-US" sz="1600" dirty="0" smtClean="0">
                <a:solidFill>
                  <a:schemeClr val="tx1"/>
                </a:solidFill>
                <a:latin typeface="Andalus" pitchFamily="18" charset="-78"/>
                <a:cs typeface="Andalus" pitchFamily="18" charset="-78"/>
              </a:rPr>
              <a:t>A          strong </a:t>
            </a:r>
            <a:r>
              <a:rPr lang="en-US" sz="1600" dirty="0" smtClean="0">
                <a:solidFill>
                  <a:schemeClr val="tx1"/>
                </a:solidFill>
                <a:latin typeface="Andalus" pitchFamily="18" charset="-78"/>
                <a:cs typeface="Andalus" pitchFamily="18" charset="-78"/>
              </a:rPr>
              <a:t>urbanization process began, which included the degradation of the city and </a:t>
            </a:r>
            <a:r>
              <a:rPr lang="en-US" sz="1600" dirty="0" smtClean="0">
                <a:solidFill>
                  <a:schemeClr val="tx1"/>
                </a:solidFill>
                <a:latin typeface="Andalus" pitchFamily="18" charset="-78"/>
                <a:cs typeface="Andalus" pitchFamily="18" charset="-78"/>
              </a:rPr>
              <a:t>its     </a:t>
            </a:r>
            <a:r>
              <a:rPr lang="en-US" sz="1600" dirty="0" smtClean="0">
                <a:solidFill>
                  <a:schemeClr val="tx1"/>
                </a:solidFill>
                <a:latin typeface="Andalus" pitchFamily="18" charset="-78"/>
                <a:cs typeface="Andalus" pitchFamily="18" charset="-78"/>
              </a:rPr>
              <a:t>physical structures. A development philosophy based on the idea that well-being was </a:t>
            </a:r>
            <a:r>
              <a:rPr lang="en-US" sz="1600" dirty="0" smtClean="0">
                <a:solidFill>
                  <a:schemeClr val="tx1"/>
                </a:solidFill>
                <a:latin typeface="Andalus" pitchFamily="18" charset="-78"/>
                <a:cs typeface="Andalus" pitchFamily="18" charset="-78"/>
              </a:rPr>
              <a:t>an </a:t>
            </a:r>
            <a:r>
              <a:rPr lang="en-US" sz="1600" dirty="0" smtClean="0">
                <a:solidFill>
                  <a:schemeClr val="tx1"/>
                </a:solidFill>
                <a:latin typeface="Andalus" pitchFamily="18" charset="-78"/>
                <a:cs typeface="Andalus" pitchFamily="18" charset="-78"/>
              </a:rPr>
              <a:t>exclusive function of industrial production and that the latter was destined to </a:t>
            </a:r>
            <a:r>
              <a:rPr lang="en-US" sz="1600" dirty="0" smtClean="0">
                <a:solidFill>
                  <a:schemeClr val="tx1"/>
                </a:solidFill>
                <a:latin typeface="Andalus" pitchFamily="18" charset="-78"/>
                <a:cs typeface="Andalus" pitchFamily="18" charset="-78"/>
              </a:rPr>
              <a:t>grow              </a:t>
            </a:r>
            <a:r>
              <a:rPr lang="en-US" sz="1600" dirty="0" smtClean="0">
                <a:solidFill>
                  <a:schemeClr val="tx1"/>
                </a:solidFill>
                <a:latin typeface="Andalus" pitchFamily="18" charset="-78"/>
                <a:cs typeface="Andalus" pitchFamily="18" charset="-78"/>
              </a:rPr>
              <a:t>indefinitely over time and thus inaugurated the era of an energy consumption and such that have caused a change of deep of terrestrial climatic conditions.</a:t>
            </a:r>
            <a:endParaRPr lang="it-IT" sz="1600" dirty="0" smtClean="0">
              <a:solidFill>
                <a:schemeClr val="tx1"/>
              </a:solidFill>
              <a:latin typeface="Andalus" pitchFamily="18" charset="-78"/>
              <a:cs typeface="Andalus" pitchFamily="18" charset="-78"/>
            </a:endParaRPr>
          </a:p>
        </p:txBody>
      </p:sp>
      <p:pic>
        <p:nvPicPr>
          <p:cNvPr id="2050" name="Picture 2" descr="Inquinanti sociali e ambientali - Il Bene Comune"/>
          <p:cNvPicPr>
            <a:picLocks noChangeAspect="1" noChangeArrowheads="1"/>
          </p:cNvPicPr>
          <p:nvPr/>
        </p:nvPicPr>
        <p:blipFill>
          <a:blip r:embed="rId4"/>
          <a:srcRect/>
          <a:stretch>
            <a:fillRect/>
          </a:stretch>
        </p:blipFill>
        <p:spPr bwMode="auto">
          <a:xfrm rot="16200000">
            <a:off x="-2643198" y="2643198"/>
            <a:ext cx="6858000" cy="1571604"/>
          </a:xfrm>
          <a:prstGeom prst="rect">
            <a:avLst/>
          </a:prstGeom>
          <a:noFill/>
        </p:spPr>
      </p:pic>
      <p:sp>
        <p:nvSpPr>
          <p:cNvPr id="2053" name="Freeform 5"/>
          <p:cNvSpPr>
            <a:spLocks/>
          </p:cNvSpPr>
          <p:nvPr/>
        </p:nvSpPr>
        <p:spPr bwMode="auto">
          <a:xfrm>
            <a:off x="7072330" y="6500834"/>
            <a:ext cx="714380" cy="214314"/>
          </a:xfrm>
          <a:custGeom>
            <a:avLst/>
            <a:gdLst/>
            <a:ahLst/>
            <a:cxnLst>
              <a:cxn ang="0">
                <a:pos x="0" y="352"/>
              </a:cxn>
              <a:cxn ang="0">
                <a:pos x="755" y="667"/>
              </a:cxn>
              <a:cxn ang="0">
                <a:pos x="1572" y="0"/>
              </a:cxn>
            </a:cxnLst>
            <a:rect l="0" t="0" r="r" b="b"/>
            <a:pathLst>
              <a:path w="1572" h="726">
                <a:moveTo>
                  <a:pt x="0" y="352"/>
                </a:moveTo>
                <a:cubicBezTo>
                  <a:pt x="246" y="539"/>
                  <a:pt x="493" y="726"/>
                  <a:pt x="755" y="667"/>
                </a:cubicBezTo>
                <a:cubicBezTo>
                  <a:pt x="1017" y="608"/>
                  <a:pt x="1294" y="304"/>
                  <a:pt x="1572" y="0"/>
                </a:cubicBezTo>
              </a:path>
            </a:pathLst>
          </a:custGeom>
          <a:solidFill>
            <a:srgbClr val="FFFFFF"/>
          </a:solidFill>
          <a:ln w="28575">
            <a:solidFill>
              <a:srgbClr val="92D050"/>
            </a:solidFill>
            <a:prstDash val="dash"/>
            <a:round/>
            <a:headEnd/>
            <a:tailEnd/>
          </a:ln>
          <a:effectLst/>
        </p:spPr>
        <p:txBody>
          <a:bodyPr vert="horz" wrap="square" lIns="91440" tIns="45720" rIns="91440" bIns="45720" numCol="1" anchor="t" anchorCtr="0" compatLnSpc="1">
            <a:prstTxWarp prst="textNoShape">
              <a:avLst/>
            </a:prstTxWarp>
          </a:bodyPr>
          <a:lstStyle/>
          <a:p>
            <a:endParaRPr lang="it-IT"/>
          </a:p>
        </p:txBody>
      </p:sp>
      <p:sp>
        <p:nvSpPr>
          <p:cNvPr id="2054" name="Freeform 6"/>
          <p:cNvSpPr>
            <a:spLocks/>
          </p:cNvSpPr>
          <p:nvPr/>
        </p:nvSpPr>
        <p:spPr bwMode="auto">
          <a:xfrm>
            <a:off x="7072330" y="6500834"/>
            <a:ext cx="642942" cy="117157"/>
          </a:xfrm>
          <a:custGeom>
            <a:avLst/>
            <a:gdLst/>
            <a:ahLst/>
            <a:cxnLst>
              <a:cxn ang="0">
                <a:pos x="0" y="352"/>
              </a:cxn>
              <a:cxn ang="0">
                <a:pos x="774" y="280"/>
              </a:cxn>
              <a:cxn ang="0">
                <a:pos x="1483" y="0"/>
              </a:cxn>
            </a:cxnLst>
            <a:rect l="0" t="0" r="r" b="b"/>
            <a:pathLst>
              <a:path w="1483" h="352">
                <a:moveTo>
                  <a:pt x="0" y="352"/>
                </a:moveTo>
                <a:cubicBezTo>
                  <a:pt x="129" y="340"/>
                  <a:pt x="527" y="339"/>
                  <a:pt x="774" y="280"/>
                </a:cubicBezTo>
                <a:cubicBezTo>
                  <a:pt x="1021" y="221"/>
                  <a:pt x="1335" y="58"/>
                  <a:pt x="1483" y="0"/>
                </a:cubicBezTo>
              </a:path>
            </a:pathLst>
          </a:custGeom>
          <a:solidFill>
            <a:srgbClr val="FFFFFF"/>
          </a:solidFill>
          <a:ln w="12700">
            <a:solidFill>
              <a:srgbClr val="9BBB59"/>
            </a:solidFill>
            <a:prstDash val="dash"/>
            <a:round/>
            <a:headEnd/>
            <a:tailEnd/>
          </a:ln>
          <a:effectLst/>
        </p:spPr>
        <p:txBody>
          <a:bodyPr vert="horz" wrap="square" lIns="91440" tIns="45720" rIns="91440" bIns="45720" numCol="1" anchor="t" anchorCtr="0" compatLnSpc="1">
            <a:prstTxWarp prst="textNoShape">
              <a:avLst/>
            </a:prstTxWarp>
          </a:bodyPr>
          <a:lstStyle/>
          <a:p>
            <a:endParaRPr lang="it-IT"/>
          </a:p>
        </p:txBody>
      </p:sp>
      <p:sp>
        <p:nvSpPr>
          <p:cNvPr id="2056" name="Freeform 8"/>
          <p:cNvSpPr>
            <a:spLocks/>
          </p:cNvSpPr>
          <p:nvPr/>
        </p:nvSpPr>
        <p:spPr bwMode="auto">
          <a:xfrm>
            <a:off x="7072330" y="6429396"/>
            <a:ext cx="642942" cy="214311"/>
          </a:xfrm>
          <a:custGeom>
            <a:avLst/>
            <a:gdLst/>
            <a:ahLst/>
            <a:cxnLst>
              <a:cxn ang="0">
                <a:pos x="0" y="564"/>
              </a:cxn>
              <a:cxn ang="0">
                <a:pos x="519" y="62"/>
              </a:cxn>
              <a:cxn ang="0">
                <a:pos x="1572" y="191"/>
              </a:cxn>
            </a:cxnLst>
            <a:rect l="0" t="0" r="r" b="b"/>
            <a:pathLst>
              <a:path w="1572" h="564">
                <a:moveTo>
                  <a:pt x="0" y="564"/>
                </a:moveTo>
                <a:cubicBezTo>
                  <a:pt x="128" y="344"/>
                  <a:pt x="257" y="124"/>
                  <a:pt x="519" y="62"/>
                </a:cubicBezTo>
                <a:cubicBezTo>
                  <a:pt x="781" y="0"/>
                  <a:pt x="1176" y="95"/>
                  <a:pt x="1572" y="191"/>
                </a:cubicBezTo>
              </a:path>
            </a:pathLst>
          </a:custGeom>
          <a:solidFill>
            <a:srgbClr val="FFFFFF"/>
          </a:solidFill>
          <a:ln w="28575">
            <a:solidFill>
              <a:srgbClr val="92D050"/>
            </a:solidFill>
            <a:prstDash val="dash"/>
            <a:round/>
            <a:headEnd/>
            <a:tailEnd/>
          </a:ln>
          <a:effectLst/>
        </p:spPr>
        <p:txBody>
          <a:bodyPr vert="horz" wrap="square" lIns="91440" tIns="45720" rIns="91440" bIns="45720" numCol="1" anchor="t" anchorCtr="0" compatLnSpc="1">
            <a:prstTxWarp prst="textNoShape">
              <a:avLst/>
            </a:prstTxWarp>
          </a:bodyPr>
          <a:lstStyle/>
          <a:p>
            <a:endParaRPr lang="it-IT"/>
          </a:p>
        </p:txBody>
      </p:sp>
      <p:sp>
        <p:nvSpPr>
          <p:cNvPr id="2052" name="Freeform 4"/>
          <p:cNvSpPr>
            <a:spLocks/>
          </p:cNvSpPr>
          <p:nvPr/>
        </p:nvSpPr>
        <p:spPr bwMode="auto">
          <a:xfrm>
            <a:off x="6357950" y="6072206"/>
            <a:ext cx="857256" cy="785794"/>
          </a:xfrm>
          <a:custGeom>
            <a:avLst/>
            <a:gdLst/>
            <a:ahLst/>
            <a:cxnLst>
              <a:cxn ang="0">
                <a:pos x="3625" y="4053"/>
              </a:cxn>
              <a:cxn ang="0">
                <a:pos x="2536" y="2261"/>
              </a:cxn>
              <a:cxn ang="0">
                <a:pos x="1833" y="352"/>
              </a:cxn>
              <a:cxn ang="0">
                <a:pos x="795" y="152"/>
              </a:cxn>
              <a:cxn ang="0">
                <a:pos x="109" y="704"/>
              </a:cxn>
              <a:cxn ang="0">
                <a:pos x="142" y="1625"/>
              </a:cxn>
              <a:cxn ang="0">
                <a:pos x="829" y="2060"/>
              </a:cxn>
              <a:cxn ang="0">
                <a:pos x="1515" y="1843"/>
              </a:cxn>
              <a:cxn ang="0">
                <a:pos x="1749" y="1324"/>
              </a:cxn>
              <a:cxn ang="0">
                <a:pos x="1615" y="654"/>
              </a:cxn>
              <a:cxn ang="0">
                <a:pos x="1297" y="470"/>
              </a:cxn>
              <a:cxn ang="0">
                <a:pos x="1046" y="419"/>
              </a:cxn>
              <a:cxn ang="0">
                <a:pos x="443" y="637"/>
              </a:cxn>
              <a:cxn ang="0">
                <a:pos x="309" y="1407"/>
              </a:cxn>
              <a:cxn ang="0">
                <a:pos x="929" y="1759"/>
              </a:cxn>
              <a:cxn ang="0">
                <a:pos x="1415" y="1458"/>
              </a:cxn>
              <a:cxn ang="0">
                <a:pos x="1448" y="872"/>
              </a:cxn>
              <a:cxn ang="0">
                <a:pos x="1398" y="771"/>
              </a:cxn>
              <a:cxn ang="0">
                <a:pos x="996" y="687"/>
              </a:cxn>
              <a:cxn ang="0">
                <a:pos x="678" y="855"/>
              </a:cxn>
              <a:cxn ang="0">
                <a:pos x="577" y="1072"/>
              </a:cxn>
              <a:cxn ang="0">
                <a:pos x="695" y="1357"/>
              </a:cxn>
              <a:cxn ang="0">
                <a:pos x="745" y="1407"/>
              </a:cxn>
              <a:cxn ang="0">
                <a:pos x="1013" y="1458"/>
              </a:cxn>
              <a:cxn ang="0">
                <a:pos x="1197" y="1290"/>
              </a:cxn>
            </a:cxnLst>
            <a:rect l="0" t="0" r="r" b="b"/>
            <a:pathLst>
              <a:path w="3625" h="4053">
                <a:moveTo>
                  <a:pt x="3625" y="4053"/>
                </a:moveTo>
                <a:cubicBezTo>
                  <a:pt x="3446" y="3754"/>
                  <a:pt x="2835" y="2878"/>
                  <a:pt x="2536" y="2261"/>
                </a:cubicBezTo>
                <a:cubicBezTo>
                  <a:pt x="2237" y="1644"/>
                  <a:pt x="2123" y="704"/>
                  <a:pt x="1833" y="352"/>
                </a:cubicBezTo>
                <a:cubicBezTo>
                  <a:pt x="1543" y="0"/>
                  <a:pt x="1082" y="93"/>
                  <a:pt x="795" y="152"/>
                </a:cubicBezTo>
                <a:cubicBezTo>
                  <a:pt x="508" y="211"/>
                  <a:pt x="218" y="458"/>
                  <a:pt x="109" y="704"/>
                </a:cubicBezTo>
                <a:cubicBezTo>
                  <a:pt x="0" y="950"/>
                  <a:pt x="22" y="1399"/>
                  <a:pt x="142" y="1625"/>
                </a:cubicBezTo>
                <a:cubicBezTo>
                  <a:pt x="262" y="1851"/>
                  <a:pt x="600" y="2024"/>
                  <a:pt x="829" y="2060"/>
                </a:cubicBezTo>
                <a:cubicBezTo>
                  <a:pt x="1058" y="2096"/>
                  <a:pt x="1362" y="1966"/>
                  <a:pt x="1515" y="1843"/>
                </a:cubicBezTo>
                <a:cubicBezTo>
                  <a:pt x="1668" y="1720"/>
                  <a:pt x="1732" y="1522"/>
                  <a:pt x="1749" y="1324"/>
                </a:cubicBezTo>
                <a:cubicBezTo>
                  <a:pt x="1766" y="1126"/>
                  <a:pt x="1690" y="796"/>
                  <a:pt x="1615" y="654"/>
                </a:cubicBezTo>
                <a:cubicBezTo>
                  <a:pt x="1540" y="512"/>
                  <a:pt x="1392" y="509"/>
                  <a:pt x="1297" y="470"/>
                </a:cubicBezTo>
                <a:cubicBezTo>
                  <a:pt x="1202" y="431"/>
                  <a:pt x="1188" y="391"/>
                  <a:pt x="1046" y="419"/>
                </a:cubicBezTo>
                <a:cubicBezTo>
                  <a:pt x="904" y="447"/>
                  <a:pt x="566" y="472"/>
                  <a:pt x="443" y="637"/>
                </a:cubicBezTo>
                <a:cubicBezTo>
                  <a:pt x="320" y="802"/>
                  <a:pt x="228" y="1220"/>
                  <a:pt x="309" y="1407"/>
                </a:cubicBezTo>
                <a:cubicBezTo>
                  <a:pt x="390" y="1594"/>
                  <a:pt x="745" y="1751"/>
                  <a:pt x="929" y="1759"/>
                </a:cubicBezTo>
                <a:cubicBezTo>
                  <a:pt x="1113" y="1767"/>
                  <a:pt x="1328" y="1606"/>
                  <a:pt x="1415" y="1458"/>
                </a:cubicBezTo>
                <a:cubicBezTo>
                  <a:pt x="1502" y="1310"/>
                  <a:pt x="1451" y="986"/>
                  <a:pt x="1448" y="872"/>
                </a:cubicBezTo>
                <a:cubicBezTo>
                  <a:pt x="1445" y="758"/>
                  <a:pt x="1473" y="802"/>
                  <a:pt x="1398" y="771"/>
                </a:cubicBezTo>
                <a:cubicBezTo>
                  <a:pt x="1323" y="740"/>
                  <a:pt x="1116" y="673"/>
                  <a:pt x="996" y="687"/>
                </a:cubicBezTo>
                <a:cubicBezTo>
                  <a:pt x="876" y="701"/>
                  <a:pt x="748" y="791"/>
                  <a:pt x="678" y="855"/>
                </a:cubicBezTo>
                <a:cubicBezTo>
                  <a:pt x="608" y="919"/>
                  <a:pt x="574" y="988"/>
                  <a:pt x="577" y="1072"/>
                </a:cubicBezTo>
                <a:cubicBezTo>
                  <a:pt x="580" y="1156"/>
                  <a:pt x="667" y="1301"/>
                  <a:pt x="695" y="1357"/>
                </a:cubicBezTo>
                <a:cubicBezTo>
                  <a:pt x="723" y="1413"/>
                  <a:pt x="692" y="1390"/>
                  <a:pt x="745" y="1407"/>
                </a:cubicBezTo>
                <a:cubicBezTo>
                  <a:pt x="798" y="1424"/>
                  <a:pt x="938" y="1477"/>
                  <a:pt x="1013" y="1458"/>
                </a:cubicBezTo>
                <a:cubicBezTo>
                  <a:pt x="1088" y="1439"/>
                  <a:pt x="1159" y="1325"/>
                  <a:pt x="1197" y="1290"/>
                </a:cubicBezTo>
              </a:path>
            </a:pathLst>
          </a:custGeom>
          <a:solidFill>
            <a:srgbClr val="FFFFFF"/>
          </a:solidFill>
          <a:ln w="19050">
            <a:solidFill>
              <a:srgbClr val="92D050"/>
            </a:solidFill>
            <a:prstDash val="dash"/>
            <a:round/>
            <a:headEnd/>
            <a:tailEnd/>
          </a:ln>
          <a:effectLst/>
        </p:spPr>
        <p:txBody>
          <a:bodyPr vert="horz" wrap="square" lIns="91440" tIns="45720" rIns="91440" bIns="45720" numCol="1" anchor="t" anchorCtr="0" compatLnSpc="1">
            <a:prstTxWarp prst="textNoShape">
              <a:avLst/>
            </a:prstTxWarp>
          </a:bodyPr>
          <a:lstStyle/>
          <a:p>
            <a:endParaRPr lang="it-IT"/>
          </a:p>
        </p:txBody>
      </p:sp>
    </p:spTree>
  </p:cSld>
  <p:clrMapOvr>
    <a:masterClrMapping/>
  </p:clrMapOvr>
  <p:transition advTm="60000">
    <p:cover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Brazilian President Bolsonaro deploys military to fight Amazon ..."/>
          <p:cNvPicPr>
            <a:picLocks noChangeAspect="1" noChangeArrowheads="1"/>
          </p:cNvPicPr>
          <p:nvPr/>
        </p:nvPicPr>
        <p:blipFill>
          <a:blip r:embed="rId2" cstate="print">
            <a:lum bright="70000" contrast="-70000"/>
          </a:blip>
          <a:srcRect/>
          <a:stretch>
            <a:fillRect/>
          </a:stretch>
        </p:blipFill>
        <p:spPr bwMode="auto">
          <a:xfrm rot="20908462">
            <a:off x="7059496" y="785872"/>
            <a:ext cx="2300801" cy="1533867"/>
          </a:xfrm>
          <a:prstGeom prst="rect">
            <a:avLst/>
          </a:prstGeom>
          <a:noFill/>
        </p:spPr>
      </p:pic>
      <p:pic>
        <p:nvPicPr>
          <p:cNvPr id="5122" name="Picture 2" descr="Amazon Rainforest Fires: Effects on Health, Weather"/>
          <p:cNvPicPr>
            <a:picLocks noChangeAspect="1" noChangeArrowheads="1"/>
          </p:cNvPicPr>
          <p:nvPr/>
        </p:nvPicPr>
        <p:blipFill>
          <a:blip r:embed="rId3"/>
          <a:srcRect/>
          <a:stretch>
            <a:fillRect/>
          </a:stretch>
        </p:blipFill>
        <p:spPr bwMode="auto">
          <a:xfrm rot="16200000">
            <a:off x="-2643222" y="2643174"/>
            <a:ext cx="6858048" cy="1571604"/>
          </a:xfrm>
          <a:prstGeom prst="rect">
            <a:avLst/>
          </a:prstGeom>
          <a:noFill/>
        </p:spPr>
      </p:pic>
      <p:sp>
        <p:nvSpPr>
          <p:cNvPr id="3" name="Content Placeholder 2"/>
          <p:cNvSpPr>
            <a:spLocks noGrp="1"/>
          </p:cNvSpPr>
          <p:nvPr>
            <p:ph idx="1"/>
          </p:nvPr>
        </p:nvSpPr>
        <p:spPr>
          <a:xfrm>
            <a:off x="1643042" y="357166"/>
            <a:ext cx="7500958" cy="714380"/>
          </a:xfrm>
        </p:spPr>
        <p:txBody>
          <a:bodyPr/>
          <a:lstStyle/>
          <a:p>
            <a:r>
              <a:rPr lang="en-US" sz="3200" b="1" cap="all" dirty="0" smtClean="0">
                <a:ln w="9000" cmpd="sng">
                  <a:solidFill>
                    <a:schemeClr val="tx2">
                      <a:lumMod val="60000"/>
                      <a:lumOff val="40000"/>
                    </a:schemeClr>
                  </a:solidFill>
                  <a:prstDash val="solid"/>
                </a:ln>
                <a:gradFill flip="none" rotWithShape="1">
                  <a:gsLst>
                    <a:gs pos="2900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effectLst>
                  <a:reflection blurRad="6350" stA="60000" endA="900" endPos="58000" dir="5400000" sy="-100000" algn="bl" rotWithShape="0"/>
                </a:effectLst>
                <a:latin typeface="Showcard Gothic" pitchFamily="82" charset="0"/>
              </a:rPr>
              <a:t>fire </a:t>
            </a:r>
            <a:r>
              <a:rPr lang="en-US" sz="3200" b="1" cap="all" dirty="0" smtClean="0">
                <a:ln w="9000" cmpd="sng">
                  <a:solidFill>
                    <a:schemeClr val="tx2">
                      <a:lumMod val="60000"/>
                      <a:lumOff val="40000"/>
                    </a:schemeClr>
                  </a:solidFill>
                  <a:prstDash val="solid"/>
                </a:ln>
                <a:gradFill flip="none" rotWithShape="1">
                  <a:gsLst>
                    <a:gs pos="2900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effectLst>
                  <a:reflection blurRad="6350" stA="60000" endA="900" endPos="58000" dir="5400000" sy="-100000" algn="bl" rotWithShape="0"/>
                </a:effectLst>
                <a:latin typeface="Showcard Gothic" pitchFamily="82" charset="0"/>
              </a:rPr>
              <a:t>pollution </a:t>
            </a:r>
            <a:r>
              <a:rPr lang="en-US" sz="3200" b="1" cap="all" dirty="0" smtClean="0">
                <a:ln w="9000" cmpd="sng">
                  <a:solidFill>
                    <a:schemeClr val="tx2">
                      <a:lumMod val="60000"/>
                      <a:lumOff val="40000"/>
                    </a:schemeClr>
                  </a:solidFill>
                  <a:prstDash val="solid"/>
                </a:ln>
                <a:gradFill flip="none" rotWithShape="1">
                  <a:gsLst>
                    <a:gs pos="2900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effectLst>
                  <a:reflection blurRad="6350" stA="60000" endA="900" endPos="58000" dir="5400000" sy="-100000" algn="bl" rotWithShape="0"/>
                </a:effectLst>
                <a:latin typeface="Showcard Gothic" pitchFamily="82" charset="0"/>
              </a:rPr>
              <a:t>and deforestation</a:t>
            </a:r>
            <a:endParaRPr lang="it-IT" sz="3200" b="1" cap="all" dirty="0">
              <a:ln w="9000" cmpd="sng">
                <a:solidFill>
                  <a:schemeClr val="tx2">
                    <a:lumMod val="60000"/>
                    <a:lumOff val="40000"/>
                  </a:schemeClr>
                </a:solidFill>
                <a:prstDash val="solid"/>
              </a:ln>
              <a:gradFill flip="none" rotWithShape="1">
                <a:gsLst>
                  <a:gs pos="2900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effectLst>
                <a:reflection blurRad="6350" stA="60000" endA="900" endPos="58000" dir="5400000" sy="-100000" algn="bl" rotWithShape="0"/>
              </a:effectLst>
              <a:latin typeface="Showcard Gothic" pitchFamily="82" charset="0"/>
            </a:endParaRPr>
          </a:p>
        </p:txBody>
      </p:sp>
      <p:sp>
        <p:nvSpPr>
          <p:cNvPr id="4" name="Content Placeholder 3"/>
          <p:cNvSpPr>
            <a:spLocks noGrp="1"/>
          </p:cNvSpPr>
          <p:nvPr>
            <p:ph idx="10"/>
          </p:nvPr>
        </p:nvSpPr>
        <p:spPr>
          <a:xfrm>
            <a:off x="1285852" y="1285860"/>
            <a:ext cx="7858148" cy="5572140"/>
          </a:xfrm>
        </p:spPr>
        <p:txBody>
          <a:bodyPr/>
          <a:lstStyle/>
          <a:p>
            <a:pPr>
              <a:buFont typeface="Wingdings" pitchFamily="2" charset="2"/>
              <a:buChar char="Ø"/>
            </a:pPr>
            <a:r>
              <a:rPr lang="en-US" dirty="0" smtClean="0">
                <a:solidFill>
                  <a:schemeClr val="tx1"/>
                </a:solidFill>
                <a:latin typeface="Andalus" pitchFamily="18" charset="-78"/>
                <a:cs typeface="Andalus" pitchFamily="18" charset="-78"/>
              </a:rPr>
              <a:t>Two major natural causes of wildfire ignitions exist:</a:t>
            </a:r>
          </a:p>
          <a:p>
            <a:pPr>
              <a:buFont typeface="Wingdings" pitchFamily="2" charset="2"/>
              <a:buChar char="q"/>
            </a:pPr>
            <a:r>
              <a:rPr lang="en-US" dirty="0" smtClean="0">
                <a:solidFill>
                  <a:schemeClr val="tx1"/>
                </a:solidFill>
                <a:latin typeface="Andalus" pitchFamily="18" charset="-78"/>
                <a:cs typeface="Andalus" pitchFamily="18" charset="-78"/>
              </a:rPr>
              <a:t>Natural</a:t>
            </a:r>
          </a:p>
          <a:p>
            <a:pPr>
              <a:buFont typeface="Wingdings" pitchFamily="2" charset="2"/>
              <a:buChar char="v"/>
            </a:pPr>
            <a:r>
              <a:rPr lang="en-US" dirty="0" smtClean="0">
                <a:solidFill>
                  <a:schemeClr val="tx1"/>
                </a:solidFill>
                <a:latin typeface="Andalus" pitchFamily="18" charset="-78"/>
                <a:cs typeface="Andalus" pitchFamily="18" charset="-78"/>
              </a:rPr>
              <a:t>dry climate</a:t>
            </a:r>
          </a:p>
          <a:p>
            <a:pPr>
              <a:buFont typeface="Wingdings" pitchFamily="2" charset="2"/>
              <a:buChar char="v"/>
            </a:pPr>
            <a:r>
              <a:rPr lang="en-US" dirty="0" smtClean="0">
                <a:solidFill>
                  <a:schemeClr val="tx1"/>
                </a:solidFill>
                <a:latin typeface="Andalus" pitchFamily="18" charset="-78"/>
                <a:cs typeface="Andalus" pitchFamily="18" charset="-78"/>
              </a:rPr>
              <a:t>lightning</a:t>
            </a:r>
          </a:p>
          <a:p>
            <a:pPr>
              <a:buFont typeface="Wingdings" pitchFamily="2" charset="2"/>
              <a:buChar char="v"/>
            </a:pPr>
            <a:r>
              <a:rPr lang="en-US" dirty="0" smtClean="0">
                <a:solidFill>
                  <a:schemeClr val="tx1"/>
                </a:solidFill>
                <a:latin typeface="Andalus" pitchFamily="18" charset="-78"/>
                <a:cs typeface="Andalus" pitchFamily="18" charset="-78"/>
              </a:rPr>
              <a:t>volcanic </a:t>
            </a:r>
            <a:r>
              <a:rPr lang="en-US" dirty="0" smtClean="0">
                <a:solidFill>
                  <a:schemeClr val="tx1"/>
                </a:solidFill>
                <a:latin typeface="Andalus" pitchFamily="18" charset="-78"/>
                <a:cs typeface="Andalus" pitchFamily="18" charset="-78"/>
              </a:rPr>
              <a:t>eruption</a:t>
            </a:r>
          </a:p>
          <a:p>
            <a:pPr>
              <a:buFont typeface="Wingdings" pitchFamily="2" charset="2"/>
              <a:buChar char="q"/>
            </a:pPr>
            <a:r>
              <a:rPr lang="en-US" dirty="0" smtClean="0">
                <a:solidFill>
                  <a:schemeClr val="tx1"/>
                </a:solidFill>
                <a:latin typeface="Andalus" pitchFamily="18" charset="-78"/>
                <a:cs typeface="Andalus" pitchFamily="18" charset="-78"/>
              </a:rPr>
              <a:t>Artificial</a:t>
            </a:r>
            <a:endParaRPr lang="en-US" dirty="0" smtClean="0">
              <a:solidFill>
                <a:schemeClr val="tx1"/>
              </a:solidFill>
              <a:latin typeface="Andalus" pitchFamily="18" charset="-78"/>
              <a:cs typeface="Andalus" pitchFamily="18" charset="-78"/>
            </a:endParaRPr>
          </a:p>
          <a:p>
            <a:pPr>
              <a:buFont typeface="Wingdings" pitchFamily="2" charset="2"/>
              <a:buChar char="v"/>
            </a:pPr>
            <a:r>
              <a:rPr lang="en-US" dirty="0" smtClean="0">
                <a:solidFill>
                  <a:schemeClr val="tx1"/>
                </a:solidFill>
                <a:latin typeface="Andalus" pitchFamily="18" charset="-78"/>
                <a:cs typeface="Andalus" pitchFamily="18" charset="-78"/>
              </a:rPr>
              <a:t>The most common direct human causes of wildfire ignition include arson, discarded cigarettes, </a:t>
            </a:r>
            <a:r>
              <a:rPr lang="en-US" dirty="0" smtClean="0">
                <a:solidFill>
                  <a:schemeClr val="tx1"/>
                </a:solidFill>
                <a:latin typeface="Andalus" pitchFamily="18" charset="-78"/>
                <a:cs typeface="Andalus" pitchFamily="18" charset="-78"/>
              </a:rPr>
              <a:t>     power-lines </a:t>
            </a:r>
            <a:r>
              <a:rPr lang="en-US" dirty="0" smtClean="0">
                <a:solidFill>
                  <a:schemeClr val="tx1"/>
                </a:solidFill>
                <a:latin typeface="Andalus" pitchFamily="18" charset="-78"/>
                <a:cs typeface="Andalus" pitchFamily="18" charset="-78"/>
              </a:rPr>
              <a:t>arcs (as detected by arc mapping), and sparks from equipment. Forested areas cleared by logging encourage the dominance of flammable grasses, and abandoned logging roads overgrown by vegetation may act as fire corridors. Annual grassland fires in southern Vietnam stem in part </a:t>
            </a:r>
            <a:r>
              <a:rPr lang="en-US" dirty="0" smtClean="0">
                <a:solidFill>
                  <a:schemeClr val="tx1"/>
                </a:solidFill>
                <a:latin typeface="Andalus" pitchFamily="18" charset="-78"/>
                <a:cs typeface="Andalus" pitchFamily="18" charset="-78"/>
              </a:rPr>
              <a:t>from     </a:t>
            </a:r>
            <a:r>
              <a:rPr lang="en-US" dirty="0" smtClean="0">
                <a:solidFill>
                  <a:schemeClr val="tx1"/>
                </a:solidFill>
                <a:latin typeface="Andalus" pitchFamily="18" charset="-78"/>
                <a:cs typeface="Andalus" pitchFamily="18" charset="-78"/>
              </a:rPr>
              <a:t>the destruction of forested areas by US military herbicides, explosives, and mechanical land-clearing and -burning operations during the Vietnam War</a:t>
            </a:r>
            <a:r>
              <a:rPr lang="en-US" dirty="0" smtClean="0">
                <a:solidFill>
                  <a:schemeClr val="tx1"/>
                </a:solidFill>
                <a:latin typeface="Andalus" pitchFamily="18" charset="-78"/>
                <a:cs typeface="Andalus" pitchFamily="18" charset="-78"/>
              </a:rPr>
              <a:t>.</a:t>
            </a:r>
          </a:p>
          <a:p>
            <a:pPr>
              <a:buFont typeface="Wingdings" pitchFamily="2" charset="2"/>
              <a:buChar char="v"/>
            </a:pPr>
            <a:r>
              <a:rPr lang="en-US" dirty="0" smtClean="0">
                <a:solidFill>
                  <a:schemeClr val="tx1"/>
                </a:solidFill>
                <a:latin typeface="Andalus" pitchFamily="18" charset="-78"/>
                <a:cs typeface="Andalus" pitchFamily="18" charset="-78"/>
              </a:rPr>
              <a:t>Deforestation is the permanent removal of trees to make room for something besides forest. </a:t>
            </a:r>
            <a:r>
              <a:rPr lang="en-US" dirty="0" smtClean="0">
                <a:solidFill>
                  <a:schemeClr val="tx1"/>
                </a:solidFill>
                <a:latin typeface="Andalus" pitchFamily="18" charset="-78"/>
                <a:cs typeface="Andalus" pitchFamily="18" charset="-78"/>
              </a:rPr>
              <a:t>This     </a:t>
            </a:r>
            <a:r>
              <a:rPr lang="en-US" dirty="0" smtClean="0">
                <a:solidFill>
                  <a:schemeClr val="tx1"/>
                </a:solidFill>
                <a:latin typeface="Andalus" pitchFamily="18" charset="-78"/>
                <a:cs typeface="Andalus" pitchFamily="18" charset="-78"/>
              </a:rPr>
              <a:t>can include clearing the land for agriculture or grazing, or using the timber for fuel, construction or manufacturing.</a:t>
            </a:r>
          </a:p>
          <a:p>
            <a:pPr>
              <a:buFont typeface="Wingdings" pitchFamily="2" charset="2"/>
              <a:buChar char="v"/>
            </a:pPr>
            <a:r>
              <a:rPr lang="en-US" dirty="0" smtClean="0">
                <a:solidFill>
                  <a:schemeClr val="tx1"/>
                </a:solidFill>
                <a:latin typeface="Andalus" pitchFamily="18" charset="-78"/>
                <a:cs typeface="Andalus" pitchFamily="18" charset="-78"/>
              </a:rPr>
              <a:t>Soils are reinforced by the presence of trees, which secure the soil by binding their roots to </a:t>
            </a:r>
            <a:r>
              <a:rPr lang="en-US" dirty="0" smtClean="0">
                <a:solidFill>
                  <a:schemeClr val="tx1"/>
                </a:solidFill>
                <a:latin typeface="Andalus" pitchFamily="18" charset="-78"/>
                <a:cs typeface="Andalus" pitchFamily="18" charset="-78"/>
              </a:rPr>
              <a:t>soil       </a:t>
            </a:r>
            <a:r>
              <a:rPr lang="en-US" dirty="0" smtClean="0">
                <a:solidFill>
                  <a:schemeClr val="tx1"/>
                </a:solidFill>
                <a:latin typeface="Andalus" pitchFamily="18" charset="-78"/>
                <a:cs typeface="Andalus" pitchFamily="18" charset="-78"/>
              </a:rPr>
              <a:t>bedrock. Due to deforestation, the removal of trees causes sloped lands to be more susceptible </a:t>
            </a:r>
            <a:r>
              <a:rPr lang="en-US" dirty="0" smtClean="0">
                <a:solidFill>
                  <a:schemeClr val="tx1"/>
                </a:solidFill>
                <a:latin typeface="Andalus" pitchFamily="18" charset="-78"/>
                <a:cs typeface="Andalus" pitchFamily="18" charset="-78"/>
              </a:rPr>
              <a:t>to           </a:t>
            </a:r>
            <a:r>
              <a:rPr lang="en-US" dirty="0" smtClean="0">
                <a:solidFill>
                  <a:schemeClr val="tx1"/>
                </a:solidFill>
                <a:latin typeface="Andalus" pitchFamily="18" charset="-78"/>
                <a:cs typeface="Andalus" pitchFamily="18" charset="-78"/>
              </a:rPr>
              <a:t>landslides.</a:t>
            </a:r>
          </a:p>
          <a:p>
            <a:pPr>
              <a:buFont typeface="Wingdings" pitchFamily="2" charset="2"/>
              <a:buChar char="v"/>
            </a:pPr>
            <a:r>
              <a:rPr lang="en-US" dirty="0" smtClean="0">
                <a:solidFill>
                  <a:schemeClr val="tx1"/>
                </a:solidFill>
                <a:latin typeface="Andalus" pitchFamily="18" charset="-78"/>
                <a:cs typeface="Andalus" pitchFamily="18" charset="-78"/>
              </a:rPr>
              <a:t>Deforestation in China's Loess Plateau many years ago has led to soil erosion; this erosion has led to valleys opening up. The increase of soil in the runoff causes the Yellow River to flood and makes </a:t>
            </a:r>
            <a:r>
              <a:rPr lang="en-US" dirty="0" smtClean="0">
                <a:solidFill>
                  <a:schemeClr val="tx1"/>
                </a:solidFill>
                <a:latin typeface="Andalus" pitchFamily="18" charset="-78"/>
                <a:cs typeface="Andalus" pitchFamily="18" charset="-78"/>
              </a:rPr>
              <a:t>it      </a:t>
            </a:r>
            <a:r>
              <a:rPr lang="en-US" dirty="0" smtClean="0">
                <a:solidFill>
                  <a:schemeClr val="tx1"/>
                </a:solidFill>
                <a:latin typeface="Andalus" pitchFamily="18" charset="-78"/>
                <a:cs typeface="Andalus" pitchFamily="18" charset="-78"/>
              </a:rPr>
              <a:t>yellow colored.</a:t>
            </a:r>
          </a:p>
          <a:p>
            <a:pPr>
              <a:buFont typeface="Wingdings" pitchFamily="2" charset="2"/>
              <a:buChar char="v"/>
            </a:pPr>
            <a:r>
              <a:rPr lang="en-US" dirty="0" smtClean="0">
                <a:solidFill>
                  <a:schemeClr val="tx1"/>
                </a:solidFill>
                <a:latin typeface="Andalus" pitchFamily="18" charset="-78"/>
                <a:cs typeface="Andalus" pitchFamily="18" charset="-78"/>
              </a:rPr>
              <a:t>This problem </a:t>
            </a:r>
            <a:r>
              <a:rPr lang="en-US" dirty="0" smtClean="0">
                <a:solidFill>
                  <a:schemeClr val="tx1"/>
                </a:solidFill>
                <a:latin typeface="Andalus" pitchFamily="18" charset="-78"/>
                <a:cs typeface="Andalus" pitchFamily="18" charset="-78"/>
              </a:rPr>
              <a:t>has many more side effects that you think and that I can tell here but it is really a </a:t>
            </a:r>
            <a:r>
              <a:rPr lang="en-US" dirty="0" smtClean="0">
                <a:solidFill>
                  <a:schemeClr val="tx1"/>
                </a:solidFill>
                <a:latin typeface="Andalus" pitchFamily="18" charset="-78"/>
                <a:cs typeface="Andalus" pitchFamily="18" charset="-78"/>
              </a:rPr>
              <a:t>     great damage </a:t>
            </a:r>
            <a:r>
              <a:rPr lang="en-US" dirty="0" smtClean="0">
                <a:solidFill>
                  <a:schemeClr val="tx1"/>
                </a:solidFill>
                <a:latin typeface="Andalus" pitchFamily="18" charset="-78"/>
                <a:cs typeface="Andalus" pitchFamily="18" charset="-78"/>
              </a:rPr>
              <a:t>when deforestation is done in our beloved the </a:t>
            </a:r>
            <a:r>
              <a:rPr lang="en-US" dirty="0" smtClean="0">
                <a:solidFill>
                  <a:schemeClr val="tx1"/>
                </a:solidFill>
                <a:latin typeface="Andalus" pitchFamily="18" charset="-78"/>
                <a:cs typeface="Andalus" pitchFamily="18" charset="-78"/>
              </a:rPr>
              <a:t>mountains.</a:t>
            </a:r>
            <a:endParaRPr lang="en-US" dirty="0" smtClean="0">
              <a:solidFill>
                <a:schemeClr val="tx1"/>
              </a:solidFill>
              <a:latin typeface="Andalus" pitchFamily="18" charset="-78"/>
              <a:cs typeface="Andalus" pitchFamily="18" charset="-78"/>
            </a:endParaRPr>
          </a:p>
          <a:p>
            <a:pPr>
              <a:buFont typeface="Wingdings" pitchFamily="2" charset="2"/>
              <a:buChar char="Ø"/>
            </a:pPr>
            <a:endParaRPr lang="it-IT" dirty="0" smtClean="0">
              <a:solidFill>
                <a:schemeClr val="tx1"/>
              </a:solidFill>
              <a:latin typeface="Andalus" pitchFamily="18" charset="-78"/>
              <a:cs typeface="Andalus" pitchFamily="18" charset="-78"/>
            </a:endParaRPr>
          </a:p>
        </p:txBody>
      </p:sp>
      <p:sp>
        <p:nvSpPr>
          <p:cNvPr id="10" name="Freeform 9"/>
          <p:cNvSpPr/>
          <p:nvPr/>
        </p:nvSpPr>
        <p:spPr>
          <a:xfrm>
            <a:off x="3786182" y="2143116"/>
            <a:ext cx="2704845" cy="337619"/>
          </a:xfrm>
          <a:custGeom>
            <a:avLst/>
            <a:gdLst>
              <a:gd name="connsiteX0" fmla="*/ 0 w 1399143"/>
              <a:gd name="connsiteY0" fmla="*/ 172597 h 225845"/>
              <a:gd name="connsiteX1" fmla="*/ 286439 w 1399143"/>
              <a:gd name="connsiteY1" fmla="*/ 7344 h 225845"/>
              <a:gd name="connsiteX2" fmla="*/ 583894 w 1399143"/>
              <a:gd name="connsiteY2" fmla="*/ 216664 h 225845"/>
              <a:gd name="connsiteX3" fmla="*/ 760164 w 1399143"/>
              <a:gd name="connsiteY3" fmla="*/ 62428 h 225845"/>
              <a:gd name="connsiteX4" fmla="*/ 1134738 w 1399143"/>
              <a:gd name="connsiteY4" fmla="*/ 194631 h 225845"/>
              <a:gd name="connsiteX5" fmla="*/ 1399143 w 1399143"/>
              <a:gd name="connsiteY5" fmla="*/ 7344 h 225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9143" h="225845">
                <a:moveTo>
                  <a:pt x="0" y="172597"/>
                </a:moveTo>
                <a:cubicBezTo>
                  <a:pt x="94561" y="86298"/>
                  <a:pt x="189123" y="0"/>
                  <a:pt x="286439" y="7344"/>
                </a:cubicBezTo>
                <a:cubicBezTo>
                  <a:pt x="383755" y="14689"/>
                  <a:pt x="504940" y="207483"/>
                  <a:pt x="583894" y="216664"/>
                </a:cubicBezTo>
                <a:cubicBezTo>
                  <a:pt x="662848" y="225845"/>
                  <a:pt x="668357" y="66100"/>
                  <a:pt x="760164" y="62428"/>
                </a:cubicBezTo>
                <a:cubicBezTo>
                  <a:pt x="851971" y="58756"/>
                  <a:pt x="1028242" y="203812"/>
                  <a:pt x="1134738" y="194631"/>
                </a:cubicBezTo>
                <a:cubicBezTo>
                  <a:pt x="1241234" y="185450"/>
                  <a:pt x="1320188" y="96397"/>
                  <a:pt x="1399143" y="7344"/>
                </a:cubicBezTo>
              </a:path>
            </a:pathLst>
          </a:custGeom>
          <a:ln>
            <a:solidFill>
              <a:srgbClr val="C00000"/>
            </a:solidFill>
          </a:ln>
          <a:effectLst>
            <a:glow rad="63500">
              <a:schemeClr val="accent2">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1" name="Freeform 10"/>
          <p:cNvSpPr/>
          <p:nvPr/>
        </p:nvSpPr>
        <p:spPr>
          <a:xfrm>
            <a:off x="3428992" y="2071678"/>
            <a:ext cx="2714644" cy="428628"/>
          </a:xfrm>
          <a:custGeom>
            <a:avLst/>
            <a:gdLst>
              <a:gd name="connsiteX0" fmla="*/ 0 w 1399143"/>
              <a:gd name="connsiteY0" fmla="*/ 172597 h 225845"/>
              <a:gd name="connsiteX1" fmla="*/ 286439 w 1399143"/>
              <a:gd name="connsiteY1" fmla="*/ 7344 h 225845"/>
              <a:gd name="connsiteX2" fmla="*/ 583894 w 1399143"/>
              <a:gd name="connsiteY2" fmla="*/ 216664 h 225845"/>
              <a:gd name="connsiteX3" fmla="*/ 760164 w 1399143"/>
              <a:gd name="connsiteY3" fmla="*/ 62428 h 225845"/>
              <a:gd name="connsiteX4" fmla="*/ 1134738 w 1399143"/>
              <a:gd name="connsiteY4" fmla="*/ 194631 h 225845"/>
              <a:gd name="connsiteX5" fmla="*/ 1399143 w 1399143"/>
              <a:gd name="connsiteY5" fmla="*/ 7344 h 225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9143" h="225845">
                <a:moveTo>
                  <a:pt x="0" y="172597"/>
                </a:moveTo>
                <a:cubicBezTo>
                  <a:pt x="94561" y="86298"/>
                  <a:pt x="189123" y="0"/>
                  <a:pt x="286439" y="7344"/>
                </a:cubicBezTo>
                <a:cubicBezTo>
                  <a:pt x="383755" y="14689"/>
                  <a:pt x="504940" y="207483"/>
                  <a:pt x="583894" y="216664"/>
                </a:cubicBezTo>
                <a:cubicBezTo>
                  <a:pt x="662848" y="225845"/>
                  <a:pt x="668357" y="66100"/>
                  <a:pt x="760164" y="62428"/>
                </a:cubicBezTo>
                <a:cubicBezTo>
                  <a:pt x="851971" y="58756"/>
                  <a:pt x="1028242" y="203812"/>
                  <a:pt x="1134738" y="194631"/>
                </a:cubicBezTo>
                <a:cubicBezTo>
                  <a:pt x="1241234" y="185450"/>
                  <a:pt x="1320188" y="96397"/>
                  <a:pt x="1399143" y="7344"/>
                </a:cubicBezTo>
              </a:path>
            </a:pathLst>
          </a:custGeom>
          <a:ln>
            <a:solidFill>
              <a:srgbClr val="C00000"/>
            </a:solidFill>
          </a:ln>
          <a:effectLst>
            <a:glow rad="63500">
              <a:schemeClr val="accent2">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ln>
                <a:solidFill>
                  <a:schemeClr val="tx2">
                    <a:lumMod val="60000"/>
                    <a:lumOff val="40000"/>
                  </a:schemeClr>
                </a:solidFill>
              </a:ln>
            </a:endParaRPr>
          </a:p>
        </p:txBody>
      </p:sp>
      <p:sp>
        <p:nvSpPr>
          <p:cNvPr id="12" name="Freeform 11"/>
          <p:cNvSpPr/>
          <p:nvPr/>
        </p:nvSpPr>
        <p:spPr>
          <a:xfrm>
            <a:off x="4071934" y="2143116"/>
            <a:ext cx="2786082" cy="428628"/>
          </a:xfrm>
          <a:custGeom>
            <a:avLst/>
            <a:gdLst>
              <a:gd name="connsiteX0" fmla="*/ 0 w 1399143"/>
              <a:gd name="connsiteY0" fmla="*/ 172597 h 225845"/>
              <a:gd name="connsiteX1" fmla="*/ 286439 w 1399143"/>
              <a:gd name="connsiteY1" fmla="*/ 7344 h 225845"/>
              <a:gd name="connsiteX2" fmla="*/ 583894 w 1399143"/>
              <a:gd name="connsiteY2" fmla="*/ 216664 h 225845"/>
              <a:gd name="connsiteX3" fmla="*/ 760164 w 1399143"/>
              <a:gd name="connsiteY3" fmla="*/ 62428 h 225845"/>
              <a:gd name="connsiteX4" fmla="*/ 1134738 w 1399143"/>
              <a:gd name="connsiteY4" fmla="*/ 194631 h 225845"/>
              <a:gd name="connsiteX5" fmla="*/ 1399143 w 1399143"/>
              <a:gd name="connsiteY5" fmla="*/ 7344 h 225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9143" h="225845">
                <a:moveTo>
                  <a:pt x="0" y="172597"/>
                </a:moveTo>
                <a:cubicBezTo>
                  <a:pt x="94561" y="86298"/>
                  <a:pt x="189123" y="0"/>
                  <a:pt x="286439" y="7344"/>
                </a:cubicBezTo>
                <a:cubicBezTo>
                  <a:pt x="383755" y="14689"/>
                  <a:pt x="504940" y="207483"/>
                  <a:pt x="583894" y="216664"/>
                </a:cubicBezTo>
                <a:cubicBezTo>
                  <a:pt x="662848" y="225845"/>
                  <a:pt x="668357" y="66100"/>
                  <a:pt x="760164" y="62428"/>
                </a:cubicBezTo>
                <a:cubicBezTo>
                  <a:pt x="851971" y="58756"/>
                  <a:pt x="1028242" y="203812"/>
                  <a:pt x="1134738" y="194631"/>
                </a:cubicBezTo>
                <a:cubicBezTo>
                  <a:pt x="1241234" y="185450"/>
                  <a:pt x="1320188" y="96397"/>
                  <a:pt x="1399143" y="7344"/>
                </a:cubicBezTo>
              </a:path>
            </a:pathLst>
          </a:custGeom>
          <a:ln>
            <a:solidFill>
              <a:srgbClr val="C00000"/>
            </a:solidFill>
          </a:ln>
          <a:effectLst>
            <a:glow rad="63500">
              <a:schemeClr val="accent2">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Tree>
  </p:cSld>
  <p:clrMapOvr>
    <a:masterClrMapping/>
  </p:clrMapOvr>
  <p:transition advTm="60000">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Sfondi : luce del sole, le foglie, natura, piante, ramo, verde ..."/>
          <p:cNvPicPr>
            <a:picLocks noChangeAspect="1" noChangeArrowheads="1"/>
          </p:cNvPicPr>
          <p:nvPr/>
        </p:nvPicPr>
        <p:blipFill>
          <a:blip r:embed="rId2"/>
          <a:srcRect t="5952" b="6249"/>
          <a:stretch>
            <a:fillRect/>
          </a:stretch>
        </p:blipFill>
        <p:spPr bwMode="auto">
          <a:xfrm>
            <a:off x="0" y="0"/>
            <a:ext cx="9144000" cy="1428736"/>
          </a:xfrm>
          <a:prstGeom prst="rect">
            <a:avLst/>
          </a:prstGeom>
          <a:noFill/>
        </p:spPr>
      </p:pic>
      <p:sp>
        <p:nvSpPr>
          <p:cNvPr id="13" name="Rectangle 12"/>
          <p:cNvSpPr/>
          <p:nvPr/>
        </p:nvSpPr>
        <p:spPr>
          <a:xfrm>
            <a:off x="1142976" y="214290"/>
            <a:ext cx="6929486" cy="1077218"/>
          </a:xfrm>
          <a:prstGeom prst="rect">
            <a:avLst/>
          </a:prstGeom>
          <a:solidFill>
            <a:srgbClr val="95C727"/>
          </a:solidFill>
          <a:effectLst>
            <a:glow rad="101600">
              <a:schemeClr val="accent3">
                <a:satMod val="175000"/>
                <a:alpha val="40000"/>
              </a:schemeClr>
            </a:glow>
            <a:outerShdw blurRad="40000" dist="20000" dir="5400000" rotWithShape="0">
              <a:srgbClr val="000000">
                <a:alpha val="38000"/>
              </a:srgbClr>
            </a:outerShdw>
          </a:effectLst>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en-US" altLang="ko-KR" sz="3200" b="1" dirty="0" smtClean="0">
                <a:solidFill>
                  <a:schemeClr val="bg2">
                    <a:lumMod val="25000"/>
                  </a:schemeClr>
                </a:solidFill>
                <a:latin typeface="Algerian" pitchFamily="82" charset="0"/>
                <a:ea typeface="맑은 고딕" pitchFamily="50" charset="-127"/>
                <a:cs typeface="Arial" pitchFamily="34" charset="0"/>
              </a:rPr>
              <a:t>How To protect mountains from pollution</a:t>
            </a:r>
            <a:endParaRPr lang="en-US" altLang="ko-KR" sz="3200" b="1" dirty="0" smtClean="0">
              <a:solidFill>
                <a:schemeClr val="bg2">
                  <a:lumMod val="25000"/>
                </a:schemeClr>
              </a:solidFill>
              <a:latin typeface="Algerian" pitchFamily="82" charset="0"/>
              <a:ea typeface="맑은 고딕" pitchFamily="50" charset="-127"/>
              <a:cs typeface="Arial" pitchFamily="34" charset="0"/>
            </a:endParaRPr>
          </a:p>
        </p:txBody>
      </p:sp>
      <p:sp>
        <p:nvSpPr>
          <p:cNvPr id="9" name="Content Placeholder 3"/>
          <p:cNvSpPr>
            <a:spLocks noGrp="1"/>
          </p:cNvSpPr>
          <p:nvPr>
            <p:ph idx="10"/>
          </p:nvPr>
        </p:nvSpPr>
        <p:spPr>
          <a:xfrm>
            <a:off x="0" y="1571612"/>
            <a:ext cx="9001156" cy="4071966"/>
          </a:xfrm>
        </p:spPr>
        <p:txBody>
          <a:bodyPr/>
          <a:lstStyle/>
          <a:p>
            <a:pPr>
              <a:buBlip>
                <a:blip r:embed="rId3"/>
              </a:buBlip>
            </a:pPr>
            <a:r>
              <a:rPr lang="en-US" sz="1600" dirty="0" smtClean="0">
                <a:solidFill>
                  <a:schemeClr val="tx1"/>
                </a:solidFill>
                <a:latin typeface="Andalus" pitchFamily="18" charset="-78"/>
                <a:cs typeface="Andalus" pitchFamily="18" charset="-78"/>
              </a:rPr>
              <a:t> Even </a:t>
            </a:r>
            <a:r>
              <a:rPr lang="en-US" sz="1600" dirty="0" smtClean="0">
                <a:solidFill>
                  <a:schemeClr val="tx1"/>
                </a:solidFill>
                <a:latin typeface="Andalus" pitchFamily="18" charset="-78"/>
                <a:cs typeface="Andalus" pitchFamily="18" charset="-78"/>
              </a:rPr>
              <a:t>if you've heard them a thousand times, these tips are the only thing we can do for our mountains, </a:t>
            </a:r>
            <a:r>
              <a:rPr lang="en-US" sz="1600" dirty="0" smtClean="0">
                <a:solidFill>
                  <a:schemeClr val="tx1"/>
                </a:solidFill>
                <a:latin typeface="Andalus" pitchFamily="18" charset="-78"/>
                <a:cs typeface="Andalus" pitchFamily="18" charset="-78"/>
              </a:rPr>
              <a:t> so </a:t>
            </a:r>
            <a:r>
              <a:rPr lang="en-US" sz="1600" dirty="0" smtClean="0">
                <a:solidFill>
                  <a:schemeClr val="tx1"/>
                </a:solidFill>
                <a:latin typeface="Andalus" pitchFamily="18" charset="-78"/>
                <a:cs typeface="Andalus" pitchFamily="18" charset="-78"/>
              </a:rPr>
              <a:t>follow them to save them</a:t>
            </a:r>
            <a:r>
              <a:rPr lang="en-US" sz="1600" dirty="0" smtClean="0">
                <a:solidFill>
                  <a:schemeClr val="tx1"/>
                </a:solidFill>
                <a:latin typeface="Andalus" pitchFamily="18" charset="-78"/>
                <a:cs typeface="Andalus" pitchFamily="18" charset="-78"/>
              </a:rPr>
              <a:t>.</a:t>
            </a:r>
          </a:p>
          <a:p>
            <a:endParaRPr lang="en-US" sz="1600" b="1" i="1" u="sng" dirty="0" smtClean="0">
              <a:solidFill>
                <a:srgbClr val="00681B"/>
              </a:solidFill>
              <a:latin typeface="Andalus" pitchFamily="18" charset="-78"/>
              <a:cs typeface="Andalus" pitchFamily="18" charset="-78"/>
            </a:endParaRPr>
          </a:p>
          <a:p>
            <a:pPr>
              <a:buFont typeface="Wingdings" pitchFamily="2" charset="2"/>
              <a:buChar char="v"/>
            </a:pPr>
            <a:r>
              <a:rPr lang="en-US" sz="1600" b="1" i="1" u="sng" dirty="0" smtClean="0">
                <a:solidFill>
                  <a:srgbClr val="00681B"/>
                </a:solidFill>
                <a:latin typeface="Andalus" pitchFamily="18" charset="-78"/>
                <a:cs typeface="Andalus" pitchFamily="18" charset="-78"/>
              </a:rPr>
              <a:t>Use </a:t>
            </a:r>
            <a:r>
              <a:rPr lang="en-US" sz="1600" b="1" i="1" u="sng" dirty="0" smtClean="0">
                <a:solidFill>
                  <a:srgbClr val="00681B"/>
                </a:solidFill>
                <a:latin typeface="Andalus" pitchFamily="18" charset="-78"/>
                <a:cs typeface="Andalus" pitchFamily="18" charset="-78"/>
              </a:rPr>
              <a:t>public transport or ecological means</a:t>
            </a:r>
          </a:p>
          <a:p>
            <a:r>
              <a:rPr lang="en-US" sz="1600" dirty="0" smtClean="0">
                <a:solidFill>
                  <a:schemeClr val="tx1"/>
                </a:solidFill>
                <a:latin typeface="Andalus" pitchFamily="18" charset="-78"/>
                <a:cs typeface="Andalus" pitchFamily="18" charset="-78"/>
              </a:rPr>
              <a:t>The use of public transport is one of the best options for not polluting</a:t>
            </a:r>
            <a:r>
              <a:rPr lang="en-US" sz="1600" dirty="0" smtClean="0">
                <a:solidFill>
                  <a:schemeClr val="tx1"/>
                </a:solidFill>
                <a:latin typeface="Andalus" pitchFamily="18" charset="-78"/>
                <a:cs typeface="Andalus" pitchFamily="18" charset="-78"/>
              </a:rPr>
              <a:t>. The use of alternative </a:t>
            </a:r>
            <a:r>
              <a:rPr lang="en-US" sz="1600" dirty="0" smtClean="0">
                <a:solidFill>
                  <a:schemeClr val="tx1"/>
                </a:solidFill>
                <a:latin typeface="Andalus" pitchFamily="18" charset="-78"/>
                <a:cs typeface="Andalus" pitchFamily="18" charset="-78"/>
              </a:rPr>
              <a:t>means </a:t>
            </a:r>
            <a:r>
              <a:rPr lang="en-US" sz="1600" dirty="0" smtClean="0">
                <a:solidFill>
                  <a:schemeClr val="tx1"/>
                </a:solidFill>
                <a:latin typeface="Andalus" pitchFamily="18" charset="-78"/>
                <a:cs typeface="Andalus" pitchFamily="18" charset="-78"/>
              </a:rPr>
              <a:t>of          </a:t>
            </a:r>
            <a:r>
              <a:rPr lang="en-US" sz="1600" dirty="0" smtClean="0">
                <a:solidFill>
                  <a:schemeClr val="tx1"/>
                </a:solidFill>
                <a:latin typeface="Andalus" pitchFamily="18" charset="-78"/>
                <a:cs typeface="Andalus" pitchFamily="18" charset="-78"/>
              </a:rPr>
              <a:t>transport that are self-sufficient and environmentally friendly are increasingly frequent. The use </a:t>
            </a:r>
            <a:r>
              <a:rPr lang="en-US" sz="1600" smtClean="0">
                <a:solidFill>
                  <a:schemeClr val="tx1"/>
                </a:solidFill>
                <a:latin typeface="Andalus" pitchFamily="18" charset="-78"/>
                <a:cs typeface="Andalus" pitchFamily="18" charset="-78"/>
              </a:rPr>
              <a:t>of </a:t>
            </a:r>
            <a:r>
              <a:rPr lang="en-US" sz="1600" smtClean="0">
                <a:solidFill>
                  <a:schemeClr val="tx1"/>
                </a:solidFill>
                <a:latin typeface="Andalus" pitchFamily="18" charset="-78"/>
                <a:cs typeface="Andalus" pitchFamily="18" charset="-78"/>
              </a:rPr>
              <a:t>a bike</a:t>
            </a:r>
            <a:r>
              <a:rPr lang="en-US" sz="1600" dirty="0" smtClean="0">
                <a:solidFill>
                  <a:schemeClr val="tx1"/>
                </a:solidFill>
                <a:latin typeface="Andalus" pitchFamily="18" charset="-78"/>
                <a:cs typeface="Andalus" pitchFamily="18" charset="-78"/>
              </a:rPr>
              <a:t>, for example, has advantages that go beyond pollution: in fact, it allows you to constantly train </a:t>
            </a:r>
            <a:r>
              <a:rPr lang="en-US" sz="1600" smtClean="0">
                <a:solidFill>
                  <a:schemeClr val="tx1"/>
                </a:solidFill>
                <a:latin typeface="Andalus" pitchFamily="18" charset="-78"/>
                <a:cs typeface="Andalus" pitchFamily="18" charset="-78"/>
              </a:rPr>
              <a:t>your </a:t>
            </a:r>
            <a:r>
              <a:rPr lang="en-US" sz="1600" smtClean="0">
                <a:solidFill>
                  <a:schemeClr val="tx1"/>
                </a:solidFill>
                <a:latin typeface="Andalus" pitchFamily="18" charset="-78"/>
                <a:cs typeface="Andalus" pitchFamily="18" charset="-78"/>
              </a:rPr>
              <a:t>         physical </a:t>
            </a:r>
            <a:r>
              <a:rPr lang="en-US" sz="1600" dirty="0" smtClean="0">
                <a:solidFill>
                  <a:schemeClr val="tx1"/>
                </a:solidFill>
                <a:latin typeface="Andalus" pitchFamily="18" charset="-78"/>
                <a:cs typeface="Andalus" pitchFamily="18" charset="-78"/>
              </a:rPr>
              <a:t>shape</a:t>
            </a:r>
            <a:r>
              <a:rPr lang="en-US" sz="1600" dirty="0" smtClean="0">
                <a:solidFill>
                  <a:schemeClr val="tx1"/>
                </a:solidFill>
                <a:latin typeface="Andalus" pitchFamily="18" charset="-78"/>
                <a:cs typeface="Andalus" pitchFamily="18" charset="-78"/>
              </a:rPr>
              <a:t>.</a:t>
            </a:r>
          </a:p>
          <a:p>
            <a:endParaRPr lang="en-US" sz="1600" dirty="0" smtClean="0">
              <a:solidFill>
                <a:schemeClr val="tx1"/>
              </a:solidFill>
              <a:latin typeface="Andalus" pitchFamily="18" charset="-78"/>
              <a:cs typeface="Andalus" pitchFamily="18" charset="-78"/>
            </a:endParaRPr>
          </a:p>
          <a:p>
            <a:pPr>
              <a:buFont typeface="Wingdings" pitchFamily="2" charset="2"/>
              <a:buChar char="v"/>
            </a:pPr>
            <a:r>
              <a:rPr lang="en-US" sz="1600" b="1" i="1" u="sng" dirty="0" smtClean="0">
                <a:solidFill>
                  <a:srgbClr val="00681B"/>
                </a:solidFill>
                <a:latin typeface="Andalus" pitchFamily="18" charset="-78"/>
                <a:cs typeface="Andalus" pitchFamily="18" charset="-78"/>
              </a:rPr>
              <a:t>Differentiate</a:t>
            </a:r>
            <a:endParaRPr lang="en-US" sz="1600" b="1" i="1" u="sng" dirty="0" smtClean="0">
              <a:solidFill>
                <a:srgbClr val="00681B"/>
              </a:solidFill>
              <a:latin typeface="Andalus" pitchFamily="18" charset="-78"/>
              <a:cs typeface="Andalus" pitchFamily="18" charset="-78"/>
            </a:endParaRPr>
          </a:p>
          <a:p>
            <a:r>
              <a:rPr lang="en-US" sz="1600" dirty="0" smtClean="0">
                <a:solidFill>
                  <a:schemeClr val="tx1"/>
                </a:solidFill>
                <a:latin typeface="Andalus" pitchFamily="18" charset="-78"/>
                <a:cs typeface="Andalus" pitchFamily="18" charset="-78"/>
              </a:rPr>
              <a:t>It should be an established habit, by now, to make the separate collection of waste.</a:t>
            </a:r>
          </a:p>
          <a:p>
            <a:r>
              <a:rPr lang="en-US" sz="1600" dirty="0" smtClean="0">
                <a:solidFill>
                  <a:schemeClr val="tx1"/>
                </a:solidFill>
                <a:latin typeface="Andalus" pitchFamily="18" charset="-78"/>
                <a:cs typeface="Andalus" pitchFamily="18" charset="-78"/>
              </a:rPr>
              <a:t>The separate collection allows the recycling of almost all the elements to be thrown away. In fact, it </a:t>
            </a:r>
            <a:r>
              <a:rPr lang="en-US" sz="1600" dirty="0" smtClean="0">
                <a:solidFill>
                  <a:schemeClr val="tx1"/>
                </a:solidFill>
                <a:latin typeface="Andalus" pitchFamily="18" charset="-78"/>
                <a:cs typeface="Andalus" pitchFamily="18" charset="-78"/>
              </a:rPr>
              <a:t>is          </a:t>
            </a:r>
            <a:r>
              <a:rPr lang="en-US" sz="1600" dirty="0" smtClean="0">
                <a:solidFill>
                  <a:schemeClr val="tx1"/>
                </a:solidFill>
                <a:latin typeface="Andalus" pitchFamily="18" charset="-78"/>
                <a:cs typeface="Andalus" pitchFamily="18" charset="-78"/>
              </a:rPr>
              <a:t>possible to recycle plastic, glass, paper and cardboard, fabrics, tires, aluminum and steel. In addition </a:t>
            </a:r>
            <a:r>
              <a:rPr lang="en-US" sz="1600" dirty="0" smtClean="0">
                <a:solidFill>
                  <a:schemeClr val="tx1"/>
                </a:solidFill>
                <a:latin typeface="Andalus" pitchFamily="18" charset="-78"/>
                <a:cs typeface="Andalus" pitchFamily="18" charset="-78"/>
              </a:rPr>
              <a:t>to        </a:t>
            </a:r>
            <a:r>
              <a:rPr lang="en-US" sz="1600" dirty="0" smtClean="0">
                <a:solidFill>
                  <a:schemeClr val="tx1"/>
                </a:solidFill>
                <a:latin typeface="Andalus" pitchFamily="18" charset="-78"/>
                <a:cs typeface="Andalus" pitchFamily="18" charset="-78"/>
              </a:rPr>
              <a:t>recycling, any collected and sorted waste is no longer abandoned in landfills, decreasing the impact of </a:t>
            </a:r>
            <a:r>
              <a:rPr lang="en-US" sz="1600" dirty="0" smtClean="0">
                <a:solidFill>
                  <a:schemeClr val="tx1"/>
                </a:solidFill>
                <a:latin typeface="Andalus" pitchFamily="18" charset="-78"/>
                <a:cs typeface="Andalus" pitchFamily="18" charset="-78"/>
              </a:rPr>
              <a:t>         incinerators</a:t>
            </a:r>
            <a:r>
              <a:rPr lang="en-US" sz="1600" dirty="0" smtClean="0">
                <a:solidFill>
                  <a:schemeClr val="tx1"/>
                </a:solidFill>
                <a:latin typeface="Andalus" pitchFamily="18" charset="-78"/>
                <a:cs typeface="Andalus" pitchFamily="18" charset="-78"/>
              </a:rPr>
              <a:t>.</a:t>
            </a:r>
            <a:endParaRPr lang="it-IT" sz="1600" dirty="0">
              <a:solidFill>
                <a:schemeClr val="tx1"/>
              </a:solidFill>
              <a:latin typeface="Andalus" pitchFamily="18" charset="-78"/>
              <a:cs typeface="Andalus" pitchFamily="18" charset="-78"/>
            </a:endParaRPr>
          </a:p>
        </p:txBody>
      </p:sp>
    </p:spTree>
  </p:cSld>
  <p:clrMapOvr>
    <a:masterClrMapping/>
  </p:clrMapOvr>
  <p:transition advTm="40000">
    <p:check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6" name="AutoShape 8" descr="Scarica sfondi foglie verdi texture 4k, texture foglia, fogli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2538" name="AutoShape 10" descr="Scarica sfondi foglie verdi texture 4k, texture foglia, fogli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3" name="Picture 6" descr="Sfondi : luce del sole, le foglie, natura, piante, ramo, verde ..."/>
          <p:cNvPicPr>
            <a:picLocks noChangeAspect="1" noChangeArrowheads="1"/>
          </p:cNvPicPr>
          <p:nvPr/>
        </p:nvPicPr>
        <p:blipFill>
          <a:blip r:embed="rId2"/>
          <a:srcRect t="5952" b="6249"/>
          <a:stretch>
            <a:fillRect/>
          </a:stretch>
        </p:blipFill>
        <p:spPr bwMode="auto">
          <a:xfrm>
            <a:off x="0" y="0"/>
            <a:ext cx="9144000" cy="1428736"/>
          </a:xfrm>
          <a:prstGeom prst="rect">
            <a:avLst/>
          </a:prstGeom>
          <a:noFill/>
        </p:spPr>
      </p:pic>
      <p:pic>
        <p:nvPicPr>
          <p:cNvPr id="14" name="Picture 13" descr="Austria_Scenery_Mountains_Styria_Spruce_Clouds_575545_1280x609.jpg"/>
          <p:cNvPicPr>
            <a:picLocks noChangeAspect="1"/>
          </p:cNvPicPr>
          <p:nvPr/>
        </p:nvPicPr>
        <p:blipFill>
          <a:blip r:embed="rId3" cstate="print"/>
          <a:stretch>
            <a:fillRect/>
          </a:stretch>
        </p:blipFill>
        <p:spPr>
          <a:xfrm rot="21285766">
            <a:off x="5384556" y="4442132"/>
            <a:ext cx="2949697" cy="2286016"/>
          </a:xfrm>
          <a:prstGeom prst="rect">
            <a:avLst/>
          </a:prstGeom>
          <a:ln>
            <a:noFill/>
          </a:ln>
          <a:effectLst>
            <a:softEdge rad="112500"/>
          </a:effectLst>
        </p:spPr>
      </p:pic>
      <p:pic>
        <p:nvPicPr>
          <p:cNvPr id="16" name="Picture 15" descr="carte-da-parati-i-polmoni-della-terra.jpg.jpg"/>
          <p:cNvPicPr>
            <a:picLocks noChangeAspect="1"/>
          </p:cNvPicPr>
          <p:nvPr/>
        </p:nvPicPr>
        <p:blipFill>
          <a:blip r:embed="rId4"/>
          <a:srcRect r="178" b="11456"/>
          <a:stretch>
            <a:fillRect/>
          </a:stretch>
        </p:blipFill>
        <p:spPr>
          <a:xfrm rot="263331">
            <a:off x="1213279" y="4838866"/>
            <a:ext cx="2410638" cy="1929726"/>
          </a:xfrm>
          <a:prstGeom prst="rect">
            <a:avLst/>
          </a:prstGeom>
          <a:ln>
            <a:noFill/>
          </a:ln>
          <a:effectLst>
            <a:softEdge rad="112500"/>
          </a:effectLst>
        </p:spPr>
      </p:pic>
      <p:sp>
        <p:nvSpPr>
          <p:cNvPr id="11" name="Content Placeholder 10"/>
          <p:cNvSpPr>
            <a:spLocks noGrp="1"/>
          </p:cNvSpPr>
          <p:nvPr>
            <p:ph idx="1"/>
          </p:nvPr>
        </p:nvSpPr>
        <p:spPr>
          <a:xfrm>
            <a:off x="0" y="1600200"/>
            <a:ext cx="9144000" cy="5257800"/>
          </a:xfrm>
        </p:spPr>
        <p:txBody>
          <a:bodyPr>
            <a:normAutofit/>
          </a:bodyPr>
          <a:lstStyle/>
          <a:p>
            <a:pPr>
              <a:buFont typeface="Wingdings" pitchFamily="2" charset="2"/>
              <a:buChar char="v"/>
            </a:pPr>
            <a:r>
              <a:rPr lang="en-US" sz="1600" b="1" i="1" u="sng" dirty="0" smtClean="0">
                <a:solidFill>
                  <a:srgbClr val="00681B"/>
                </a:solidFill>
                <a:latin typeface="Andalus" pitchFamily="18" charset="-78"/>
                <a:cs typeface="Andalus" pitchFamily="18" charset="-78"/>
              </a:rPr>
              <a:t>No to the plastic bag</a:t>
            </a:r>
          </a:p>
          <a:p>
            <a:pPr>
              <a:buNone/>
            </a:pPr>
            <a:r>
              <a:rPr lang="en-US" sz="1600" dirty="0" smtClean="0">
                <a:latin typeface="Andalus" pitchFamily="18" charset="-78"/>
                <a:cs typeface="Andalus" pitchFamily="18" charset="-78"/>
              </a:rPr>
              <a:t>Another trick inherent in spending that can reduce waste and therefore pollution is to bring a bag </a:t>
            </a:r>
            <a:r>
              <a:rPr lang="en-US" sz="1600" dirty="0" smtClean="0">
                <a:latin typeface="Andalus" pitchFamily="18" charset="-78"/>
                <a:cs typeface="Andalus" pitchFamily="18" charset="-78"/>
              </a:rPr>
              <a:t>from home</a:t>
            </a:r>
            <a:r>
              <a:rPr lang="en-US" sz="1600" dirty="0" smtClean="0">
                <a:latin typeface="Andalus" pitchFamily="18" charset="-78"/>
                <a:cs typeface="Andalus" pitchFamily="18" charset="-78"/>
              </a:rPr>
              <a:t>. Better if made of cloth, since plastic bags - even if biodegradable - take many years to decompose.</a:t>
            </a:r>
          </a:p>
          <a:p>
            <a:pPr>
              <a:buFont typeface="Wingdings" pitchFamily="2" charset="2"/>
              <a:buChar char="v"/>
            </a:pPr>
            <a:r>
              <a:rPr lang="en-US" sz="1600" b="1" i="1" u="sng" dirty="0" smtClean="0">
                <a:solidFill>
                  <a:srgbClr val="00681B"/>
                </a:solidFill>
                <a:latin typeface="Andalus" pitchFamily="18" charset="-78"/>
                <a:cs typeface="Andalus" pitchFamily="18" charset="-78"/>
              </a:rPr>
              <a:t>Save </a:t>
            </a:r>
            <a:r>
              <a:rPr lang="en-US" sz="1600" b="1" i="1" u="sng" dirty="0" smtClean="0">
                <a:solidFill>
                  <a:srgbClr val="00681B"/>
                </a:solidFill>
                <a:latin typeface="Andalus" pitchFamily="18" charset="-78"/>
                <a:cs typeface="Andalus" pitchFamily="18" charset="-78"/>
              </a:rPr>
              <a:t>trees, don't waste paper</a:t>
            </a:r>
          </a:p>
          <a:p>
            <a:pPr>
              <a:buNone/>
            </a:pPr>
            <a:r>
              <a:rPr lang="en-US" sz="1600" dirty="0" smtClean="0">
                <a:latin typeface="Andalus" pitchFamily="18" charset="-78"/>
                <a:cs typeface="Andalus" pitchFamily="18" charset="-78"/>
              </a:rPr>
              <a:t>Forests are the lung of the Earth, it is well known. Not wasting paper is a duty for everyone also because nowadays, thanks to technology, it is absolutely possible to reduce prints.</a:t>
            </a:r>
          </a:p>
          <a:p>
            <a:pPr>
              <a:buFont typeface="Wingdings" pitchFamily="2" charset="2"/>
              <a:buChar char="v"/>
            </a:pPr>
            <a:r>
              <a:rPr lang="en-US" sz="1600" b="1" i="1" u="sng" dirty="0" smtClean="0">
                <a:solidFill>
                  <a:srgbClr val="00681B"/>
                </a:solidFill>
                <a:latin typeface="Andalus" pitchFamily="18" charset="-78"/>
                <a:cs typeface="Andalus" pitchFamily="18" charset="-78"/>
              </a:rPr>
              <a:t>Plant </a:t>
            </a:r>
            <a:r>
              <a:rPr lang="en-US" sz="1600" b="1" i="1" u="sng" dirty="0" smtClean="0">
                <a:solidFill>
                  <a:srgbClr val="00681B"/>
                </a:solidFill>
                <a:latin typeface="Andalus" pitchFamily="18" charset="-78"/>
                <a:cs typeface="Andalus" pitchFamily="18" charset="-78"/>
              </a:rPr>
              <a:t>a tree</a:t>
            </a:r>
          </a:p>
          <a:p>
            <a:pPr>
              <a:buNone/>
            </a:pPr>
            <a:r>
              <a:rPr lang="en-US" sz="1600" dirty="0" smtClean="0">
                <a:latin typeface="Andalus" pitchFamily="18" charset="-78"/>
                <a:cs typeface="Andalus" pitchFamily="18" charset="-78"/>
              </a:rPr>
              <a:t>In addition to reducing the prints to protect the trees, it could be an idea to create a small forest in your own home, perhaps using compost as your natural fertilizer. Gardening is a healthy and inexpensive pastime with which it is possible to help nature to fight air pollution.</a:t>
            </a:r>
            <a:endParaRPr lang="it-IT" sz="1600" dirty="0">
              <a:latin typeface="Andalus" pitchFamily="18" charset="-78"/>
              <a:cs typeface="Andalus" pitchFamily="18" charset="-78"/>
            </a:endParaRPr>
          </a:p>
        </p:txBody>
      </p:sp>
    </p:spTree>
  </p:cSld>
  <p:clrMapOvr>
    <a:masterClrMapping/>
  </p:clrMapOvr>
  <p:transition advTm="30000">
    <p:checker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820</TotalTime>
  <Words>1117</Words>
  <Application>Microsoft Office PowerPoint</Application>
  <PresentationFormat>On-screen Show (4:3)</PresentationFormat>
  <Paragraphs>52</Paragraphs>
  <Slides>7</Slides>
  <Notes>1</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Office Theme</vt:lpstr>
      <vt:lpstr>Custom Design</vt:lpstr>
      <vt:lpstr>Slide 1</vt:lpstr>
      <vt:lpstr>Slide 2</vt:lpstr>
      <vt:lpstr>Slide 3</vt:lpstr>
      <vt:lpstr>Slide 4</vt:lpstr>
      <vt:lpstr>Slide 5</vt:lpstr>
      <vt:lpstr>Slide 6</vt:lpstr>
      <vt:lpstr>Slide 7</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User</cp:lastModifiedBy>
  <cp:revision>66</cp:revision>
  <dcterms:created xsi:type="dcterms:W3CDTF">2014-04-01T16:35:38Z</dcterms:created>
  <dcterms:modified xsi:type="dcterms:W3CDTF">2020-05-27T10:39:12Z</dcterms:modified>
</cp:coreProperties>
</file>