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A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03" autoAdjust="0"/>
    <p:restoredTop sz="94624" autoAdjust="0"/>
  </p:normalViewPr>
  <p:slideViewPr>
    <p:cSldViewPr>
      <p:cViewPr varScale="1">
        <p:scale>
          <a:sx n="69" d="100"/>
          <a:sy n="69" d="100"/>
        </p:scale>
        <p:origin x="129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0057B98B-C79B-4BF2-B760-EA3561452765}" type="datetimeFigureOut">
              <a:rPr lang="pl-PL" smtClean="0"/>
              <a:pPr/>
              <a:t>14.01.2020</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10986107-D772-4DAC-BBF0-486D9318998E}"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0057B98B-C79B-4BF2-B760-EA3561452765}" type="datetimeFigureOut">
              <a:rPr lang="pl-PL" smtClean="0"/>
              <a:pPr/>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0986107-D772-4DAC-BBF0-486D9318998E}" type="slidenum">
              <a:rPr lang="pl-PL" smtClean="0"/>
              <a:pPr/>
              <a:t>‹#›</a:t>
            </a:fld>
            <a:endParaRPr lang="pl-PL"/>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0057B98B-C79B-4BF2-B760-EA3561452765}" type="datetimeFigureOut">
              <a:rPr lang="pl-PL" smtClean="0"/>
              <a:pPr/>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0986107-D772-4DAC-BBF0-486D9318998E}" type="slidenum">
              <a:rPr lang="pl-PL" smtClean="0"/>
              <a:pPr/>
              <a:t>‹#›</a:t>
            </a:fld>
            <a:endParaRPr lang="pl-PL"/>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0057B98B-C79B-4BF2-B760-EA3561452765}" type="datetimeFigureOut">
              <a:rPr lang="pl-PL" smtClean="0"/>
              <a:pPr/>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0986107-D772-4DAC-BBF0-486D9318998E}" type="slidenum">
              <a:rPr lang="pl-PL" smtClean="0"/>
              <a:pPr/>
              <a:t>‹#›</a:t>
            </a:fld>
            <a:endParaRPr lang="pl-PL"/>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0057B98B-C79B-4BF2-B760-EA3561452765}" type="datetimeFigureOut">
              <a:rPr lang="pl-PL" smtClean="0"/>
              <a:pPr/>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0986107-D772-4DAC-BBF0-486D9318998E}"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0057B98B-C79B-4BF2-B760-EA3561452765}" type="datetimeFigureOut">
              <a:rPr lang="pl-PL" smtClean="0"/>
              <a:pPr/>
              <a:t>14.01.2020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0986107-D772-4DAC-BBF0-486D9318998E}" type="slidenum">
              <a:rPr lang="pl-PL" smtClean="0"/>
              <a:pPr/>
              <a:t>‹#›</a:t>
            </a:fld>
            <a:endParaRPr lang="pl-PL"/>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tIns="45720" anchor="b"/>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0057B98B-C79B-4BF2-B760-EA3561452765}" type="datetimeFigureOut">
              <a:rPr lang="pl-PL" smtClean="0"/>
              <a:pPr/>
              <a:t>14.01.2020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10986107-D772-4DAC-BBF0-486D9318998E}" type="slidenum">
              <a:rPr lang="pl-PL" smtClean="0"/>
              <a:pPr/>
              <a:t>‹#›</a:t>
            </a:fld>
            <a:endParaRPr lang="pl-PL"/>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0057B98B-C79B-4BF2-B760-EA3561452765}" type="datetimeFigureOut">
              <a:rPr lang="pl-PL" smtClean="0"/>
              <a:pPr/>
              <a:t>14.01.2020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10986107-D772-4DAC-BBF0-486D9318998E}" type="slidenum">
              <a:rPr lang="pl-PL" smtClean="0"/>
              <a:pPr/>
              <a:t>‹#›</a:t>
            </a:fld>
            <a:endParaRPr lang="pl-PL"/>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057B98B-C79B-4BF2-B760-EA3561452765}" type="datetimeFigureOut">
              <a:rPr lang="pl-PL" smtClean="0"/>
              <a:pPr/>
              <a:t>14.01.2020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10986107-D772-4DAC-BBF0-486D9318998E}" type="slidenum">
              <a:rPr lang="pl-PL" smtClean="0"/>
              <a:pPr/>
              <a:t>‹#›</a:t>
            </a:fld>
            <a:endParaRPr lang="pl-PL"/>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0057B98B-C79B-4BF2-B760-EA3561452765}" type="datetimeFigureOut">
              <a:rPr lang="pl-PL" smtClean="0"/>
              <a:pPr/>
              <a:t>14.01.2020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0986107-D772-4DAC-BBF0-486D9318998E}" type="slidenum">
              <a:rPr lang="pl-PL" smtClean="0"/>
              <a:pPr/>
              <a:t>‹#›</a:t>
            </a:fld>
            <a:endParaRPr lang="pl-PL"/>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Prostokąt ze ściętym i zaokrąglonym rogi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ójkąt prostokątny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0057B98B-C79B-4BF2-B760-EA3561452765}" type="datetimeFigureOut">
              <a:rPr lang="pl-PL" smtClean="0"/>
              <a:pPr/>
              <a:t>14.01.2020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077200" y="6356350"/>
            <a:ext cx="609600" cy="365125"/>
          </a:xfrm>
        </p:spPr>
        <p:txBody>
          <a:bodyPr/>
          <a:lstStyle/>
          <a:p>
            <a:fld id="{10986107-D772-4DAC-BBF0-486D9318998E}" type="slidenum">
              <a:rPr lang="pl-PL" smtClean="0"/>
              <a:pPr/>
              <a:t>‹#›</a:t>
            </a:fld>
            <a:endParaRPr lang="pl-PL"/>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smtClean="0"/>
              <a:t>Kliknij ikonę, aby dodać obraz</a:t>
            </a:r>
            <a:endParaRPr kumimoji="0" lang="en-US" dirty="0"/>
          </a:p>
        </p:txBody>
      </p:sp>
      <p:sp>
        <p:nvSpPr>
          <p:cNvPr id="10" name="Dowolny kształt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Dowolny kształt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Dowolny kształt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ymbol zastępczy tytuł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057B98B-C79B-4BF2-B760-EA3561452765}" type="datetimeFigureOut">
              <a:rPr lang="pl-PL" smtClean="0"/>
              <a:pPr/>
              <a:t>14.01.2020</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0986107-D772-4DAC-BBF0-486D9318998E}" type="slidenum">
              <a:rPr lang="pl-PL" smtClean="0"/>
              <a:pPr/>
              <a:t>‹#›</a:t>
            </a:fld>
            <a:endParaRPr lang="pl-PL"/>
          </a:p>
        </p:txBody>
      </p:sp>
      <p:grpSp>
        <p:nvGrpSpPr>
          <p:cNvPr id="2" name="Grupa 1"/>
          <p:cNvGrpSpPr/>
          <p:nvPr/>
        </p:nvGrpSpPr>
        <p:grpSpPr>
          <a:xfrm>
            <a:off x="-19017" y="202408"/>
            <a:ext cx="9180548" cy="649224"/>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spd="slow">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pPr algn="ctr"/>
            <a:r>
              <a:rPr lang="pl-PL" dirty="0" err="1" smtClean="0"/>
              <a:t>Mountain</a:t>
            </a:r>
            <a:endParaRPr lang="pl-PL" dirty="0"/>
          </a:p>
        </p:txBody>
      </p:sp>
      <p:sp>
        <p:nvSpPr>
          <p:cNvPr id="3" name="Podtytuł 2"/>
          <p:cNvSpPr>
            <a:spLocks noGrp="1"/>
          </p:cNvSpPr>
          <p:nvPr>
            <p:ph type="subTitle" idx="1"/>
          </p:nvPr>
        </p:nvSpPr>
        <p:spPr>
          <a:xfrm>
            <a:off x="214282" y="3143248"/>
            <a:ext cx="6467492" cy="1837888"/>
          </a:xfrm>
        </p:spPr>
        <p:txBody>
          <a:bodyPr>
            <a:normAutofit/>
          </a:bodyPr>
          <a:lstStyle/>
          <a:p>
            <a:r>
              <a:rPr lang="pl-PL" sz="6600" dirty="0" smtClean="0"/>
              <a:t>Babia Góra</a:t>
            </a:r>
            <a:endParaRPr lang="pl-PL" sz="6600" dirty="0"/>
          </a:p>
        </p:txBody>
      </p:sp>
    </p:spTree>
  </p:cSld>
  <p:clrMapOvr>
    <a:masterClrMapping/>
  </p:clrMapOvr>
  <p:transition spd="slow" advTm="7784">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0"/>
                                        <p:tgtEl>
                                          <p:spTgt spid="2"/>
                                        </p:tgtEl>
                                      </p:cBhvr>
                                    </p:animEffect>
                                    <p:anim calcmode="lin" valueType="num">
                                      <p:cBhvr>
                                        <p:cTn id="8" dur="5000" fill="hold"/>
                                        <p:tgtEl>
                                          <p:spTgt spid="2"/>
                                        </p:tgtEl>
                                        <p:attrNameLst>
                                          <p:attrName>style.rotation</p:attrName>
                                        </p:attrNameLst>
                                      </p:cBhvr>
                                      <p:tavLst>
                                        <p:tav tm="0">
                                          <p:val>
                                            <p:fltVal val="720"/>
                                          </p:val>
                                        </p:tav>
                                        <p:tav tm="100000">
                                          <p:val>
                                            <p:fltVal val="0"/>
                                          </p:val>
                                        </p:tav>
                                      </p:tavLst>
                                    </p:anim>
                                    <p:anim calcmode="lin" valueType="num">
                                      <p:cBhvr>
                                        <p:cTn id="9" dur="5000" fill="hold"/>
                                        <p:tgtEl>
                                          <p:spTgt spid="2"/>
                                        </p:tgtEl>
                                        <p:attrNameLst>
                                          <p:attrName>ppt_h</p:attrName>
                                        </p:attrNameLst>
                                      </p:cBhvr>
                                      <p:tavLst>
                                        <p:tav tm="0">
                                          <p:val>
                                            <p:fltVal val="0"/>
                                          </p:val>
                                        </p:tav>
                                        <p:tav tm="100000">
                                          <p:val>
                                            <p:strVal val="#ppt_h"/>
                                          </p:val>
                                        </p:tav>
                                      </p:tavLst>
                                    </p:anim>
                                    <p:anim calcmode="lin" valueType="num">
                                      <p:cBhvr>
                                        <p:cTn id="10" dur="5000" fill="hold"/>
                                        <p:tgtEl>
                                          <p:spTgt spid="2"/>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0"/>
                                        <p:tgtEl>
                                          <p:spTgt spid="3">
                                            <p:txEl>
                                              <p:pRg st="0" end="0"/>
                                            </p:txEl>
                                          </p:spTgt>
                                        </p:tgtEl>
                                      </p:cBhvr>
                                    </p:animEffect>
                                    <p:anim calcmode="lin" valueType="num">
                                      <p:cBhvr>
                                        <p:cTn id="14" dur="5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5" dur="5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5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14348" y="642918"/>
            <a:ext cx="8229600" cy="1143000"/>
          </a:xfrm>
        </p:spPr>
        <p:txBody>
          <a:bodyPr>
            <a:normAutofit fontScale="90000"/>
          </a:bodyPr>
          <a:lstStyle/>
          <a:p>
            <a:pPr algn="ctr"/>
            <a:r>
              <a:rPr lang="en-US" dirty="0" smtClean="0">
                <a:solidFill>
                  <a:srgbClr val="002A7E"/>
                </a:solidFill>
              </a:rPr>
              <a:t>Babia </a:t>
            </a:r>
            <a:r>
              <a:rPr lang="en-US" dirty="0" err="1" smtClean="0">
                <a:solidFill>
                  <a:srgbClr val="002A7E"/>
                </a:solidFill>
              </a:rPr>
              <a:t>Góra</a:t>
            </a:r>
            <a:r>
              <a:rPr lang="en-US" dirty="0" smtClean="0">
                <a:solidFill>
                  <a:srgbClr val="002A7E"/>
                </a:solidFill>
              </a:rPr>
              <a:t> is one of the most beautiful mountains in Poland</a:t>
            </a:r>
            <a:endParaRPr lang="pl-PL" dirty="0">
              <a:solidFill>
                <a:srgbClr val="002A7E"/>
              </a:solidFill>
            </a:endParaRPr>
          </a:p>
        </p:txBody>
      </p:sp>
      <p:pic>
        <p:nvPicPr>
          <p:cNvPr id="1026" name="Picture 2" descr="C:\Users\Dzieci\Desktop\babka.jpg"/>
          <p:cNvPicPr>
            <a:picLocks noGrp="1" noChangeAspect="1" noChangeArrowheads="1"/>
          </p:cNvPicPr>
          <p:nvPr>
            <p:ph idx="1"/>
          </p:nvPr>
        </p:nvPicPr>
        <p:blipFill>
          <a:blip r:embed="rId2"/>
          <a:srcRect/>
          <a:stretch>
            <a:fillRect/>
          </a:stretch>
        </p:blipFill>
        <p:spPr bwMode="auto">
          <a:xfrm>
            <a:off x="1281567" y="1935163"/>
            <a:ext cx="6580865" cy="4389437"/>
          </a:xfrm>
          <a:prstGeom prst="rect">
            <a:avLst/>
          </a:prstGeom>
          <a:noFill/>
        </p:spPr>
      </p:pic>
    </p:spTree>
  </p:cSld>
  <p:clrMapOvr>
    <a:masterClrMapping/>
  </p:clrMapOvr>
  <p:transition spd="slow" advTm="9656">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childTnLst>
                                </p:cTn>
                              </p:par>
                              <p:par>
                                <p:cTn id="9" presetID="23" presetClass="entr" presetSubtype="528" fill="hold" nodeType="with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p:cTn id="11" dur="3000" fill="hold"/>
                                        <p:tgtEl>
                                          <p:spTgt spid="1026"/>
                                        </p:tgtEl>
                                        <p:attrNameLst>
                                          <p:attrName>ppt_w</p:attrName>
                                        </p:attrNameLst>
                                      </p:cBhvr>
                                      <p:tavLst>
                                        <p:tav tm="0">
                                          <p:val>
                                            <p:fltVal val="0"/>
                                          </p:val>
                                        </p:tav>
                                        <p:tav tm="100000">
                                          <p:val>
                                            <p:strVal val="#ppt_w"/>
                                          </p:val>
                                        </p:tav>
                                      </p:tavLst>
                                    </p:anim>
                                    <p:anim calcmode="lin" valueType="num">
                                      <p:cBhvr>
                                        <p:cTn id="12" dur="3000" fill="hold"/>
                                        <p:tgtEl>
                                          <p:spTgt spid="1026"/>
                                        </p:tgtEl>
                                        <p:attrNameLst>
                                          <p:attrName>ppt_h</p:attrName>
                                        </p:attrNameLst>
                                      </p:cBhvr>
                                      <p:tavLst>
                                        <p:tav tm="0">
                                          <p:val>
                                            <p:fltVal val="0"/>
                                          </p:val>
                                        </p:tav>
                                        <p:tav tm="100000">
                                          <p:val>
                                            <p:strVal val="#ppt_h"/>
                                          </p:val>
                                        </p:tav>
                                      </p:tavLst>
                                    </p:anim>
                                    <p:anim calcmode="lin" valueType="num">
                                      <p:cBhvr>
                                        <p:cTn id="13" dur="3000" fill="hold"/>
                                        <p:tgtEl>
                                          <p:spTgt spid="1026"/>
                                        </p:tgtEl>
                                        <p:attrNameLst>
                                          <p:attrName>ppt_x</p:attrName>
                                        </p:attrNameLst>
                                      </p:cBhvr>
                                      <p:tavLst>
                                        <p:tav tm="0">
                                          <p:val>
                                            <p:fltVal val="0.5"/>
                                          </p:val>
                                        </p:tav>
                                        <p:tav tm="100000">
                                          <p:val>
                                            <p:strVal val="#ppt_x"/>
                                          </p:val>
                                        </p:tav>
                                      </p:tavLst>
                                    </p:anim>
                                    <p:anim calcmode="lin" valueType="num">
                                      <p:cBhvr>
                                        <p:cTn id="14" dur="3000" fill="hold"/>
                                        <p:tgtEl>
                                          <p:spTgt spid="102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85786" y="2571744"/>
            <a:ext cx="8001056" cy="500066"/>
          </a:xfrm>
        </p:spPr>
        <p:txBody>
          <a:bodyPr>
            <a:normAutofit fontScale="90000"/>
          </a:bodyPr>
          <a:lstStyle/>
          <a:p>
            <a:pPr algn="ctr"/>
            <a:r>
              <a:rPr lang="en-US" dirty="0" smtClean="0"/>
              <a:t/>
            </a:r>
            <a:br>
              <a:rPr lang="en-US" dirty="0" smtClean="0"/>
            </a:br>
            <a:r>
              <a:rPr lang="en-US" sz="4000" dirty="0" smtClean="0">
                <a:solidFill>
                  <a:srgbClr val="002A7E"/>
                </a:solidFill>
              </a:rPr>
              <a:t>I</a:t>
            </a:r>
            <a:r>
              <a:rPr lang="pl-PL" sz="4000" dirty="0" smtClean="0">
                <a:solidFill>
                  <a:srgbClr val="002A7E"/>
                </a:solidFill>
              </a:rPr>
              <a:t>t i</a:t>
            </a:r>
            <a:r>
              <a:rPr lang="en-US" sz="4000" dirty="0" smtClean="0">
                <a:solidFill>
                  <a:srgbClr val="002A7E"/>
                </a:solidFill>
              </a:rPr>
              <a:t>s </a:t>
            </a:r>
            <a:r>
              <a:rPr lang="en-US" sz="4000" dirty="0" smtClean="0">
                <a:solidFill>
                  <a:srgbClr val="002A7E"/>
                </a:solidFill>
              </a:rPr>
              <a:t>the highest peak of the Western Beskids and the highest peak in Poland outside the </a:t>
            </a:r>
            <a:r>
              <a:rPr lang="en-US" sz="4000" dirty="0" err="1" smtClean="0">
                <a:solidFill>
                  <a:srgbClr val="002A7E"/>
                </a:solidFill>
              </a:rPr>
              <a:t>Tatr</a:t>
            </a:r>
            <a:r>
              <a:rPr lang="pl-PL" sz="4000" dirty="0" smtClean="0">
                <a:solidFill>
                  <a:srgbClr val="002A7E"/>
                </a:solidFill>
              </a:rPr>
              <a:t>y</a:t>
            </a:r>
            <a:r>
              <a:rPr lang="en-US" sz="4000" dirty="0" smtClean="0">
                <a:solidFill>
                  <a:srgbClr val="002A7E"/>
                </a:solidFill>
              </a:rPr>
              <a:t>.</a:t>
            </a:r>
            <a:r>
              <a:rPr lang="en-US" sz="4000" dirty="0" smtClean="0">
                <a:solidFill>
                  <a:srgbClr val="002A7E"/>
                </a:solidFill>
              </a:rPr>
              <a:t/>
            </a:r>
            <a:br>
              <a:rPr lang="en-US" sz="4000" dirty="0" smtClean="0">
                <a:solidFill>
                  <a:srgbClr val="002A7E"/>
                </a:solidFill>
              </a:rPr>
            </a:br>
            <a:endParaRPr lang="pl-PL" sz="4000" dirty="0">
              <a:solidFill>
                <a:srgbClr val="002A7E"/>
              </a:solidFill>
            </a:endParaRPr>
          </a:p>
        </p:txBody>
      </p:sp>
      <p:pic>
        <p:nvPicPr>
          <p:cNvPr id="2050" name="Picture 2" descr="C:\Users\Dzieci\Desktop\babkaka.jpg"/>
          <p:cNvPicPr>
            <a:picLocks noGrp="1" noChangeAspect="1" noChangeArrowheads="1"/>
          </p:cNvPicPr>
          <p:nvPr>
            <p:ph idx="1"/>
          </p:nvPr>
        </p:nvPicPr>
        <p:blipFill>
          <a:blip r:embed="rId2"/>
          <a:srcRect/>
          <a:stretch>
            <a:fillRect/>
          </a:stretch>
        </p:blipFill>
        <p:spPr bwMode="auto">
          <a:xfrm>
            <a:off x="850070" y="2571744"/>
            <a:ext cx="7200972" cy="3857631"/>
          </a:xfrm>
          <a:prstGeom prst="rect">
            <a:avLst/>
          </a:prstGeom>
          <a:noFill/>
        </p:spPr>
      </p:pic>
    </p:spTree>
  </p:cSld>
  <p:clrMapOvr>
    <a:masterClrMapping/>
  </p:clrMapOvr>
  <p:transition spd="slow" advTm="16614">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par>
                                <p:cTn id="9" presetID="26" presetClass="entr" presetSubtype="0" fill="hold" nodeType="with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wipe(down)">
                                      <p:cBhvr>
                                        <p:cTn id="11" dur="580">
                                          <p:stCondLst>
                                            <p:cond delay="0"/>
                                          </p:stCondLst>
                                        </p:cTn>
                                        <p:tgtEl>
                                          <p:spTgt spid="2050"/>
                                        </p:tgtEl>
                                      </p:cBhvr>
                                    </p:animEffect>
                                    <p:anim calcmode="lin" valueType="num">
                                      <p:cBhvr>
                                        <p:cTn id="12"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17" dur="26">
                                          <p:stCondLst>
                                            <p:cond delay="650"/>
                                          </p:stCondLst>
                                        </p:cTn>
                                        <p:tgtEl>
                                          <p:spTgt spid="2050"/>
                                        </p:tgtEl>
                                      </p:cBhvr>
                                      <p:to x="100000" y="60000"/>
                                    </p:animScale>
                                    <p:animScale>
                                      <p:cBhvr>
                                        <p:cTn id="18" dur="166" decel="50000">
                                          <p:stCondLst>
                                            <p:cond delay="676"/>
                                          </p:stCondLst>
                                        </p:cTn>
                                        <p:tgtEl>
                                          <p:spTgt spid="2050"/>
                                        </p:tgtEl>
                                      </p:cBhvr>
                                      <p:to x="100000" y="100000"/>
                                    </p:animScale>
                                    <p:animScale>
                                      <p:cBhvr>
                                        <p:cTn id="19" dur="26">
                                          <p:stCondLst>
                                            <p:cond delay="1312"/>
                                          </p:stCondLst>
                                        </p:cTn>
                                        <p:tgtEl>
                                          <p:spTgt spid="2050"/>
                                        </p:tgtEl>
                                      </p:cBhvr>
                                      <p:to x="100000" y="80000"/>
                                    </p:animScale>
                                    <p:animScale>
                                      <p:cBhvr>
                                        <p:cTn id="20" dur="166" decel="50000">
                                          <p:stCondLst>
                                            <p:cond delay="1338"/>
                                          </p:stCondLst>
                                        </p:cTn>
                                        <p:tgtEl>
                                          <p:spTgt spid="2050"/>
                                        </p:tgtEl>
                                      </p:cBhvr>
                                      <p:to x="100000" y="100000"/>
                                    </p:animScale>
                                    <p:animScale>
                                      <p:cBhvr>
                                        <p:cTn id="21" dur="26">
                                          <p:stCondLst>
                                            <p:cond delay="1642"/>
                                          </p:stCondLst>
                                        </p:cTn>
                                        <p:tgtEl>
                                          <p:spTgt spid="2050"/>
                                        </p:tgtEl>
                                      </p:cBhvr>
                                      <p:to x="100000" y="90000"/>
                                    </p:animScale>
                                    <p:animScale>
                                      <p:cBhvr>
                                        <p:cTn id="22" dur="166" decel="50000">
                                          <p:stCondLst>
                                            <p:cond delay="1668"/>
                                          </p:stCondLst>
                                        </p:cTn>
                                        <p:tgtEl>
                                          <p:spTgt spid="2050"/>
                                        </p:tgtEl>
                                      </p:cBhvr>
                                      <p:to x="100000" y="100000"/>
                                    </p:animScale>
                                    <p:animScale>
                                      <p:cBhvr>
                                        <p:cTn id="23" dur="26">
                                          <p:stCondLst>
                                            <p:cond delay="1808"/>
                                          </p:stCondLst>
                                        </p:cTn>
                                        <p:tgtEl>
                                          <p:spTgt spid="2050"/>
                                        </p:tgtEl>
                                      </p:cBhvr>
                                      <p:to x="100000" y="95000"/>
                                    </p:animScale>
                                    <p:animScale>
                                      <p:cBhvr>
                                        <p:cTn id="24" dur="166" decel="50000">
                                          <p:stCondLst>
                                            <p:cond delay="1834"/>
                                          </p:stCondLst>
                                        </p:cTn>
                                        <p:tgtEl>
                                          <p:spTgt spid="20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0"/>
            <a:ext cx="8229600" cy="6324600"/>
          </a:xfrm>
        </p:spPr>
        <p:txBody>
          <a:bodyPr>
            <a:normAutofit fontScale="92500"/>
          </a:bodyPr>
          <a:lstStyle/>
          <a:p>
            <a:endParaRPr lang="en-US" dirty="0" smtClean="0">
              <a:solidFill>
                <a:srgbClr val="002A7E"/>
              </a:solidFill>
            </a:endParaRPr>
          </a:p>
          <a:p>
            <a:r>
              <a:rPr lang="en-US" dirty="0" smtClean="0">
                <a:solidFill>
                  <a:srgbClr val="002A7E"/>
                </a:solidFill>
              </a:rPr>
              <a:t>The origin of the name Babia </a:t>
            </a:r>
            <a:r>
              <a:rPr lang="en-US" dirty="0" err="1" smtClean="0">
                <a:solidFill>
                  <a:srgbClr val="002A7E"/>
                </a:solidFill>
              </a:rPr>
              <a:t>Góra</a:t>
            </a:r>
            <a:r>
              <a:rPr lang="en-US" dirty="0" smtClean="0">
                <a:solidFill>
                  <a:srgbClr val="002A7E"/>
                </a:solidFill>
              </a:rPr>
              <a:t> is explained by numerous folk legends. One of them says that it is a pile of stones poured out of the cottage by a giant woman, according to another he is a lover of a robber who petrified with regret seeing them carry her killed beloved. According to other legends, the name of the mountain comes from the fact that in the caves under this mountain, robbers hid their captives. The name may also be associated with some meanings of the word </a:t>
            </a:r>
            <a:r>
              <a:rPr lang="en-US" dirty="0" err="1" smtClean="0">
                <a:solidFill>
                  <a:srgbClr val="002A7E"/>
                </a:solidFill>
              </a:rPr>
              <a:t>baba</a:t>
            </a:r>
            <a:r>
              <a:rPr lang="en-US" dirty="0" smtClean="0">
                <a:solidFill>
                  <a:srgbClr val="002A7E"/>
                </a:solidFill>
              </a:rPr>
              <a:t> (a type of cake or a stone cult statue) The height and prominence of the Babia </a:t>
            </a:r>
            <a:r>
              <a:rPr lang="en-US" dirty="0" err="1" smtClean="0">
                <a:solidFill>
                  <a:srgbClr val="002A7E"/>
                </a:solidFill>
              </a:rPr>
              <a:t>Góra</a:t>
            </a:r>
            <a:r>
              <a:rPr lang="en-US" dirty="0" smtClean="0">
                <a:solidFill>
                  <a:srgbClr val="002A7E"/>
                </a:solidFill>
              </a:rPr>
              <a:t> massif meant that in the nineteenth century she was given the name of the Queen of the Beskids, because of the very variable weather she was also called the Mother of the Poor or the Capricious, and recently the inhabitants of </a:t>
            </a:r>
            <a:r>
              <a:rPr lang="en-US" dirty="0" err="1" smtClean="0">
                <a:solidFill>
                  <a:srgbClr val="002A7E"/>
                </a:solidFill>
              </a:rPr>
              <a:t>Orava</a:t>
            </a:r>
            <a:r>
              <a:rPr lang="en-US" dirty="0" smtClean="0">
                <a:solidFill>
                  <a:srgbClr val="002A7E"/>
                </a:solidFill>
              </a:rPr>
              <a:t> also call her the </a:t>
            </a:r>
            <a:r>
              <a:rPr lang="en-US" dirty="0" err="1" smtClean="0">
                <a:solidFill>
                  <a:srgbClr val="002A7E"/>
                </a:solidFill>
              </a:rPr>
              <a:t>Orava</a:t>
            </a:r>
            <a:r>
              <a:rPr lang="en-US" dirty="0" smtClean="0">
                <a:solidFill>
                  <a:srgbClr val="002A7E"/>
                </a:solidFill>
              </a:rPr>
              <a:t> Holy Mountain</a:t>
            </a:r>
          </a:p>
          <a:p>
            <a:endParaRPr lang="pl-PL" dirty="0"/>
          </a:p>
        </p:txBody>
      </p:sp>
    </p:spTree>
    <p:custDataLst>
      <p:tags r:id="rId1"/>
    </p:custDataLst>
  </p:cSld>
  <p:clrMapOvr>
    <a:masterClrMapping/>
  </p:clrMapOvr>
  <p:transition spd="slow" advTm="59748">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nodeType="with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1"/>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71538" y="500042"/>
            <a:ext cx="7286676" cy="1643074"/>
          </a:xfrm>
        </p:spPr>
        <p:txBody>
          <a:bodyPr>
            <a:normAutofit/>
          </a:bodyPr>
          <a:lstStyle/>
          <a:p>
            <a:pPr algn="ctr"/>
            <a:r>
              <a:rPr lang="pl-PL" dirty="0" err="1" smtClean="0">
                <a:solidFill>
                  <a:schemeClr val="accent4">
                    <a:lumMod val="50000"/>
                  </a:schemeClr>
                </a:solidFill>
              </a:rPr>
              <a:t>Nature</a:t>
            </a:r>
            <a:r>
              <a:rPr lang="pl-PL" dirty="0" smtClean="0"/>
              <a:t/>
            </a:r>
            <a:br>
              <a:rPr lang="pl-PL" dirty="0" smtClean="0"/>
            </a:br>
            <a:endParaRPr lang="pl-PL" dirty="0"/>
          </a:p>
        </p:txBody>
      </p:sp>
      <p:sp>
        <p:nvSpPr>
          <p:cNvPr id="3" name="Symbol zastępczy zawartości 2"/>
          <p:cNvSpPr>
            <a:spLocks noGrp="1"/>
          </p:cNvSpPr>
          <p:nvPr>
            <p:ph idx="1"/>
          </p:nvPr>
        </p:nvSpPr>
        <p:spPr/>
        <p:txBody>
          <a:bodyPr/>
          <a:lstStyle/>
          <a:p>
            <a:pPr>
              <a:buNone/>
            </a:pPr>
            <a:r>
              <a:rPr lang="pl-PL" dirty="0" smtClean="0">
                <a:solidFill>
                  <a:schemeClr val="accent4">
                    <a:lumMod val="50000"/>
                  </a:schemeClr>
                </a:solidFill>
              </a:rPr>
              <a:t>    </a:t>
            </a:r>
            <a:r>
              <a:rPr lang="en-US" dirty="0" smtClean="0">
                <a:solidFill>
                  <a:schemeClr val="accent4">
                    <a:lumMod val="50000"/>
                  </a:schemeClr>
                </a:solidFill>
              </a:rPr>
              <a:t>In 1954, the Babia </a:t>
            </a:r>
            <a:r>
              <a:rPr lang="en-US" dirty="0" err="1" smtClean="0">
                <a:solidFill>
                  <a:schemeClr val="accent4">
                    <a:lumMod val="50000"/>
                  </a:schemeClr>
                </a:solidFill>
              </a:rPr>
              <a:t>Góra</a:t>
            </a:r>
            <a:r>
              <a:rPr lang="en-US" dirty="0" smtClean="0">
                <a:solidFill>
                  <a:schemeClr val="accent4">
                    <a:lumMod val="50000"/>
                  </a:schemeClr>
                </a:solidFill>
              </a:rPr>
              <a:t> </a:t>
            </a:r>
            <a:r>
              <a:rPr lang="en-US" b="1" dirty="0" smtClean="0">
                <a:solidFill>
                  <a:schemeClr val="accent4">
                    <a:lumMod val="50000"/>
                  </a:schemeClr>
                </a:solidFill>
              </a:rPr>
              <a:t>National Park </a:t>
            </a:r>
            <a:r>
              <a:rPr lang="en-US" dirty="0" smtClean="0">
                <a:solidFill>
                  <a:schemeClr val="accent4">
                    <a:lumMod val="50000"/>
                  </a:schemeClr>
                </a:solidFill>
              </a:rPr>
              <a:t>was created in the Babia </a:t>
            </a:r>
            <a:r>
              <a:rPr lang="en-US" dirty="0" err="1" smtClean="0">
                <a:solidFill>
                  <a:schemeClr val="accent4">
                    <a:lumMod val="50000"/>
                  </a:schemeClr>
                </a:solidFill>
              </a:rPr>
              <a:t>Góra</a:t>
            </a:r>
            <a:r>
              <a:rPr lang="en-US" dirty="0" smtClean="0">
                <a:solidFill>
                  <a:schemeClr val="accent4">
                    <a:lumMod val="50000"/>
                  </a:schemeClr>
                </a:solidFill>
              </a:rPr>
              <a:t> massif. In recognition of the extraordinary natural values, </a:t>
            </a:r>
            <a:r>
              <a:rPr lang="en-US" dirty="0" err="1" smtClean="0">
                <a:solidFill>
                  <a:schemeClr val="accent4">
                    <a:lumMod val="50000"/>
                  </a:schemeClr>
                </a:solidFill>
              </a:rPr>
              <a:t>Babiogórski</a:t>
            </a:r>
            <a:r>
              <a:rPr lang="en-US" dirty="0" smtClean="0">
                <a:solidFill>
                  <a:schemeClr val="accent4">
                    <a:lumMod val="50000"/>
                  </a:schemeClr>
                </a:solidFill>
              </a:rPr>
              <a:t> National Park was inscribed in 1977 by </a:t>
            </a:r>
            <a:r>
              <a:rPr lang="en-US" b="1" dirty="0" smtClean="0">
                <a:solidFill>
                  <a:schemeClr val="accent4">
                    <a:lumMod val="50000"/>
                  </a:schemeClr>
                </a:solidFill>
              </a:rPr>
              <a:t>UNESCO </a:t>
            </a:r>
            <a:r>
              <a:rPr lang="en-US" dirty="0" smtClean="0">
                <a:solidFill>
                  <a:schemeClr val="accent4">
                    <a:lumMod val="50000"/>
                  </a:schemeClr>
                </a:solidFill>
              </a:rPr>
              <a:t>on the list of world biosphere reserves</a:t>
            </a:r>
            <a:r>
              <a:rPr lang="pl-PL" dirty="0" smtClean="0">
                <a:solidFill>
                  <a:schemeClr val="accent4">
                    <a:lumMod val="50000"/>
                  </a:schemeClr>
                </a:solidFill>
              </a:rPr>
              <a:t>. </a:t>
            </a:r>
            <a:r>
              <a:rPr lang="pl-PL" dirty="0" err="1" smtClean="0">
                <a:solidFill>
                  <a:schemeClr val="accent4">
                    <a:lumMod val="50000"/>
                  </a:schemeClr>
                </a:solidFill>
              </a:rPr>
              <a:t>The</a:t>
            </a:r>
            <a:r>
              <a:rPr lang="pl-PL" dirty="0" smtClean="0">
                <a:solidFill>
                  <a:schemeClr val="accent4">
                    <a:lumMod val="50000"/>
                  </a:schemeClr>
                </a:solidFill>
              </a:rPr>
              <a:t> </a:t>
            </a:r>
            <a:r>
              <a:rPr lang="pl-PL" dirty="0" err="1" smtClean="0">
                <a:solidFill>
                  <a:schemeClr val="accent4">
                    <a:lumMod val="50000"/>
                  </a:schemeClr>
                </a:solidFill>
              </a:rPr>
              <a:t>rare</a:t>
            </a:r>
            <a:r>
              <a:rPr lang="pl-PL" dirty="0" smtClean="0">
                <a:solidFill>
                  <a:schemeClr val="accent4">
                    <a:lumMod val="50000"/>
                  </a:schemeClr>
                </a:solidFill>
              </a:rPr>
              <a:t> plant </a:t>
            </a:r>
            <a:r>
              <a:rPr lang="pl-PL" dirty="0" err="1" smtClean="0">
                <a:solidFill>
                  <a:schemeClr val="accent4">
                    <a:lumMod val="50000"/>
                  </a:schemeClr>
                </a:solidFill>
              </a:rPr>
              <a:t>species</a:t>
            </a:r>
            <a:r>
              <a:rPr lang="pl-PL" dirty="0" smtClean="0">
                <a:solidFill>
                  <a:schemeClr val="accent4">
                    <a:lumMod val="50000"/>
                  </a:schemeClr>
                </a:solidFill>
              </a:rPr>
              <a:t> </a:t>
            </a:r>
            <a:r>
              <a:rPr lang="pl-PL" dirty="0" err="1" smtClean="0">
                <a:solidFill>
                  <a:schemeClr val="accent4">
                    <a:lumMod val="50000"/>
                  </a:schemeClr>
                </a:solidFill>
              </a:rPr>
              <a:t>in</a:t>
            </a:r>
            <a:r>
              <a:rPr lang="pl-PL" dirty="0" smtClean="0">
                <a:solidFill>
                  <a:schemeClr val="accent4">
                    <a:lumMod val="50000"/>
                  </a:schemeClr>
                </a:solidFill>
              </a:rPr>
              <a:t> Poland </a:t>
            </a:r>
            <a:r>
              <a:rPr lang="pl-PL" dirty="0" err="1" smtClean="0">
                <a:solidFill>
                  <a:schemeClr val="accent4">
                    <a:lumMod val="50000"/>
                  </a:schemeClr>
                </a:solidFill>
              </a:rPr>
              <a:t>include</a:t>
            </a:r>
            <a:r>
              <a:rPr lang="pl-PL" dirty="0" smtClean="0">
                <a:solidFill>
                  <a:schemeClr val="accent4">
                    <a:lumMod val="50000"/>
                  </a:schemeClr>
                </a:solidFill>
              </a:rPr>
              <a:t> </a:t>
            </a:r>
            <a:r>
              <a:rPr lang="pl-PL" dirty="0" err="1" smtClean="0">
                <a:solidFill>
                  <a:schemeClr val="accent4">
                    <a:lumMod val="50000"/>
                  </a:schemeClr>
                </a:solidFill>
              </a:rPr>
              <a:t>Moravian</a:t>
            </a:r>
            <a:r>
              <a:rPr lang="pl-PL" dirty="0" smtClean="0">
                <a:solidFill>
                  <a:schemeClr val="accent4">
                    <a:lumMod val="50000"/>
                  </a:schemeClr>
                </a:solidFill>
              </a:rPr>
              <a:t> </a:t>
            </a:r>
            <a:r>
              <a:rPr lang="pl-PL" dirty="0" err="1" smtClean="0">
                <a:solidFill>
                  <a:schemeClr val="accent4">
                    <a:lumMod val="50000"/>
                  </a:schemeClr>
                </a:solidFill>
              </a:rPr>
              <a:t>monkshood</a:t>
            </a:r>
            <a:r>
              <a:rPr lang="pl-PL" dirty="0" smtClean="0">
                <a:solidFill>
                  <a:schemeClr val="accent4">
                    <a:lumMod val="50000"/>
                  </a:schemeClr>
                </a:solidFill>
              </a:rPr>
              <a:t>, </a:t>
            </a:r>
            <a:r>
              <a:rPr lang="pl-PL" dirty="0" err="1" smtClean="0">
                <a:solidFill>
                  <a:schemeClr val="accent4">
                    <a:lumMod val="50000"/>
                  </a:schemeClr>
                </a:solidFill>
              </a:rPr>
              <a:t>monocoten</a:t>
            </a:r>
            <a:r>
              <a:rPr lang="pl-PL" dirty="0" smtClean="0">
                <a:solidFill>
                  <a:schemeClr val="accent4">
                    <a:lumMod val="50000"/>
                  </a:schemeClr>
                </a:solidFill>
              </a:rPr>
              <a:t>, </a:t>
            </a:r>
            <a:r>
              <a:rPr lang="pl-PL" dirty="0" err="1" smtClean="0">
                <a:solidFill>
                  <a:schemeClr val="accent4">
                    <a:lumMod val="50000"/>
                  </a:schemeClr>
                </a:solidFill>
              </a:rPr>
              <a:t>alpine</a:t>
            </a:r>
            <a:r>
              <a:rPr lang="pl-PL" dirty="0" smtClean="0">
                <a:solidFill>
                  <a:schemeClr val="accent4">
                    <a:lumMod val="50000"/>
                  </a:schemeClr>
                </a:solidFill>
              </a:rPr>
              <a:t> </a:t>
            </a:r>
            <a:r>
              <a:rPr lang="pl-PL" dirty="0" err="1" smtClean="0">
                <a:solidFill>
                  <a:schemeClr val="accent4">
                    <a:lumMod val="50000"/>
                  </a:schemeClr>
                </a:solidFill>
              </a:rPr>
              <a:t>cornea</a:t>
            </a:r>
            <a:r>
              <a:rPr lang="pl-PL" dirty="0" smtClean="0">
                <a:solidFill>
                  <a:schemeClr val="accent4">
                    <a:lumMod val="50000"/>
                  </a:schemeClr>
                </a:solidFill>
              </a:rPr>
              <a:t>, red </a:t>
            </a:r>
            <a:r>
              <a:rPr lang="pl-PL" dirty="0" err="1" smtClean="0">
                <a:solidFill>
                  <a:schemeClr val="accent4">
                    <a:lumMod val="50000"/>
                  </a:schemeClr>
                </a:solidFill>
              </a:rPr>
              <a:t>deer</a:t>
            </a:r>
            <a:r>
              <a:rPr lang="pl-PL" dirty="0" smtClean="0">
                <a:solidFill>
                  <a:schemeClr val="accent4">
                    <a:lumMod val="50000"/>
                  </a:schemeClr>
                </a:solidFill>
              </a:rPr>
              <a:t>, northern </a:t>
            </a:r>
            <a:r>
              <a:rPr lang="pl-PL" dirty="0" err="1" smtClean="0">
                <a:solidFill>
                  <a:schemeClr val="accent4">
                    <a:lumMod val="50000"/>
                  </a:schemeClr>
                </a:solidFill>
              </a:rPr>
              <a:t>twinflower</a:t>
            </a:r>
            <a:r>
              <a:rPr lang="pl-PL" dirty="0" smtClean="0">
                <a:solidFill>
                  <a:schemeClr val="accent4">
                    <a:lumMod val="50000"/>
                  </a:schemeClr>
                </a:solidFill>
              </a:rPr>
              <a:t>, </a:t>
            </a:r>
            <a:r>
              <a:rPr lang="pl-PL" dirty="0" err="1" smtClean="0">
                <a:solidFill>
                  <a:schemeClr val="accent4">
                    <a:lumMod val="50000"/>
                  </a:schemeClr>
                </a:solidFill>
              </a:rPr>
              <a:t>flea</a:t>
            </a:r>
            <a:r>
              <a:rPr lang="pl-PL" dirty="0" smtClean="0">
                <a:solidFill>
                  <a:schemeClr val="accent4">
                    <a:lumMod val="50000"/>
                  </a:schemeClr>
                </a:solidFill>
              </a:rPr>
              <a:t> </a:t>
            </a:r>
            <a:r>
              <a:rPr lang="pl-PL" dirty="0" err="1" smtClean="0">
                <a:solidFill>
                  <a:schemeClr val="accent4">
                    <a:lumMod val="50000"/>
                  </a:schemeClr>
                </a:solidFill>
              </a:rPr>
              <a:t>sedge</a:t>
            </a:r>
            <a:r>
              <a:rPr lang="pl-PL" dirty="0" smtClean="0">
                <a:solidFill>
                  <a:schemeClr val="accent4">
                    <a:lumMod val="50000"/>
                  </a:schemeClr>
                </a:solidFill>
              </a:rPr>
              <a:t>, </a:t>
            </a:r>
            <a:r>
              <a:rPr lang="pl-PL" dirty="0" err="1" smtClean="0">
                <a:solidFill>
                  <a:schemeClr val="accent4">
                    <a:lumMod val="50000"/>
                  </a:schemeClr>
                </a:solidFill>
              </a:rPr>
              <a:t>alpine</a:t>
            </a:r>
            <a:r>
              <a:rPr lang="pl-PL" dirty="0" smtClean="0">
                <a:solidFill>
                  <a:schemeClr val="accent4">
                    <a:lumMod val="50000"/>
                  </a:schemeClr>
                </a:solidFill>
              </a:rPr>
              <a:t> </a:t>
            </a:r>
            <a:r>
              <a:rPr lang="pl-PL" dirty="0" err="1" smtClean="0">
                <a:solidFill>
                  <a:schemeClr val="accent4">
                    <a:lumMod val="50000"/>
                  </a:schemeClr>
                </a:solidFill>
              </a:rPr>
              <a:t>toccia</a:t>
            </a:r>
            <a:endParaRPr lang="pl-PL" dirty="0">
              <a:solidFill>
                <a:schemeClr val="accent4">
                  <a:lumMod val="50000"/>
                </a:schemeClr>
              </a:solidFill>
            </a:endParaRPr>
          </a:p>
        </p:txBody>
      </p:sp>
    </p:spTree>
  </p:cSld>
  <p:clrMapOvr>
    <a:masterClrMapping/>
  </p:clrMapOvr>
  <p:transition spd="slow" advTm="54741">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43"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300"/>
                                        <p:tgtEl>
                                          <p:spTgt spid="2"/>
                                        </p:tgtEl>
                                      </p:cBhvr>
                                    </p:animEffect>
                                    <p:anim calcmode="lin" valueType="num">
                                      <p:cBhvr>
                                        <p:cTn id="12" dur="1200" fill="hold"/>
                                        <p:tgtEl>
                                          <p:spTgt spid="2"/>
                                        </p:tgtEl>
                                        <p:attrNameLst>
                                          <p:attrName>ppt_x</p:attrName>
                                        </p:attrNameLst>
                                      </p:cBhvr>
                                      <p:tavLst>
                                        <p:tav tm="0">
                                          <p:val>
                                            <p:strVal val="#ppt_x"/>
                                          </p:val>
                                        </p:tav>
                                        <p:tav tm="100000">
                                          <p:val>
                                            <p:strVal val="#ppt_x"/>
                                          </p:val>
                                        </p:tav>
                                      </p:tavLst>
                                    </p:anim>
                                    <p:anim calcmode="lin" valueType="num">
                                      <p:cBhvr>
                                        <p:cTn id="13" dur="1200" fill="hold"/>
                                        <p:tgtEl>
                                          <p:spTgt spid="2"/>
                                        </p:tgtEl>
                                        <p:attrNameLst>
                                          <p:attrName>ppt_y</p:attrName>
                                        </p:attrNameLst>
                                      </p:cBhvr>
                                      <p:tavLst>
                                        <p:tav tm="0">
                                          <p:val>
                                            <p:strVal val="#ppt_y+0.31"/>
                                          </p:val>
                                        </p:tav>
                                        <p:tav tm="100000">
                                          <p:val>
                                            <p:strVal val="#ppt_y+0.31"/>
                                          </p:val>
                                        </p:tav>
                                      </p:tavLst>
                                    </p:anim>
                                    <p:anim calcmode="lin" valueType="num">
                                      <p:cBhvr>
                                        <p:cTn id="14" dur="1800" decel="50000" fill="hold">
                                          <p:stCondLst>
                                            <p:cond delay="12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5" dur="1800" decel="50000" fill="hold">
                                          <p:stCondLst>
                                            <p:cond delay="12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2854" y="1285860"/>
            <a:ext cx="8901146" cy="1357322"/>
          </a:xfrm>
        </p:spPr>
        <p:txBody>
          <a:bodyPr>
            <a:normAutofit fontScale="90000"/>
          </a:bodyPr>
          <a:lstStyle/>
          <a:p>
            <a:r>
              <a:rPr lang="en-US" sz="9600" dirty="0" smtClean="0"/>
              <a:t/>
            </a:r>
            <a:br>
              <a:rPr lang="en-US" sz="9600" dirty="0" smtClean="0"/>
            </a:br>
            <a:r>
              <a:rPr lang="en-US" sz="8000" dirty="0" smtClean="0"/>
              <a:t> </a:t>
            </a:r>
            <a:r>
              <a:rPr lang="en-US" sz="7300" dirty="0" smtClean="0"/>
              <a:t>S</a:t>
            </a:r>
            <a:r>
              <a:rPr lang="pl-PL" sz="7300" dirty="0" smtClean="0"/>
              <a:t>o</a:t>
            </a:r>
            <a:r>
              <a:rPr lang="en-US" sz="7300" dirty="0" smtClean="0"/>
              <a:t> much for Babia </a:t>
            </a:r>
            <a:r>
              <a:rPr lang="en-US" sz="7300" dirty="0" err="1" smtClean="0"/>
              <a:t>Góra</a:t>
            </a:r>
            <a:r>
              <a:rPr lang="pl-PL" sz="7300" dirty="0" smtClean="0"/>
              <a:t/>
            </a:r>
            <a:br>
              <a:rPr lang="pl-PL" sz="7300" dirty="0" smtClean="0"/>
            </a:br>
            <a:r>
              <a:rPr lang="pl-PL" sz="2000" dirty="0" smtClean="0"/>
              <a:t>By Klaudia and Marysia for </a:t>
            </a:r>
            <a:r>
              <a:rPr lang="pl-PL" sz="2000" dirty="0" err="1" smtClean="0"/>
              <a:t>eTwinning</a:t>
            </a:r>
            <a:r>
              <a:rPr lang="pl-PL" sz="2000" dirty="0" smtClean="0"/>
              <a:t> Project „Mountains </a:t>
            </a:r>
            <a:r>
              <a:rPr lang="pl-PL" sz="2000" dirty="0" err="1" smtClean="0"/>
              <a:t>are</a:t>
            </a:r>
            <a:r>
              <a:rPr lang="pl-PL" sz="2000" dirty="0" smtClean="0"/>
              <a:t> life, </a:t>
            </a:r>
            <a:r>
              <a:rPr lang="pl-PL" sz="2000" dirty="0" err="1" smtClean="0"/>
              <a:t>let’s</a:t>
            </a:r>
            <a:r>
              <a:rPr lang="pl-PL" sz="2000" dirty="0" smtClean="0"/>
              <a:t> </a:t>
            </a:r>
            <a:r>
              <a:rPr lang="pl-PL" sz="2000" dirty="0" err="1" smtClean="0"/>
              <a:t>keep</a:t>
            </a:r>
            <a:r>
              <a:rPr lang="pl-PL" sz="2000" dirty="0" smtClean="0"/>
              <a:t> </a:t>
            </a:r>
            <a:r>
              <a:rPr lang="pl-PL" sz="2000" dirty="0" err="1" smtClean="0"/>
              <a:t>them</a:t>
            </a:r>
            <a:r>
              <a:rPr lang="pl-PL" sz="2000" dirty="0" smtClean="0"/>
              <a:t> </a:t>
            </a:r>
            <a:r>
              <a:rPr lang="pl-PL" sz="2000" dirty="0" err="1" smtClean="0"/>
              <a:t>safe</a:t>
            </a:r>
            <a:r>
              <a:rPr lang="pl-PL" sz="2000" dirty="0" smtClean="0"/>
              <a:t>”.</a:t>
            </a:r>
            <a:r>
              <a:rPr lang="en-US" sz="7300" dirty="0" smtClean="0"/>
              <a:t>.</a:t>
            </a:r>
            <a:endParaRPr lang="pl-PL" sz="7300" dirty="0"/>
          </a:p>
        </p:txBody>
      </p:sp>
    </p:spTree>
  </p:cSld>
  <p:clrMapOvr>
    <a:masterClrMapping/>
  </p:clrMapOvr>
  <p:transition spd="slow"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100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2"/>
                                        </p:tgtEl>
                                        <p:attrNameLst>
                                          <p:attrName>fillcolor</p:attrName>
                                        </p:attrNameLst>
                                      </p:cBhvr>
                                      <p:tavLst>
                                        <p:tav tm="0">
                                          <p:val>
                                            <p:clrVal>
                                              <a:schemeClr val="accent2"/>
                                            </p:clrVal>
                                          </p:val>
                                        </p:tav>
                                        <p:tav tm="50000">
                                          <p:val>
                                            <p:clrVal>
                                              <a:schemeClr val="hlink"/>
                                            </p:clrVal>
                                          </p:val>
                                        </p:tav>
                                      </p:tavLst>
                                    </p:anim>
                                    <p:set>
                                      <p:cBhvr>
                                        <p:cTn id="9" dur="100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156</TotalTime>
  <Words>249</Words>
  <Application>Microsoft Office PowerPoint</Application>
  <PresentationFormat>Pokaz na ekranie (4:3)</PresentationFormat>
  <Paragraphs>9</Paragraphs>
  <Slides>6</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6</vt:i4>
      </vt:variant>
    </vt:vector>
  </HeadingPairs>
  <TitlesOfParts>
    <vt:vector size="10" baseType="lpstr">
      <vt:lpstr>Calibri</vt:lpstr>
      <vt:lpstr>Constantia</vt:lpstr>
      <vt:lpstr>Wingdings 2</vt:lpstr>
      <vt:lpstr>Przepływ</vt:lpstr>
      <vt:lpstr>Mountain</vt:lpstr>
      <vt:lpstr>Babia Góra is one of the most beautiful mountains in Poland</vt:lpstr>
      <vt:lpstr> It is the highest peak of the Western Beskids and the highest peak in Poland outside the Tatry. </vt:lpstr>
      <vt:lpstr>Prezentacja programu PowerPoint</vt:lpstr>
      <vt:lpstr>Nature </vt:lpstr>
      <vt:lpstr>  So much for Babia Góra By Klaudia and Marysia for eTwinning Project „Mountains are life, let’s keep them safe”..</vt:lpstr>
    </vt:vector>
  </TitlesOfParts>
  <Company>Acer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 moja babia góra</dc:title>
  <dc:creator>Dzieci</dc:creator>
  <cp:lastModifiedBy>Hp</cp:lastModifiedBy>
  <cp:revision>16</cp:revision>
  <dcterms:created xsi:type="dcterms:W3CDTF">2020-01-13T15:27:19Z</dcterms:created>
  <dcterms:modified xsi:type="dcterms:W3CDTF">2020-01-14T16:22:56Z</dcterms:modified>
</cp:coreProperties>
</file>