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theme/theme3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68" r:id="rId1"/>
    <p:sldMasterId id="2147483780" r:id="rId2"/>
    <p:sldMasterId id="2147483792" r:id="rId3"/>
    <p:sldMasterId id="2147483804" r:id="rId4"/>
    <p:sldMasterId id="2147483816" r:id="rId5"/>
    <p:sldMasterId id="2147483828" r:id="rId6"/>
    <p:sldMasterId id="2147483840" r:id="rId7"/>
    <p:sldMasterId id="2147483852" r:id="rId8"/>
    <p:sldMasterId id="2147483864" r:id="rId9"/>
    <p:sldMasterId id="2147483876" r:id="rId10"/>
    <p:sldMasterId id="2147483888" r:id="rId11"/>
    <p:sldMasterId id="2147483900" r:id="rId12"/>
    <p:sldMasterId id="2147483912" r:id="rId13"/>
    <p:sldMasterId id="2147483924" r:id="rId14"/>
    <p:sldMasterId id="2147483936" r:id="rId15"/>
    <p:sldMasterId id="2147483948" r:id="rId16"/>
    <p:sldMasterId id="2147483960" r:id="rId17"/>
    <p:sldMasterId id="2147483972" r:id="rId18"/>
    <p:sldMasterId id="2147483984" r:id="rId19"/>
    <p:sldMasterId id="2147483996" r:id="rId20"/>
    <p:sldMasterId id="2147484008" r:id="rId21"/>
    <p:sldMasterId id="2147484020" r:id="rId22"/>
    <p:sldMasterId id="2147484032" r:id="rId23"/>
    <p:sldMasterId id="2147484044" r:id="rId24"/>
    <p:sldMasterId id="2147484056" r:id="rId25"/>
    <p:sldMasterId id="2147484068" r:id="rId26"/>
    <p:sldMasterId id="2147484080" r:id="rId27"/>
    <p:sldMasterId id="2147484092" r:id="rId28"/>
    <p:sldMasterId id="2147484104" r:id="rId29"/>
    <p:sldMasterId id="2147484116" r:id="rId30"/>
    <p:sldMasterId id="2147484128" r:id="rId31"/>
    <p:sldMasterId id="2147484140" r:id="rId32"/>
    <p:sldMasterId id="2147484164" r:id="rId33"/>
    <p:sldMasterId id="2147484176" r:id="rId34"/>
    <p:sldMasterId id="2147484188" r:id="rId35"/>
  </p:sldMasterIdLst>
  <p:notesMasterIdLst>
    <p:notesMasterId r:id="rId83"/>
  </p:notesMasterIdLst>
  <p:sldIdLst>
    <p:sldId id="271" r:id="rId36"/>
    <p:sldId id="256" r:id="rId37"/>
    <p:sldId id="266" r:id="rId38"/>
    <p:sldId id="257" r:id="rId39"/>
    <p:sldId id="258" r:id="rId40"/>
    <p:sldId id="259" r:id="rId41"/>
    <p:sldId id="261" r:id="rId42"/>
    <p:sldId id="267" r:id="rId43"/>
    <p:sldId id="264" r:id="rId44"/>
    <p:sldId id="265" r:id="rId45"/>
    <p:sldId id="262" r:id="rId46"/>
    <p:sldId id="263" r:id="rId47"/>
    <p:sldId id="269" r:id="rId48"/>
    <p:sldId id="272" r:id="rId49"/>
    <p:sldId id="273" r:id="rId50"/>
    <p:sldId id="274" r:id="rId51"/>
    <p:sldId id="275" r:id="rId52"/>
    <p:sldId id="276" r:id="rId53"/>
    <p:sldId id="277" r:id="rId54"/>
    <p:sldId id="278" r:id="rId55"/>
    <p:sldId id="279" r:id="rId56"/>
    <p:sldId id="280" r:id="rId57"/>
    <p:sldId id="281" r:id="rId58"/>
    <p:sldId id="282" r:id="rId59"/>
    <p:sldId id="283" r:id="rId60"/>
    <p:sldId id="284" r:id="rId61"/>
    <p:sldId id="285" r:id="rId62"/>
    <p:sldId id="286" r:id="rId63"/>
    <p:sldId id="287" r:id="rId64"/>
    <p:sldId id="288" r:id="rId65"/>
    <p:sldId id="289" r:id="rId66"/>
    <p:sldId id="290" r:id="rId67"/>
    <p:sldId id="291" r:id="rId68"/>
    <p:sldId id="292" r:id="rId69"/>
    <p:sldId id="293" r:id="rId70"/>
    <p:sldId id="294" r:id="rId71"/>
    <p:sldId id="295" r:id="rId72"/>
    <p:sldId id="296" r:id="rId73"/>
    <p:sldId id="297" r:id="rId74"/>
    <p:sldId id="298" r:id="rId75"/>
    <p:sldId id="299" r:id="rId76"/>
    <p:sldId id="300" r:id="rId77"/>
    <p:sldId id="301" r:id="rId78"/>
    <p:sldId id="302" r:id="rId79"/>
    <p:sldId id="304" r:id="rId80"/>
    <p:sldId id="305" r:id="rId81"/>
    <p:sldId id="306" r:id="rId82"/>
  </p:sldIdLst>
  <p:sldSz cx="9144000" cy="6858000" type="screen4x3"/>
  <p:notesSz cx="6858000" cy="9144000"/>
  <p:embeddedFontLst>
    <p:embeddedFont>
      <p:font typeface="Gill Sans MT" pitchFamily="34" charset="0"/>
      <p:regular r:id="rId84"/>
      <p:bold r:id="rId85"/>
      <p:italic r:id="rId86"/>
      <p:boldItalic r:id="rId87"/>
    </p:embeddedFont>
    <p:embeddedFont>
      <p:font typeface="Calibri" pitchFamily="34" charset="0"/>
      <p:regular r:id="rId88"/>
      <p:bold r:id="rId89"/>
      <p:italic r:id="rId90"/>
      <p:boldItalic r:id="rId91"/>
    </p:embeddedFont>
    <p:embeddedFont>
      <p:font typeface="Wingdings 3" pitchFamily="18" charset="2"/>
      <p:regular r:id="rId92"/>
    </p:embeddedFont>
    <p:embeddedFont>
      <p:font typeface="Bookman Old Style" pitchFamily="18" charset="0"/>
      <p:regular r:id="rId93"/>
      <p:bold r:id="rId94"/>
      <p:italic r:id="rId95"/>
      <p:boldItalic r:id="rId96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7.xml"/><Relationship Id="rId47" Type="http://schemas.openxmlformats.org/officeDocument/2006/relationships/slide" Target="slides/slide12.xml"/><Relationship Id="rId50" Type="http://schemas.openxmlformats.org/officeDocument/2006/relationships/slide" Target="slides/slide15.xml"/><Relationship Id="rId55" Type="http://schemas.openxmlformats.org/officeDocument/2006/relationships/slide" Target="slides/slide20.xml"/><Relationship Id="rId63" Type="http://schemas.openxmlformats.org/officeDocument/2006/relationships/slide" Target="slides/slide28.xml"/><Relationship Id="rId68" Type="http://schemas.openxmlformats.org/officeDocument/2006/relationships/slide" Target="slides/slide33.xml"/><Relationship Id="rId76" Type="http://schemas.openxmlformats.org/officeDocument/2006/relationships/slide" Target="slides/slide41.xml"/><Relationship Id="rId84" Type="http://schemas.openxmlformats.org/officeDocument/2006/relationships/font" Target="fonts/font1.fntdata"/><Relationship Id="rId89" Type="http://schemas.openxmlformats.org/officeDocument/2006/relationships/font" Target="fonts/font6.fntdata"/><Relationship Id="rId97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6.xml"/><Relationship Id="rId92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2.xml"/><Relationship Id="rId40" Type="http://schemas.openxmlformats.org/officeDocument/2006/relationships/slide" Target="slides/slide5.xml"/><Relationship Id="rId45" Type="http://schemas.openxmlformats.org/officeDocument/2006/relationships/slide" Target="slides/slide10.xml"/><Relationship Id="rId53" Type="http://schemas.openxmlformats.org/officeDocument/2006/relationships/slide" Target="slides/slide18.xml"/><Relationship Id="rId58" Type="http://schemas.openxmlformats.org/officeDocument/2006/relationships/slide" Target="slides/slide23.xml"/><Relationship Id="rId66" Type="http://schemas.openxmlformats.org/officeDocument/2006/relationships/slide" Target="slides/slide31.xml"/><Relationship Id="rId74" Type="http://schemas.openxmlformats.org/officeDocument/2006/relationships/slide" Target="slides/slide39.xml"/><Relationship Id="rId79" Type="http://schemas.openxmlformats.org/officeDocument/2006/relationships/slide" Target="slides/slide44.xml"/><Relationship Id="rId87" Type="http://schemas.openxmlformats.org/officeDocument/2006/relationships/font" Target="fonts/font4.fntdata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6.xml"/><Relationship Id="rId82" Type="http://schemas.openxmlformats.org/officeDocument/2006/relationships/slide" Target="slides/slide47.xml"/><Relationship Id="rId90" Type="http://schemas.openxmlformats.org/officeDocument/2006/relationships/font" Target="fonts/font7.fntdata"/><Relationship Id="rId95" Type="http://schemas.openxmlformats.org/officeDocument/2006/relationships/font" Target="fonts/font12.fntdata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8.xml"/><Relationship Id="rId48" Type="http://schemas.openxmlformats.org/officeDocument/2006/relationships/slide" Target="slides/slide13.xml"/><Relationship Id="rId56" Type="http://schemas.openxmlformats.org/officeDocument/2006/relationships/slide" Target="slides/slide21.xml"/><Relationship Id="rId64" Type="http://schemas.openxmlformats.org/officeDocument/2006/relationships/slide" Target="slides/slide29.xml"/><Relationship Id="rId69" Type="http://schemas.openxmlformats.org/officeDocument/2006/relationships/slide" Target="slides/slide34.xml"/><Relationship Id="rId77" Type="http://schemas.openxmlformats.org/officeDocument/2006/relationships/slide" Target="slides/slide42.xml"/><Relationship Id="rId100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6.xml"/><Relationship Id="rId72" Type="http://schemas.openxmlformats.org/officeDocument/2006/relationships/slide" Target="slides/slide37.xml"/><Relationship Id="rId80" Type="http://schemas.openxmlformats.org/officeDocument/2006/relationships/slide" Target="slides/slide45.xml"/><Relationship Id="rId85" Type="http://schemas.openxmlformats.org/officeDocument/2006/relationships/font" Target="fonts/font2.fntdata"/><Relationship Id="rId93" Type="http://schemas.openxmlformats.org/officeDocument/2006/relationships/font" Target="fonts/font10.fntdata"/><Relationship Id="rId9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3.xml"/><Relationship Id="rId46" Type="http://schemas.openxmlformats.org/officeDocument/2006/relationships/slide" Target="slides/slide11.xml"/><Relationship Id="rId59" Type="http://schemas.openxmlformats.org/officeDocument/2006/relationships/slide" Target="slides/slide24.xml"/><Relationship Id="rId67" Type="http://schemas.openxmlformats.org/officeDocument/2006/relationships/slide" Target="slides/slide32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6.xml"/><Relationship Id="rId54" Type="http://schemas.openxmlformats.org/officeDocument/2006/relationships/slide" Target="slides/slide19.xml"/><Relationship Id="rId62" Type="http://schemas.openxmlformats.org/officeDocument/2006/relationships/slide" Target="slides/slide27.xml"/><Relationship Id="rId70" Type="http://schemas.openxmlformats.org/officeDocument/2006/relationships/slide" Target="slides/slide35.xml"/><Relationship Id="rId75" Type="http://schemas.openxmlformats.org/officeDocument/2006/relationships/slide" Target="slides/slide40.xml"/><Relationship Id="rId83" Type="http://schemas.openxmlformats.org/officeDocument/2006/relationships/notesMaster" Target="notesMasters/notesMaster1.xml"/><Relationship Id="rId88" Type="http://schemas.openxmlformats.org/officeDocument/2006/relationships/font" Target="fonts/font5.fntdata"/><Relationship Id="rId91" Type="http://schemas.openxmlformats.org/officeDocument/2006/relationships/font" Target="fonts/font8.fntdata"/><Relationship Id="rId96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1.xml"/><Relationship Id="rId49" Type="http://schemas.openxmlformats.org/officeDocument/2006/relationships/slide" Target="slides/slide14.xml"/><Relationship Id="rId57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9.xml"/><Relationship Id="rId52" Type="http://schemas.openxmlformats.org/officeDocument/2006/relationships/slide" Target="slides/slide17.xml"/><Relationship Id="rId60" Type="http://schemas.openxmlformats.org/officeDocument/2006/relationships/slide" Target="slides/slide25.xml"/><Relationship Id="rId65" Type="http://schemas.openxmlformats.org/officeDocument/2006/relationships/slide" Target="slides/slide30.xml"/><Relationship Id="rId73" Type="http://schemas.openxmlformats.org/officeDocument/2006/relationships/slide" Target="slides/slide38.xml"/><Relationship Id="rId78" Type="http://schemas.openxmlformats.org/officeDocument/2006/relationships/slide" Target="slides/slide43.xml"/><Relationship Id="rId81" Type="http://schemas.openxmlformats.org/officeDocument/2006/relationships/slide" Target="slides/slide46.xml"/><Relationship Id="rId86" Type="http://schemas.openxmlformats.org/officeDocument/2006/relationships/font" Target="fonts/font3.fntdata"/><Relationship Id="rId94" Type="http://schemas.openxmlformats.org/officeDocument/2006/relationships/font" Target="fonts/font11.fntdata"/><Relationship Id="rId9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EA0686-B2CA-4F3A-9E96-C32B1EFD6A15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l-PL"/>
        </a:p>
      </dgm:t>
    </dgm:pt>
    <dgm:pt modelId="{6A6721C9-C52D-45F6-961A-394FB4198D17}">
      <dgm:prSet phldrT="[Tekst]" custT="1"/>
      <dgm:spPr>
        <a:solidFill>
          <a:srgbClr val="FF0000"/>
        </a:solidFill>
      </dgm:spPr>
      <dgm:t>
        <a:bodyPr/>
        <a:lstStyle/>
        <a:p>
          <a:pPr algn="ctr"/>
          <a:r>
            <a:rPr lang="pl-PL" sz="2800" b="1" dirty="0" smtClean="0">
              <a:latin typeface="Calibri" pitchFamily="34" charset="0"/>
            </a:rPr>
            <a:t>MOTIVA</a:t>
          </a:r>
          <a:r>
            <a:rPr lang="en-US" sz="2800" b="1" dirty="0" smtClean="0">
              <a:latin typeface="Calibri" pitchFamily="34" charset="0"/>
            </a:rPr>
            <a:t>TIA</a:t>
          </a:r>
          <a:endParaRPr lang="pl-PL" sz="2800" b="1" dirty="0">
            <a:latin typeface="Calibri" pitchFamily="34" charset="0"/>
          </a:endParaRPr>
        </a:p>
      </dgm:t>
    </dgm:pt>
    <dgm:pt modelId="{D70E7F19-98AB-4A90-AE92-56C815B86F84}" type="parTrans" cxnId="{B75DDA06-AF29-4A4D-A90D-3FD5BF5B3D50}">
      <dgm:prSet/>
      <dgm:spPr/>
      <dgm:t>
        <a:bodyPr/>
        <a:lstStyle/>
        <a:p>
          <a:pPr algn="ctr"/>
          <a:endParaRPr lang="pl-PL"/>
        </a:p>
      </dgm:t>
    </dgm:pt>
    <dgm:pt modelId="{B771C805-4AB2-4EDF-ADA6-158823CC6E53}" type="sibTrans" cxnId="{B75DDA06-AF29-4A4D-A90D-3FD5BF5B3D50}">
      <dgm:prSet/>
      <dgm:spPr/>
      <dgm:t>
        <a:bodyPr/>
        <a:lstStyle/>
        <a:p>
          <a:pPr algn="ctr"/>
          <a:endParaRPr lang="pl-PL"/>
        </a:p>
      </dgm:t>
    </dgm:pt>
    <dgm:pt modelId="{9B7338F6-C252-40AE-89EF-70D9DDAB197E}">
      <dgm:prSet phldrT="[Tekst]" custT="1"/>
      <dgm:spPr/>
      <dgm:t>
        <a:bodyPr/>
        <a:lstStyle/>
        <a:p>
          <a:pPr algn="ctr"/>
          <a:r>
            <a:rPr lang="en-US" sz="2800" b="1" dirty="0" smtClean="0">
              <a:latin typeface="Calibri" pitchFamily="34" charset="0"/>
            </a:rPr>
            <a:t>NEVOI</a:t>
          </a:r>
          <a:endParaRPr lang="pl-PL" sz="2800" b="1" dirty="0">
            <a:latin typeface="Calibri" pitchFamily="34" charset="0"/>
          </a:endParaRPr>
        </a:p>
      </dgm:t>
    </dgm:pt>
    <dgm:pt modelId="{0DDFD79A-D07F-48EF-9FD4-681CEACFDA34}" type="parTrans" cxnId="{8A66AF42-98AC-42EC-A0FA-14A917C61B8C}">
      <dgm:prSet/>
      <dgm:spPr/>
      <dgm:t>
        <a:bodyPr/>
        <a:lstStyle/>
        <a:p>
          <a:pPr algn="ctr"/>
          <a:endParaRPr lang="pl-PL" dirty="0"/>
        </a:p>
      </dgm:t>
    </dgm:pt>
    <dgm:pt modelId="{F4EB511B-D2CC-44EC-AB8A-8CB2EC5CA09C}" type="sibTrans" cxnId="{8A66AF42-98AC-42EC-A0FA-14A917C61B8C}">
      <dgm:prSet/>
      <dgm:spPr/>
      <dgm:t>
        <a:bodyPr/>
        <a:lstStyle/>
        <a:p>
          <a:pPr algn="ctr"/>
          <a:endParaRPr lang="pl-PL"/>
        </a:p>
      </dgm:t>
    </dgm:pt>
    <dgm:pt modelId="{D52DFB08-7B2A-49C9-BD9C-169124F49445}">
      <dgm:prSet phldrT="[Tekst]" custT="1"/>
      <dgm:spPr/>
      <dgm:t>
        <a:bodyPr/>
        <a:lstStyle/>
        <a:p>
          <a:pPr algn="ctr"/>
          <a:r>
            <a:rPr lang="pl-PL" sz="2800" b="1" dirty="0" smtClean="0">
              <a:latin typeface="Calibri" pitchFamily="34" charset="0"/>
            </a:rPr>
            <a:t>S</a:t>
          </a:r>
          <a:r>
            <a:rPr lang="en-US" sz="2800" b="1" dirty="0" smtClean="0">
              <a:latin typeface="Calibri" pitchFamily="34" charset="0"/>
            </a:rPr>
            <a:t>TIMA DE SINE</a:t>
          </a:r>
          <a:endParaRPr lang="pl-PL" sz="2800" b="1" dirty="0">
            <a:latin typeface="Calibri" pitchFamily="34" charset="0"/>
          </a:endParaRPr>
        </a:p>
      </dgm:t>
    </dgm:pt>
    <dgm:pt modelId="{B95FA530-5214-414B-B4CC-D69C35B3826F}" type="parTrans" cxnId="{F3542882-1F6F-436C-8F46-20B1B77E7DFB}">
      <dgm:prSet/>
      <dgm:spPr/>
      <dgm:t>
        <a:bodyPr/>
        <a:lstStyle/>
        <a:p>
          <a:pPr algn="ctr"/>
          <a:endParaRPr lang="pl-PL" dirty="0"/>
        </a:p>
      </dgm:t>
    </dgm:pt>
    <dgm:pt modelId="{17BB4FFF-A933-4079-897D-46F5E3733BDD}" type="sibTrans" cxnId="{F3542882-1F6F-436C-8F46-20B1B77E7DFB}">
      <dgm:prSet/>
      <dgm:spPr/>
      <dgm:t>
        <a:bodyPr/>
        <a:lstStyle/>
        <a:p>
          <a:pPr algn="ctr"/>
          <a:endParaRPr lang="pl-PL"/>
        </a:p>
      </dgm:t>
    </dgm:pt>
    <dgm:pt modelId="{CB828444-B573-4BD5-BF1C-65620776CDFB}">
      <dgm:prSet phldrT="[Tekst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r>
            <a:rPr lang="en-US" sz="2800" b="1" dirty="0" smtClean="0">
              <a:latin typeface="Calibri" pitchFamily="34" charset="0"/>
            </a:rPr>
            <a:t>SCOP</a:t>
          </a:r>
          <a:endParaRPr lang="pl-PL" sz="2800" b="1" dirty="0">
            <a:latin typeface="Calibri" pitchFamily="34" charset="0"/>
          </a:endParaRPr>
        </a:p>
      </dgm:t>
    </dgm:pt>
    <dgm:pt modelId="{3CB29953-5BBC-4530-863C-A53A8F5AB50F}" type="parTrans" cxnId="{42F6CC97-D706-456A-8DBC-6E0D4CAB55BE}">
      <dgm:prSet/>
      <dgm:spPr/>
      <dgm:t>
        <a:bodyPr/>
        <a:lstStyle/>
        <a:p>
          <a:pPr algn="ctr"/>
          <a:endParaRPr lang="pl-PL"/>
        </a:p>
      </dgm:t>
    </dgm:pt>
    <dgm:pt modelId="{921DE5B9-FD79-44D0-87B3-5A5C475E509F}" type="sibTrans" cxnId="{42F6CC97-D706-456A-8DBC-6E0D4CAB55BE}">
      <dgm:prSet/>
      <dgm:spPr/>
      <dgm:t>
        <a:bodyPr/>
        <a:lstStyle/>
        <a:p>
          <a:pPr algn="ctr"/>
          <a:endParaRPr lang="pl-PL"/>
        </a:p>
      </dgm:t>
    </dgm:pt>
    <dgm:pt modelId="{0C8BCB0A-158A-4D84-9652-BB958D9F3982}">
      <dgm:prSet phldrT="[Teks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pl-PL" sz="2800" b="1" dirty="0" smtClean="0">
              <a:latin typeface="Calibri" pitchFamily="34" charset="0"/>
            </a:rPr>
            <a:t>AP</a:t>
          </a:r>
          <a:r>
            <a:rPr lang="en-US" sz="2800" b="1" dirty="0" smtClean="0">
              <a:latin typeface="Calibri" pitchFamily="34" charset="0"/>
            </a:rPr>
            <a:t>ROBAREA</a:t>
          </a:r>
          <a:endParaRPr lang="pl-PL" sz="2800" b="1" dirty="0">
            <a:latin typeface="Calibri" pitchFamily="34" charset="0"/>
          </a:endParaRPr>
        </a:p>
      </dgm:t>
    </dgm:pt>
    <dgm:pt modelId="{4D8787FB-F571-4AB2-A716-915091012628}" type="parTrans" cxnId="{8FD162F2-FA84-4409-B8AC-9E67348FC287}">
      <dgm:prSet/>
      <dgm:spPr/>
      <dgm:t>
        <a:bodyPr/>
        <a:lstStyle/>
        <a:p>
          <a:pPr algn="ctr"/>
          <a:endParaRPr lang="pl-PL"/>
        </a:p>
      </dgm:t>
    </dgm:pt>
    <dgm:pt modelId="{ACBC791C-A65D-4D43-9596-16CB1C4253EE}" type="sibTrans" cxnId="{8FD162F2-FA84-4409-B8AC-9E67348FC287}">
      <dgm:prSet/>
      <dgm:spPr/>
      <dgm:t>
        <a:bodyPr/>
        <a:lstStyle/>
        <a:p>
          <a:pPr algn="ctr"/>
          <a:endParaRPr lang="pl-PL"/>
        </a:p>
      </dgm:t>
    </dgm:pt>
    <dgm:pt modelId="{DFF95A1C-3F2E-4F03-A35F-0DC88FF45EDE}">
      <dgm:prSet phldrT="[Teks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pl-PL" sz="2400" b="1" dirty="0" smtClean="0">
              <a:latin typeface="Calibri" pitchFamily="34" charset="0"/>
            </a:rPr>
            <a:t>CURIO</a:t>
          </a:r>
          <a:r>
            <a:rPr lang="en-US" sz="2400" b="1" dirty="0" smtClean="0">
              <a:latin typeface="Calibri" pitchFamily="34" charset="0"/>
            </a:rPr>
            <a:t>ZITATEA</a:t>
          </a:r>
          <a:endParaRPr lang="pl-PL" sz="2400" b="1" dirty="0">
            <a:latin typeface="Calibri" pitchFamily="34" charset="0"/>
          </a:endParaRPr>
        </a:p>
      </dgm:t>
    </dgm:pt>
    <dgm:pt modelId="{045560D2-AA86-4BFA-A2BE-151DC2F1012C}" type="parTrans" cxnId="{ECF67946-151F-4459-9F1A-C0DB5AB4DCDE}">
      <dgm:prSet/>
      <dgm:spPr/>
      <dgm:t>
        <a:bodyPr/>
        <a:lstStyle/>
        <a:p>
          <a:pPr algn="ctr"/>
          <a:endParaRPr lang="pl-PL"/>
        </a:p>
      </dgm:t>
    </dgm:pt>
    <dgm:pt modelId="{1E0D3B76-476E-4BC1-8AD0-0684DDD36118}" type="sibTrans" cxnId="{ECF67946-151F-4459-9F1A-C0DB5AB4DCDE}">
      <dgm:prSet/>
      <dgm:spPr/>
      <dgm:t>
        <a:bodyPr/>
        <a:lstStyle/>
        <a:p>
          <a:pPr algn="ctr"/>
          <a:endParaRPr lang="pl-PL"/>
        </a:p>
      </dgm:t>
    </dgm:pt>
    <dgm:pt modelId="{148A1C82-E6B9-45E5-9A2D-D1D18FC60EB3}">
      <dgm:prSet phldrT="[Tekst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r>
            <a:rPr lang="en-US" sz="2400" dirty="0" err="1" smtClean="0">
              <a:latin typeface="Calibri" pitchFamily="34" charset="0"/>
            </a:rPr>
            <a:t>Dece</a:t>
          </a:r>
          <a:r>
            <a:rPr lang="en-US" sz="2400" dirty="0" smtClean="0">
              <a:latin typeface="Calibri" pitchFamily="34" charset="0"/>
            </a:rPr>
            <a:t> </a:t>
          </a:r>
          <a:r>
            <a:rPr lang="en-US" sz="2400" dirty="0" err="1" smtClean="0">
              <a:latin typeface="Calibri" pitchFamily="34" charset="0"/>
            </a:rPr>
            <a:t>fac</a:t>
          </a:r>
          <a:r>
            <a:rPr lang="en-US" sz="2400" dirty="0" smtClean="0">
              <a:latin typeface="Calibri" pitchFamily="34" charset="0"/>
            </a:rPr>
            <a:t> </a:t>
          </a:r>
          <a:r>
            <a:rPr lang="en-US" sz="2400" dirty="0" err="1" smtClean="0">
              <a:latin typeface="Calibri" pitchFamily="34" charset="0"/>
            </a:rPr>
            <a:t>asta</a:t>
          </a:r>
          <a:r>
            <a:rPr lang="pl-PL" sz="2400" dirty="0" smtClean="0">
              <a:latin typeface="Calibri" pitchFamily="34" charset="0"/>
            </a:rPr>
            <a:t>?</a:t>
          </a:r>
          <a:endParaRPr lang="pl-PL" sz="2400" dirty="0">
            <a:latin typeface="Calibri" pitchFamily="34" charset="0"/>
          </a:endParaRPr>
        </a:p>
      </dgm:t>
    </dgm:pt>
    <dgm:pt modelId="{C4567058-D4D5-4238-95E5-C29F35EE434C}" type="parTrans" cxnId="{7CBDE8D0-159C-4C28-882C-D5F788E1D1FB}">
      <dgm:prSet/>
      <dgm:spPr/>
      <dgm:t>
        <a:bodyPr/>
        <a:lstStyle/>
        <a:p>
          <a:pPr algn="ctr"/>
          <a:endParaRPr lang="pl-PL"/>
        </a:p>
      </dgm:t>
    </dgm:pt>
    <dgm:pt modelId="{2176326E-82B9-449E-BCDB-7A5EF4605BEE}" type="sibTrans" cxnId="{7CBDE8D0-159C-4C28-882C-D5F788E1D1FB}">
      <dgm:prSet/>
      <dgm:spPr/>
      <dgm:t>
        <a:bodyPr/>
        <a:lstStyle/>
        <a:p>
          <a:pPr algn="ctr"/>
          <a:endParaRPr lang="pl-PL"/>
        </a:p>
      </dgm:t>
    </dgm:pt>
    <dgm:pt modelId="{1BD343C7-D0E0-452D-85AA-D60B4E3AE337}">
      <dgm:prSet phldrT="[Teks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en-US" sz="2400" dirty="0" smtClean="0">
              <a:latin typeface="Calibri" pitchFamily="34" charset="0"/>
            </a:rPr>
            <a:t>F</a:t>
          </a:r>
          <a:r>
            <a:rPr lang="pl-PL" sz="2400" dirty="0" smtClean="0">
              <a:latin typeface="Calibri" pitchFamily="34" charset="0"/>
            </a:rPr>
            <a:t>eedback </a:t>
          </a:r>
          <a:r>
            <a:rPr lang="en-US" sz="2400" dirty="0" smtClean="0">
              <a:latin typeface="Calibri" pitchFamily="34" charset="0"/>
            </a:rPr>
            <a:t>CONSTRUCTIV</a:t>
          </a:r>
          <a:endParaRPr lang="pl-PL" sz="2400" dirty="0">
            <a:latin typeface="Calibri" pitchFamily="34" charset="0"/>
          </a:endParaRPr>
        </a:p>
      </dgm:t>
    </dgm:pt>
    <dgm:pt modelId="{59BD559A-41C2-4193-BEB4-7166861C743B}" type="parTrans" cxnId="{C62D9139-3F0E-42A5-A110-35380A8E7CCC}">
      <dgm:prSet/>
      <dgm:spPr/>
      <dgm:t>
        <a:bodyPr/>
        <a:lstStyle/>
        <a:p>
          <a:pPr algn="ctr"/>
          <a:endParaRPr lang="pl-PL"/>
        </a:p>
      </dgm:t>
    </dgm:pt>
    <dgm:pt modelId="{B4799917-B6CC-4D8F-A301-75140E89AD68}" type="sibTrans" cxnId="{C62D9139-3F0E-42A5-A110-35380A8E7CCC}">
      <dgm:prSet/>
      <dgm:spPr/>
      <dgm:t>
        <a:bodyPr/>
        <a:lstStyle/>
        <a:p>
          <a:pPr algn="ctr"/>
          <a:endParaRPr lang="pl-PL"/>
        </a:p>
      </dgm:t>
    </dgm:pt>
    <dgm:pt modelId="{95E4EE65-0296-4E42-9A00-3F7020945195}" type="pres">
      <dgm:prSet presAssocID="{3BEA0686-B2CA-4F3A-9E96-C32B1EFD6A1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E6F5E58-8B41-446B-9EF3-85B3B8C2A612}" type="pres">
      <dgm:prSet presAssocID="{6A6721C9-C52D-45F6-961A-394FB4198D17}" presName="centerShape" presStyleLbl="node0" presStyleIdx="0" presStyleCnt="1" custScaleX="158086"/>
      <dgm:spPr/>
      <dgm:t>
        <a:bodyPr/>
        <a:lstStyle/>
        <a:p>
          <a:endParaRPr lang="pl-PL"/>
        </a:p>
      </dgm:t>
    </dgm:pt>
    <dgm:pt modelId="{2C2B1BA7-7EF8-4CBE-A8B0-6C753A4A72A4}" type="pres">
      <dgm:prSet presAssocID="{0DDFD79A-D07F-48EF-9FD4-681CEACFDA34}" presName="parTrans" presStyleLbl="sibTrans2D1" presStyleIdx="0" presStyleCnt="5"/>
      <dgm:spPr/>
      <dgm:t>
        <a:bodyPr/>
        <a:lstStyle/>
        <a:p>
          <a:endParaRPr lang="pl-PL"/>
        </a:p>
      </dgm:t>
    </dgm:pt>
    <dgm:pt modelId="{41A511CB-DF09-4091-8628-20740BE3865E}" type="pres">
      <dgm:prSet presAssocID="{0DDFD79A-D07F-48EF-9FD4-681CEACFDA34}" presName="connectorText" presStyleLbl="sibTrans2D1" presStyleIdx="0" presStyleCnt="5"/>
      <dgm:spPr/>
      <dgm:t>
        <a:bodyPr/>
        <a:lstStyle/>
        <a:p>
          <a:endParaRPr lang="pl-PL"/>
        </a:p>
      </dgm:t>
    </dgm:pt>
    <dgm:pt modelId="{AEB50210-CD21-46D1-87AB-8301C636CF40}" type="pres">
      <dgm:prSet presAssocID="{9B7338F6-C252-40AE-89EF-70D9DDAB197E}" presName="node" presStyleLbl="node1" presStyleIdx="0" presStyleCnt="5" custScaleX="15808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282DE43-2705-452C-87AA-CB37FEC0B594}" type="pres">
      <dgm:prSet presAssocID="{B95FA530-5214-414B-B4CC-D69C35B3826F}" presName="parTrans" presStyleLbl="sibTrans2D1" presStyleIdx="1" presStyleCnt="5"/>
      <dgm:spPr/>
      <dgm:t>
        <a:bodyPr/>
        <a:lstStyle/>
        <a:p>
          <a:endParaRPr lang="pl-PL"/>
        </a:p>
      </dgm:t>
    </dgm:pt>
    <dgm:pt modelId="{5E2F3880-6D94-4864-A6FF-43922E4E6BF5}" type="pres">
      <dgm:prSet presAssocID="{B95FA530-5214-414B-B4CC-D69C35B3826F}" presName="connectorText" presStyleLbl="sibTrans2D1" presStyleIdx="1" presStyleCnt="5"/>
      <dgm:spPr/>
      <dgm:t>
        <a:bodyPr/>
        <a:lstStyle/>
        <a:p>
          <a:endParaRPr lang="pl-PL"/>
        </a:p>
      </dgm:t>
    </dgm:pt>
    <dgm:pt modelId="{FF25EE0E-3CBD-4B64-B1F5-3824AF17D9AD}" type="pres">
      <dgm:prSet presAssocID="{D52DFB08-7B2A-49C9-BD9C-169124F49445}" presName="node" presStyleLbl="node1" presStyleIdx="1" presStyleCnt="5" custScaleX="158086" custRadScaleRad="122829" custRadScaleInc="323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69DB237-20B8-4DF4-8A55-27B7883F9002}" type="pres">
      <dgm:prSet presAssocID="{3CB29953-5BBC-4530-863C-A53A8F5AB50F}" presName="parTrans" presStyleLbl="sibTrans2D1" presStyleIdx="2" presStyleCnt="5"/>
      <dgm:spPr/>
      <dgm:t>
        <a:bodyPr/>
        <a:lstStyle/>
        <a:p>
          <a:endParaRPr lang="pl-PL"/>
        </a:p>
      </dgm:t>
    </dgm:pt>
    <dgm:pt modelId="{41C98F34-3DF4-48C9-967A-4A2E781F3E5C}" type="pres">
      <dgm:prSet presAssocID="{3CB29953-5BBC-4530-863C-A53A8F5AB50F}" presName="connectorText" presStyleLbl="sibTrans2D1" presStyleIdx="2" presStyleCnt="5"/>
      <dgm:spPr/>
      <dgm:t>
        <a:bodyPr/>
        <a:lstStyle/>
        <a:p>
          <a:endParaRPr lang="pl-PL"/>
        </a:p>
      </dgm:t>
    </dgm:pt>
    <dgm:pt modelId="{8CBA9CF1-BEDB-497B-A9A2-9CDE3B3CE163}" type="pres">
      <dgm:prSet presAssocID="{CB828444-B573-4BD5-BF1C-65620776CDFB}" presName="node" presStyleLbl="node1" presStyleIdx="2" presStyleCnt="5" custScaleX="158086" custRadScaleRad="108100" custRadScaleInc="-2440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9CC9AC-C187-4B60-8D10-8B5FA1C7946D}" type="pres">
      <dgm:prSet presAssocID="{4D8787FB-F571-4AB2-A716-915091012628}" presName="parTrans" presStyleLbl="sibTrans2D1" presStyleIdx="3" presStyleCnt="5"/>
      <dgm:spPr/>
      <dgm:t>
        <a:bodyPr/>
        <a:lstStyle/>
        <a:p>
          <a:endParaRPr lang="pl-PL"/>
        </a:p>
      </dgm:t>
    </dgm:pt>
    <dgm:pt modelId="{95DFF48C-EBDB-41E4-B070-62BCFFC9E450}" type="pres">
      <dgm:prSet presAssocID="{4D8787FB-F571-4AB2-A716-915091012628}" presName="connectorText" presStyleLbl="sibTrans2D1" presStyleIdx="3" presStyleCnt="5"/>
      <dgm:spPr/>
      <dgm:t>
        <a:bodyPr/>
        <a:lstStyle/>
        <a:p>
          <a:endParaRPr lang="pl-PL"/>
        </a:p>
      </dgm:t>
    </dgm:pt>
    <dgm:pt modelId="{14E2CF19-D9DB-49EA-8BF6-FFF4D82A29B9}" type="pres">
      <dgm:prSet presAssocID="{0C8BCB0A-158A-4D84-9652-BB958D9F3982}" presName="node" presStyleLbl="node1" presStyleIdx="3" presStyleCnt="5" custScaleX="181653" custRadScaleRad="109052" custRadScaleInc="216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E5A6018-430B-4ED0-9424-D2DA47336A3A}" type="pres">
      <dgm:prSet presAssocID="{045560D2-AA86-4BFA-A2BE-151DC2F1012C}" presName="parTrans" presStyleLbl="sibTrans2D1" presStyleIdx="4" presStyleCnt="5"/>
      <dgm:spPr/>
      <dgm:t>
        <a:bodyPr/>
        <a:lstStyle/>
        <a:p>
          <a:endParaRPr lang="pl-PL"/>
        </a:p>
      </dgm:t>
    </dgm:pt>
    <dgm:pt modelId="{36564116-669F-4D2C-AF6F-645BD98B06E0}" type="pres">
      <dgm:prSet presAssocID="{045560D2-AA86-4BFA-A2BE-151DC2F1012C}" presName="connectorText" presStyleLbl="sibTrans2D1" presStyleIdx="4" presStyleCnt="5"/>
      <dgm:spPr/>
      <dgm:t>
        <a:bodyPr/>
        <a:lstStyle/>
        <a:p>
          <a:endParaRPr lang="pl-PL"/>
        </a:p>
      </dgm:t>
    </dgm:pt>
    <dgm:pt modelId="{69B1E58A-943C-4D40-A2D5-5E9A4EDC3373}" type="pres">
      <dgm:prSet presAssocID="{DFF95A1C-3F2E-4F03-A35F-0DC88FF45EDE}" presName="node" presStyleLbl="node1" presStyleIdx="4" presStyleCnt="5" custScaleX="158086" custRadScaleRad="122829" custRadScaleInc="-323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A825EB2-3E99-4CCF-9F86-7762279D463A}" type="presOf" srcId="{3CB29953-5BBC-4530-863C-A53A8F5AB50F}" destId="{41C98F34-3DF4-48C9-967A-4A2E781F3E5C}" srcOrd="1" destOrd="0" presId="urn:microsoft.com/office/officeart/2005/8/layout/radial5"/>
    <dgm:cxn modelId="{CE90A19B-51E8-4DE1-AB51-55FF4A3F8647}" type="presOf" srcId="{0C8BCB0A-158A-4D84-9652-BB958D9F3982}" destId="{14E2CF19-D9DB-49EA-8BF6-FFF4D82A29B9}" srcOrd="0" destOrd="0" presId="urn:microsoft.com/office/officeart/2005/8/layout/radial5"/>
    <dgm:cxn modelId="{8A66AF42-98AC-42EC-A0FA-14A917C61B8C}" srcId="{6A6721C9-C52D-45F6-961A-394FB4198D17}" destId="{9B7338F6-C252-40AE-89EF-70D9DDAB197E}" srcOrd="0" destOrd="0" parTransId="{0DDFD79A-D07F-48EF-9FD4-681CEACFDA34}" sibTransId="{F4EB511B-D2CC-44EC-AB8A-8CB2EC5CA09C}"/>
    <dgm:cxn modelId="{49AC3E76-3591-425D-8328-C4686EE441CB}" type="presOf" srcId="{9B7338F6-C252-40AE-89EF-70D9DDAB197E}" destId="{AEB50210-CD21-46D1-87AB-8301C636CF40}" srcOrd="0" destOrd="0" presId="urn:microsoft.com/office/officeart/2005/8/layout/radial5"/>
    <dgm:cxn modelId="{F354220B-5F5E-4E81-A4C6-DE0B66DED0DB}" type="presOf" srcId="{045560D2-AA86-4BFA-A2BE-151DC2F1012C}" destId="{7E5A6018-430B-4ED0-9424-D2DA47336A3A}" srcOrd="0" destOrd="0" presId="urn:microsoft.com/office/officeart/2005/8/layout/radial5"/>
    <dgm:cxn modelId="{89010428-FCC9-48E0-8BCC-3B432B6CBAE0}" type="presOf" srcId="{3BEA0686-B2CA-4F3A-9E96-C32B1EFD6A15}" destId="{95E4EE65-0296-4E42-9A00-3F7020945195}" srcOrd="0" destOrd="0" presId="urn:microsoft.com/office/officeart/2005/8/layout/radial5"/>
    <dgm:cxn modelId="{4786448C-06AA-4660-9EA6-8CD38A6D808E}" type="presOf" srcId="{148A1C82-E6B9-45E5-9A2D-D1D18FC60EB3}" destId="{8CBA9CF1-BEDB-497B-A9A2-9CDE3B3CE163}" srcOrd="0" destOrd="1" presId="urn:microsoft.com/office/officeart/2005/8/layout/radial5"/>
    <dgm:cxn modelId="{3868107D-0791-4465-809C-86F0CD18CA58}" type="presOf" srcId="{6A6721C9-C52D-45F6-961A-394FB4198D17}" destId="{AE6F5E58-8B41-446B-9EF3-85B3B8C2A612}" srcOrd="0" destOrd="0" presId="urn:microsoft.com/office/officeart/2005/8/layout/radial5"/>
    <dgm:cxn modelId="{7CBDE8D0-159C-4C28-882C-D5F788E1D1FB}" srcId="{CB828444-B573-4BD5-BF1C-65620776CDFB}" destId="{148A1C82-E6B9-45E5-9A2D-D1D18FC60EB3}" srcOrd="0" destOrd="0" parTransId="{C4567058-D4D5-4238-95E5-C29F35EE434C}" sibTransId="{2176326E-82B9-449E-BCDB-7A5EF4605BEE}"/>
    <dgm:cxn modelId="{B75DDA06-AF29-4A4D-A90D-3FD5BF5B3D50}" srcId="{3BEA0686-B2CA-4F3A-9E96-C32B1EFD6A15}" destId="{6A6721C9-C52D-45F6-961A-394FB4198D17}" srcOrd="0" destOrd="0" parTransId="{D70E7F19-98AB-4A90-AE92-56C815B86F84}" sibTransId="{B771C805-4AB2-4EDF-ADA6-158823CC6E53}"/>
    <dgm:cxn modelId="{5EB35B73-E3B2-48EF-871D-2E4B93D3A2E8}" type="presOf" srcId="{4D8787FB-F571-4AB2-A716-915091012628}" destId="{95DFF48C-EBDB-41E4-B070-62BCFFC9E450}" srcOrd="1" destOrd="0" presId="urn:microsoft.com/office/officeart/2005/8/layout/radial5"/>
    <dgm:cxn modelId="{42F6CC97-D706-456A-8DBC-6E0D4CAB55BE}" srcId="{6A6721C9-C52D-45F6-961A-394FB4198D17}" destId="{CB828444-B573-4BD5-BF1C-65620776CDFB}" srcOrd="2" destOrd="0" parTransId="{3CB29953-5BBC-4530-863C-A53A8F5AB50F}" sibTransId="{921DE5B9-FD79-44D0-87B3-5A5C475E509F}"/>
    <dgm:cxn modelId="{B3BB3B39-5238-421D-ABF1-5980B3765B72}" type="presOf" srcId="{DFF95A1C-3F2E-4F03-A35F-0DC88FF45EDE}" destId="{69B1E58A-943C-4D40-A2D5-5E9A4EDC3373}" srcOrd="0" destOrd="0" presId="urn:microsoft.com/office/officeart/2005/8/layout/radial5"/>
    <dgm:cxn modelId="{B8D0C64E-24DE-404F-8632-AF33FC760424}" type="presOf" srcId="{B95FA530-5214-414B-B4CC-D69C35B3826F}" destId="{D282DE43-2705-452C-87AA-CB37FEC0B594}" srcOrd="0" destOrd="0" presId="urn:microsoft.com/office/officeart/2005/8/layout/radial5"/>
    <dgm:cxn modelId="{87A9AAD8-EECC-45B8-AFFE-EACA6F61B6BF}" type="presOf" srcId="{0DDFD79A-D07F-48EF-9FD4-681CEACFDA34}" destId="{41A511CB-DF09-4091-8628-20740BE3865E}" srcOrd="1" destOrd="0" presId="urn:microsoft.com/office/officeart/2005/8/layout/radial5"/>
    <dgm:cxn modelId="{F3542882-1F6F-436C-8F46-20B1B77E7DFB}" srcId="{6A6721C9-C52D-45F6-961A-394FB4198D17}" destId="{D52DFB08-7B2A-49C9-BD9C-169124F49445}" srcOrd="1" destOrd="0" parTransId="{B95FA530-5214-414B-B4CC-D69C35B3826F}" sibTransId="{17BB4FFF-A933-4079-897D-46F5E3733BDD}"/>
    <dgm:cxn modelId="{F6207603-69FD-487F-8F32-F7F2DB4387EE}" type="presOf" srcId="{4D8787FB-F571-4AB2-A716-915091012628}" destId="{5E9CC9AC-C187-4B60-8D10-8B5FA1C7946D}" srcOrd="0" destOrd="0" presId="urn:microsoft.com/office/officeart/2005/8/layout/radial5"/>
    <dgm:cxn modelId="{9FE0E60B-1E42-4C77-954A-C572F8973928}" type="presOf" srcId="{0DDFD79A-D07F-48EF-9FD4-681CEACFDA34}" destId="{2C2B1BA7-7EF8-4CBE-A8B0-6C753A4A72A4}" srcOrd="0" destOrd="0" presId="urn:microsoft.com/office/officeart/2005/8/layout/radial5"/>
    <dgm:cxn modelId="{6E347E39-E899-46A4-B1F9-D086F4A17468}" type="presOf" srcId="{3CB29953-5BBC-4530-863C-A53A8F5AB50F}" destId="{E69DB237-20B8-4DF4-8A55-27B7883F9002}" srcOrd="0" destOrd="0" presId="urn:microsoft.com/office/officeart/2005/8/layout/radial5"/>
    <dgm:cxn modelId="{9F2F65CD-19E6-45D2-934A-0509AB31175C}" type="presOf" srcId="{CB828444-B573-4BD5-BF1C-65620776CDFB}" destId="{8CBA9CF1-BEDB-497B-A9A2-9CDE3B3CE163}" srcOrd="0" destOrd="0" presId="urn:microsoft.com/office/officeart/2005/8/layout/radial5"/>
    <dgm:cxn modelId="{8FD162F2-FA84-4409-B8AC-9E67348FC287}" srcId="{6A6721C9-C52D-45F6-961A-394FB4198D17}" destId="{0C8BCB0A-158A-4D84-9652-BB958D9F3982}" srcOrd="3" destOrd="0" parTransId="{4D8787FB-F571-4AB2-A716-915091012628}" sibTransId="{ACBC791C-A65D-4D43-9596-16CB1C4253EE}"/>
    <dgm:cxn modelId="{161B8140-1727-48E4-B490-CA04927F2A70}" type="presOf" srcId="{D52DFB08-7B2A-49C9-BD9C-169124F49445}" destId="{FF25EE0E-3CBD-4B64-B1F5-3824AF17D9AD}" srcOrd="0" destOrd="0" presId="urn:microsoft.com/office/officeart/2005/8/layout/radial5"/>
    <dgm:cxn modelId="{27FCFBBD-3ECA-4A0D-B798-97E6CF2D5262}" type="presOf" srcId="{045560D2-AA86-4BFA-A2BE-151DC2F1012C}" destId="{36564116-669F-4D2C-AF6F-645BD98B06E0}" srcOrd="1" destOrd="0" presId="urn:microsoft.com/office/officeart/2005/8/layout/radial5"/>
    <dgm:cxn modelId="{C62D9139-3F0E-42A5-A110-35380A8E7CCC}" srcId="{0C8BCB0A-158A-4D84-9652-BB958D9F3982}" destId="{1BD343C7-D0E0-452D-85AA-D60B4E3AE337}" srcOrd="0" destOrd="0" parTransId="{59BD559A-41C2-4193-BEB4-7166861C743B}" sibTransId="{B4799917-B6CC-4D8F-A301-75140E89AD68}"/>
    <dgm:cxn modelId="{93BA9885-2656-46A9-8B11-819F55607098}" type="presOf" srcId="{B95FA530-5214-414B-B4CC-D69C35B3826F}" destId="{5E2F3880-6D94-4864-A6FF-43922E4E6BF5}" srcOrd="1" destOrd="0" presId="urn:microsoft.com/office/officeart/2005/8/layout/radial5"/>
    <dgm:cxn modelId="{ECF67946-151F-4459-9F1A-C0DB5AB4DCDE}" srcId="{6A6721C9-C52D-45F6-961A-394FB4198D17}" destId="{DFF95A1C-3F2E-4F03-A35F-0DC88FF45EDE}" srcOrd="4" destOrd="0" parTransId="{045560D2-AA86-4BFA-A2BE-151DC2F1012C}" sibTransId="{1E0D3B76-476E-4BC1-8AD0-0684DDD36118}"/>
    <dgm:cxn modelId="{9F56BEE8-6652-446E-AFF8-F153E54E69FA}" type="presOf" srcId="{1BD343C7-D0E0-452D-85AA-D60B4E3AE337}" destId="{14E2CF19-D9DB-49EA-8BF6-FFF4D82A29B9}" srcOrd="0" destOrd="1" presId="urn:microsoft.com/office/officeart/2005/8/layout/radial5"/>
    <dgm:cxn modelId="{BFDC86A5-5F7D-4C4D-888C-A10113723EB1}" type="presParOf" srcId="{95E4EE65-0296-4E42-9A00-3F7020945195}" destId="{AE6F5E58-8B41-446B-9EF3-85B3B8C2A612}" srcOrd="0" destOrd="0" presId="urn:microsoft.com/office/officeart/2005/8/layout/radial5"/>
    <dgm:cxn modelId="{84CD579B-826F-4F10-8511-F14BD049E4DC}" type="presParOf" srcId="{95E4EE65-0296-4E42-9A00-3F7020945195}" destId="{2C2B1BA7-7EF8-4CBE-A8B0-6C753A4A72A4}" srcOrd="1" destOrd="0" presId="urn:microsoft.com/office/officeart/2005/8/layout/radial5"/>
    <dgm:cxn modelId="{C367EFEF-FE7E-4FC8-8A06-46864C9AD697}" type="presParOf" srcId="{2C2B1BA7-7EF8-4CBE-A8B0-6C753A4A72A4}" destId="{41A511CB-DF09-4091-8628-20740BE3865E}" srcOrd="0" destOrd="0" presId="urn:microsoft.com/office/officeart/2005/8/layout/radial5"/>
    <dgm:cxn modelId="{6EC70024-6FCD-4F6B-85F8-D597BC901D5A}" type="presParOf" srcId="{95E4EE65-0296-4E42-9A00-3F7020945195}" destId="{AEB50210-CD21-46D1-87AB-8301C636CF40}" srcOrd="2" destOrd="0" presId="urn:microsoft.com/office/officeart/2005/8/layout/radial5"/>
    <dgm:cxn modelId="{66792385-56D1-4377-B340-5853079F75B4}" type="presParOf" srcId="{95E4EE65-0296-4E42-9A00-3F7020945195}" destId="{D282DE43-2705-452C-87AA-CB37FEC0B594}" srcOrd="3" destOrd="0" presId="urn:microsoft.com/office/officeart/2005/8/layout/radial5"/>
    <dgm:cxn modelId="{F816EFB3-2357-4E53-993A-637B4BB30386}" type="presParOf" srcId="{D282DE43-2705-452C-87AA-CB37FEC0B594}" destId="{5E2F3880-6D94-4864-A6FF-43922E4E6BF5}" srcOrd="0" destOrd="0" presId="urn:microsoft.com/office/officeart/2005/8/layout/radial5"/>
    <dgm:cxn modelId="{BDDA06C7-A021-4EC8-9E40-1CF3EA648034}" type="presParOf" srcId="{95E4EE65-0296-4E42-9A00-3F7020945195}" destId="{FF25EE0E-3CBD-4B64-B1F5-3824AF17D9AD}" srcOrd="4" destOrd="0" presId="urn:microsoft.com/office/officeart/2005/8/layout/radial5"/>
    <dgm:cxn modelId="{CEDD8A26-EFE7-468F-9439-886992F49755}" type="presParOf" srcId="{95E4EE65-0296-4E42-9A00-3F7020945195}" destId="{E69DB237-20B8-4DF4-8A55-27B7883F9002}" srcOrd="5" destOrd="0" presId="urn:microsoft.com/office/officeart/2005/8/layout/radial5"/>
    <dgm:cxn modelId="{43055149-7206-47F1-9C29-3A281A2B50B6}" type="presParOf" srcId="{E69DB237-20B8-4DF4-8A55-27B7883F9002}" destId="{41C98F34-3DF4-48C9-967A-4A2E781F3E5C}" srcOrd="0" destOrd="0" presId="urn:microsoft.com/office/officeart/2005/8/layout/radial5"/>
    <dgm:cxn modelId="{09A99CDC-9A77-4D13-9CB4-40F624206A9C}" type="presParOf" srcId="{95E4EE65-0296-4E42-9A00-3F7020945195}" destId="{8CBA9CF1-BEDB-497B-A9A2-9CDE3B3CE163}" srcOrd="6" destOrd="0" presId="urn:microsoft.com/office/officeart/2005/8/layout/radial5"/>
    <dgm:cxn modelId="{77814CF9-55F1-4982-936B-0939F4C88E4F}" type="presParOf" srcId="{95E4EE65-0296-4E42-9A00-3F7020945195}" destId="{5E9CC9AC-C187-4B60-8D10-8B5FA1C7946D}" srcOrd="7" destOrd="0" presId="urn:microsoft.com/office/officeart/2005/8/layout/radial5"/>
    <dgm:cxn modelId="{922E826F-9C1D-49B5-A43B-CB458D061A4A}" type="presParOf" srcId="{5E9CC9AC-C187-4B60-8D10-8B5FA1C7946D}" destId="{95DFF48C-EBDB-41E4-B070-62BCFFC9E450}" srcOrd="0" destOrd="0" presId="urn:microsoft.com/office/officeart/2005/8/layout/radial5"/>
    <dgm:cxn modelId="{BE4CDE86-F880-4880-95E0-61800C226FA0}" type="presParOf" srcId="{95E4EE65-0296-4E42-9A00-3F7020945195}" destId="{14E2CF19-D9DB-49EA-8BF6-FFF4D82A29B9}" srcOrd="8" destOrd="0" presId="urn:microsoft.com/office/officeart/2005/8/layout/radial5"/>
    <dgm:cxn modelId="{ED643C35-55DC-4C1A-B2ED-6BB6A3D62D1C}" type="presParOf" srcId="{95E4EE65-0296-4E42-9A00-3F7020945195}" destId="{7E5A6018-430B-4ED0-9424-D2DA47336A3A}" srcOrd="9" destOrd="0" presId="urn:microsoft.com/office/officeart/2005/8/layout/radial5"/>
    <dgm:cxn modelId="{D8F687DA-EF40-4D6E-9C2E-228DCF296402}" type="presParOf" srcId="{7E5A6018-430B-4ED0-9424-D2DA47336A3A}" destId="{36564116-669F-4D2C-AF6F-645BD98B06E0}" srcOrd="0" destOrd="0" presId="urn:microsoft.com/office/officeart/2005/8/layout/radial5"/>
    <dgm:cxn modelId="{2421C2A0-855B-4EC5-8D1D-93223FB005E5}" type="presParOf" srcId="{95E4EE65-0296-4E42-9A00-3F7020945195}" destId="{69B1E58A-943C-4D40-A2D5-5E9A4EDC3373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266E92-38A7-4D2D-94D3-09490BD0ED10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l-PL"/>
        </a:p>
      </dgm:t>
    </dgm:pt>
    <dgm:pt modelId="{DF42AEB6-3081-473D-B9A7-D63BE44B6133}">
      <dgm:prSet phldrT="[Teks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GB" noProof="0" dirty="0" smtClean="0">
              <a:latin typeface="Calibri" pitchFamily="34" charset="0"/>
            </a:rPr>
            <a:t>1. </a:t>
          </a:r>
          <a:r>
            <a:rPr lang="ro-RO" noProof="0" dirty="0" smtClean="0">
              <a:latin typeface="Calibri" pitchFamily="34" charset="0"/>
            </a:rPr>
            <a:t>Autenticitatea </a:t>
          </a:r>
          <a:r>
            <a:rPr lang="en-GB" noProof="0" dirty="0" smtClean="0">
              <a:latin typeface="Calibri" pitchFamily="34" charset="0"/>
            </a:rPr>
            <a:t> </a:t>
          </a:r>
          <a:endParaRPr lang="pl-PL" dirty="0"/>
        </a:p>
      </dgm:t>
    </dgm:pt>
    <dgm:pt modelId="{D9CBF473-E6A3-4686-B028-8A931D024C53}" type="parTrans" cxnId="{3C8500BF-FFC5-4E04-95CD-46CD8AA567A1}">
      <dgm:prSet/>
      <dgm:spPr/>
      <dgm:t>
        <a:bodyPr/>
        <a:lstStyle/>
        <a:p>
          <a:endParaRPr lang="pl-PL"/>
        </a:p>
      </dgm:t>
    </dgm:pt>
    <dgm:pt modelId="{C8DEFDE9-BC76-4F01-BB72-468FB5163944}" type="sibTrans" cxnId="{3C8500BF-FFC5-4E04-95CD-46CD8AA567A1}">
      <dgm:prSet/>
      <dgm:spPr/>
      <dgm:t>
        <a:bodyPr/>
        <a:lstStyle/>
        <a:p>
          <a:endParaRPr lang="pl-PL"/>
        </a:p>
      </dgm:t>
    </dgm:pt>
    <dgm:pt modelId="{AE689A81-9D62-43A2-B37F-0F3DBF36FA9D}">
      <dgm:prSet/>
      <dgm:spPr/>
      <dgm:t>
        <a:bodyPr/>
        <a:lstStyle/>
        <a:p>
          <a:r>
            <a:rPr lang="en-GB" noProof="0" dirty="0" smtClean="0">
              <a:latin typeface="Calibri" pitchFamily="34" charset="0"/>
            </a:rPr>
            <a:t>2. </a:t>
          </a:r>
          <a:r>
            <a:rPr lang="ro-RO" noProof="0" dirty="0" smtClean="0">
              <a:latin typeface="Calibri" pitchFamily="34" charset="0"/>
            </a:rPr>
            <a:t>Înţelegerea aprofundată</a:t>
          </a:r>
          <a:endParaRPr lang="en-GB" noProof="0" dirty="0" smtClean="0">
            <a:latin typeface="Calibri" pitchFamily="34" charset="0"/>
          </a:endParaRPr>
        </a:p>
      </dgm:t>
    </dgm:pt>
    <dgm:pt modelId="{9D21F032-A1D9-4AF1-A32B-224C3598F128}" type="parTrans" cxnId="{09918257-105F-4622-9C10-8431D60D3542}">
      <dgm:prSet/>
      <dgm:spPr/>
      <dgm:t>
        <a:bodyPr/>
        <a:lstStyle/>
        <a:p>
          <a:endParaRPr lang="pl-PL"/>
        </a:p>
      </dgm:t>
    </dgm:pt>
    <dgm:pt modelId="{919344C3-9712-4FCC-B612-61344AEA32A5}" type="sibTrans" cxnId="{09918257-105F-4622-9C10-8431D60D3542}">
      <dgm:prSet/>
      <dgm:spPr/>
      <dgm:t>
        <a:bodyPr/>
        <a:lstStyle/>
        <a:p>
          <a:endParaRPr lang="pl-PL"/>
        </a:p>
      </dgm:t>
    </dgm:pt>
    <dgm:pt modelId="{8B8A0FB8-D283-4CB7-AD2F-B80FDD52770E}">
      <dgm:prSet/>
      <dgm:spPr/>
      <dgm:t>
        <a:bodyPr/>
        <a:lstStyle/>
        <a:p>
          <a:r>
            <a:rPr lang="en-GB" noProof="0" dirty="0" smtClean="0">
              <a:latin typeface="Calibri" pitchFamily="34" charset="0"/>
            </a:rPr>
            <a:t>3. </a:t>
          </a:r>
          <a:r>
            <a:rPr lang="ro-RO" noProof="0" dirty="0" smtClean="0">
              <a:latin typeface="Calibri" pitchFamily="34" charset="0"/>
            </a:rPr>
            <a:t>Performanţe ale înţelegerii </a:t>
          </a:r>
          <a:endParaRPr lang="en-GB" noProof="0" dirty="0" smtClean="0">
            <a:latin typeface="Calibri" pitchFamily="34" charset="0"/>
          </a:endParaRPr>
        </a:p>
      </dgm:t>
    </dgm:pt>
    <dgm:pt modelId="{E4779F08-98C7-42AA-BEF2-675081F37319}" type="parTrans" cxnId="{8DD4B53C-E4C7-458C-91D1-5909D2D30285}">
      <dgm:prSet/>
      <dgm:spPr/>
      <dgm:t>
        <a:bodyPr/>
        <a:lstStyle/>
        <a:p>
          <a:endParaRPr lang="pl-PL"/>
        </a:p>
      </dgm:t>
    </dgm:pt>
    <dgm:pt modelId="{03004237-95C9-4697-B8B6-399BD40D534E}" type="sibTrans" cxnId="{8DD4B53C-E4C7-458C-91D1-5909D2D30285}">
      <dgm:prSet/>
      <dgm:spPr/>
      <dgm:t>
        <a:bodyPr/>
        <a:lstStyle/>
        <a:p>
          <a:endParaRPr lang="pl-PL"/>
        </a:p>
      </dgm:t>
    </dgm:pt>
    <dgm:pt modelId="{E0342494-20E9-4BCC-824F-3E36454E2A93}">
      <dgm:prSet/>
      <dgm:spPr/>
      <dgm:t>
        <a:bodyPr/>
        <a:lstStyle/>
        <a:p>
          <a:r>
            <a:rPr lang="en-GB" noProof="0" dirty="0" smtClean="0">
              <a:latin typeface="Calibri" pitchFamily="34" charset="0"/>
            </a:rPr>
            <a:t>4. </a:t>
          </a:r>
          <a:r>
            <a:rPr lang="ro-RO" noProof="0" dirty="0" smtClean="0">
              <a:latin typeface="Calibri" pitchFamily="34" charset="0"/>
            </a:rPr>
            <a:t>Evaluarea </a:t>
          </a:r>
          <a:endParaRPr lang="en-GB" noProof="0" dirty="0" smtClean="0">
            <a:latin typeface="Calibri" pitchFamily="34" charset="0"/>
          </a:endParaRPr>
        </a:p>
      </dgm:t>
    </dgm:pt>
    <dgm:pt modelId="{34665BBA-BC02-403C-81B3-C5944A1AD5AA}" type="parTrans" cxnId="{C06F17C9-2490-458E-B26A-00810C4E6F67}">
      <dgm:prSet/>
      <dgm:spPr/>
      <dgm:t>
        <a:bodyPr/>
        <a:lstStyle/>
        <a:p>
          <a:endParaRPr lang="pl-PL"/>
        </a:p>
      </dgm:t>
    </dgm:pt>
    <dgm:pt modelId="{61315E92-FB10-4772-8D33-80E67CDB886D}" type="sibTrans" cxnId="{C06F17C9-2490-458E-B26A-00810C4E6F67}">
      <dgm:prSet/>
      <dgm:spPr/>
      <dgm:t>
        <a:bodyPr/>
        <a:lstStyle/>
        <a:p>
          <a:endParaRPr lang="pl-PL"/>
        </a:p>
      </dgm:t>
    </dgm:pt>
    <dgm:pt modelId="{59960D4E-26F1-43E9-A457-CA902C527A71}">
      <dgm:prSet/>
      <dgm:spPr/>
      <dgm:t>
        <a:bodyPr/>
        <a:lstStyle/>
        <a:p>
          <a:r>
            <a:rPr lang="en-GB" noProof="0" dirty="0" smtClean="0">
              <a:latin typeface="Calibri" pitchFamily="34" charset="0"/>
            </a:rPr>
            <a:t>5. </a:t>
          </a:r>
          <a:r>
            <a:rPr lang="ro-RO" noProof="0" dirty="0" smtClean="0">
              <a:latin typeface="Calibri" pitchFamily="34" charset="0"/>
            </a:rPr>
            <a:t>Utilizarea corespunzătoare a tehnologiei</a:t>
          </a:r>
          <a:endParaRPr lang="en-GB" noProof="0" dirty="0" smtClean="0">
            <a:latin typeface="Calibri" pitchFamily="34" charset="0"/>
          </a:endParaRPr>
        </a:p>
      </dgm:t>
    </dgm:pt>
    <dgm:pt modelId="{49727062-E648-4158-B683-1918D358801A}" type="parTrans" cxnId="{B807D5F7-4B3E-4D46-91A6-E169DFB816C1}">
      <dgm:prSet/>
      <dgm:spPr/>
      <dgm:t>
        <a:bodyPr/>
        <a:lstStyle/>
        <a:p>
          <a:endParaRPr lang="pl-PL"/>
        </a:p>
      </dgm:t>
    </dgm:pt>
    <dgm:pt modelId="{C7FE713B-251B-4D09-821A-F759AFB112DB}" type="sibTrans" cxnId="{B807D5F7-4B3E-4D46-91A6-E169DFB816C1}">
      <dgm:prSet/>
      <dgm:spPr/>
      <dgm:t>
        <a:bodyPr/>
        <a:lstStyle/>
        <a:p>
          <a:endParaRPr lang="pl-PL"/>
        </a:p>
      </dgm:t>
    </dgm:pt>
    <dgm:pt modelId="{AD76B12B-EF3F-4279-8F12-9A6B47F86837}">
      <dgm:prSet/>
      <dgm:spPr>
        <a:solidFill>
          <a:srgbClr val="FFC000"/>
        </a:solidFill>
      </dgm:spPr>
      <dgm:t>
        <a:bodyPr/>
        <a:lstStyle/>
        <a:p>
          <a:r>
            <a:rPr lang="en-GB" noProof="0" dirty="0" smtClean="0">
              <a:latin typeface="Calibri" pitchFamily="34" charset="0"/>
            </a:rPr>
            <a:t>6. </a:t>
          </a:r>
          <a:r>
            <a:rPr lang="ro-RO" noProof="0" dirty="0" smtClean="0">
              <a:latin typeface="Calibri" pitchFamily="34" charset="0"/>
            </a:rPr>
            <a:t>Legătura cu Experţii </a:t>
          </a:r>
          <a:endParaRPr lang="en-GB" noProof="0" dirty="0" smtClean="0">
            <a:latin typeface="Calibri" pitchFamily="34" charset="0"/>
          </a:endParaRPr>
        </a:p>
      </dgm:t>
    </dgm:pt>
    <dgm:pt modelId="{B1C636E5-09A3-4DA7-9E72-EB598A6826F6}" type="parTrans" cxnId="{0A6D6277-C3FF-4E09-BEFC-EAC921023331}">
      <dgm:prSet/>
      <dgm:spPr/>
      <dgm:t>
        <a:bodyPr/>
        <a:lstStyle/>
        <a:p>
          <a:endParaRPr lang="pl-PL"/>
        </a:p>
      </dgm:t>
    </dgm:pt>
    <dgm:pt modelId="{B80E8062-C511-4CCD-9F25-693764655F46}" type="sibTrans" cxnId="{0A6D6277-C3FF-4E09-BEFC-EAC921023331}">
      <dgm:prSet/>
      <dgm:spPr/>
      <dgm:t>
        <a:bodyPr/>
        <a:lstStyle/>
        <a:p>
          <a:endParaRPr lang="pl-PL"/>
        </a:p>
      </dgm:t>
    </dgm:pt>
    <dgm:pt modelId="{8BF0794D-BF7C-41A4-BB57-8BF3D9B4DA4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noProof="0" dirty="0" smtClean="0">
              <a:latin typeface="Calibri" pitchFamily="34" charset="0"/>
            </a:rPr>
            <a:t>7. </a:t>
          </a:r>
          <a:r>
            <a:rPr lang="ro-RO" noProof="0" dirty="0" smtClean="0">
              <a:latin typeface="Calibri" pitchFamily="34" charset="0"/>
            </a:rPr>
            <a:t>Succesul elevului </a:t>
          </a:r>
          <a:endParaRPr lang="en-GB" noProof="0" dirty="0" smtClean="0">
            <a:latin typeface="Calibri" pitchFamily="34" charset="0"/>
          </a:endParaRPr>
        </a:p>
      </dgm:t>
    </dgm:pt>
    <dgm:pt modelId="{C1EE2FAE-C770-414A-B444-0A164B150ED4}" type="parTrans" cxnId="{8E1CA469-6800-4354-A3E3-1F1FF13A0DEC}">
      <dgm:prSet/>
      <dgm:spPr/>
      <dgm:t>
        <a:bodyPr/>
        <a:lstStyle/>
        <a:p>
          <a:endParaRPr lang="pl-PL"/>
        </a:p>
      </dgm:t>
    </dgm:pt>
    <dgm:pt modelId="{DFF5B796-A0ED-4E1C-B95D-97CC5FCA5183}" type="sibTrans" cxnId="{8E1CA469-6800-4354-A3E3-1F1FF13A0DEC}">
      <dgm:prSet/>
      <dgm:spPr/>
      <dgm:t>
        <a:bodyPr/>
        <a:lstStyle/>
        <a:p>
          <a:endParaRPr lang="pl-PL"/>
        </a:p>
      </dgm:t>
    </dgm:pt>
    <dgm:pt modelId="{2D107FF5-FE61-449C-BF27-F37D60FD447D}">
      <dgm:prSet/>
      <dgm:spPr>
        <a:solidFill>
          <a:srgbClr val="7030A0"/>
        </a:solidFill>
      </dgm:spPr>
      <dgm:t>
        <a:bodyPr/>
        <a:lstStyle/>
        <a:p>
          <a:r>
            <a:rPr lang="en-GB" noProof="0" dirty="0" smtClean="0">
              <a:latin typeface="Calibri" pitchFamily="34" charset="0"/>
            </a:rPr>
            <a:t>8. </a:t>
          </a:r>
          <a:r>
            <a:rPr lang="ro-RO" noProof="0" dirty="0" smtClean="0">
              <a:latin typeface="Calibri" pitchFamily="34" charset="0"/>
            </a:rPr>
            <a:t>Cetăţenia etică. </a:t>
          </a:r>
          <a:endParaRPr lang="en-GB" noProof="0" dirty="0" smtClean="0">
            <a:latin typeface="Calibri" pitchFamily="34" charset="0"/>
          </a:endParaRPr>
        </a:p>
      </dgm:t>
    </dgm:pt>
    <dgm:pt modelId="{507B8322-EE16-452A-95C6-387CFCD23A81}" type="parTrans" cxnId="{97EA8FE4-5941-48AE-8AA3-BE9BFD280ED0}">
      <dgm:prSet/>
      <dgm:spPr/>
      <dgm:t>
        <a:bodyPr/>
        <a:lstStyle/>
        <a:p>
          <a:endParaRPr lang="pl-PL"/>
        </a:p>
      </dgm:t>
    </dgm:pt>
    <dgm:pt modelId="{175C92E5-C4F4-4F9D-A4C3-7EABFD1B6E2F}" type="sibTrans" cxnId="{97EA8FE4-5941-48AE-8AA3-BE9BFD280ED0}">
      <dgm:prSet/>
      <dgm:spPr/>
      <dgm:t>
        <a:bodyPr/>
        <a:lstStyle/>
        <a:p>
          <a:endParaRPr lang="pl-PL"/>
        </a:p>
      </dgm:t>
    </dgm:pt>
    <dgm:pt modelId="{66A293AB-8558-451B-AE65-2A05A48FC5C7}" type="pres">
      <dgm:prSet presAssocID="{F8266E92-38A7-4D2D-94D3-09490BD0ED1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19C104E-53E6-4BA1-BFC0-DA12AEE95876}" type="pres">
      <dgm:prSet presAssocID="{DF42AEB6-3081-473D-B9A7-D63BE44B6133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B7C9D46-28F9-44AA-8F47-C3FCA2FE4BFA}" type="pres">
      <dgm:prSet presAssocID="{C8DEFDE9-BC76-4F01-BB72-468FB5163944}" presName="sibTrans" presStyleCnt="0"/>
      <dgm:spPr/>
    </dgm:pt>
    <dgm:pt modelId="{BD61372C-A04B-42AD-8285-5A8F8CF105C4}" type="pres">
      <dgm:prSet presAssocID="{AE689A81-9D62-43A2-B37F-0F3DBF36FA9D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B82688-9DCE-455F-87B9-F7F9B63233CB}" type="pres">
      <dgm:prSet presAssocID="{919344C3-9712-4FCC-B612-61344AEA32A5}" presName="sibTrans" presStyleCnt="0"/>
      <dgm:spPr/>
    </dgm:pt>
    <dgm:pt modelId="{A2DFCD4A-0A51-4928-B05D-BC1E9343C440}" type="pres">
      <dgm:prSet presAssocID="{8B8A0FB8-D283-4CB7-AD2F-B80FDD52770E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9BA705-9D36-4592-9CE1-F0B4270F69EF}" type="pres">
      <dgm:prSet presAssocID="{03004237-95C9-4697-B8B6-399BD40D534E}" presName="sibTrans" presStyleCnt="0"/>
      <dgm:spPr/>
    </dgm:pt>
    <dgm:pt modelId="{89A4CC9C-7F1E-46B0-B6C4-E1599EFEB2A5}" type="pres">
      <dgm:prSet presAssocID="{E0342494-20E9-4BCC-824F-3E36454E2A9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25D4F8-0D6A-48D6-99F7-3D6EA298A824}" type="pres">
      <dgm:prSet presAssocID="{61315E92-FB10-4772-8D33-80E67CDB886D}" presName="sibTrans" presStyleCnt="0"/>
      <dgm:spPr/>
    </dgm:pt>
    <dgm:pt modelId="{FD41C7C9-47ED-4EFD-8F3E-A538A0910D6A}" type="pres">
      <dgm:prSet presAssocID="{59960D4E-26F1-43E9-A457-CA902C527A71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9443AB-A06E-47D6-962A-0ABE89F057CC}" type="pres">
      <dgm:prSet presAssocID="{C7FE713B-251B-4D09-821A-F759AFB112DB}" presName="sibTrans" presStyleCnt="0"/>
      <dgm:spPr/>
    </dgm:pt>
    <dgm:pt modelId="{FFE0A54C-CD21-4B70-A161-9A2FF7E89E5C}" type="pres">
      <dgm:prSet presAssocID="{AD76B12B-EF3F-4279-8F12-9A6B47F86837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B4CC8C-4F5E-471D-A541-D757CEE655EC}" type="pres">
      <dgm:prSet presAssocID="{B80E8062-C511-4CCD-9F25-693764655F46}" presName="sibTrans" presStyleCnt="0"/>
      <dgm:spPr/>
    </dgm:pt>
    <dgm:pt modelId="{8F642F83-E507-45F3-AA3C-570EECE3DD3A}" type="pres">
      <dgm:prSet presAssocID="{8BF0794D-BF7C-41A4-BB57-8BF3D9B4DA46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35E68E-E049-4732-A65C-BDDB0DD9A3C2}" type="pres">
      <dgm:prSet presAssocID="{DFF5B796-A0ED-4E1C-B95D-97CC5FCA5183}" presName="sibTrans" presStyleCnt="0"/>
      <dgm:spPr/>
    </dgm:pt>
    <dgm:pt modelId="{D270109E-DAD4-46A9-8A0D-300D465973C2}" type="pres">
      <dgm:prSet presAssocID="{2D107FF5-FE61-449C-BF27-F37D60FD447D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E1CA469-6800-4354-A3E3-1F1FF13A0DEC}" srcId="{F8266E92-38A7-4D2D-94D3-09490BD0ED10}" destId="{8BF0794D-BF7C-41A4-BB57-8BF3D9B4DA46}" srcOrd="6" destOrd="0" parTransId="{C1EE2FAE-C770-414A-B444-0A164B150ED4}" sibTransId="{DFF5B796-A0ED-4E1C-B95D-97CC5FCA5183}"/>
    <dgm:cxn modelId="{C06F17C9-2490-458E-B26A-00810C4E6F67}" srcId="{F8266E92-38A7-4D2D-94D3-09490BD0ED10}" destId="{E0342494-20E9-4BCC-824F-3E36454E2A93}" srcOrd="3" destOrd="0" parTransId="{34665BBA-BC02-403C-81B3-C5944A1AD5AA}" sibTransId="{61315E92-FB10-4772-8D33-80E67CDB886D}"/>
    <dgm:cxn modelId="{4780D412-67C3-492C-BBE1-62AB72F83669}" type="presOf" srcId="{8BF0794D-BF7C-41A4-BB57-8BF3D9B4DA46}" destId="{8F642F83-E507-45F3-AA3C-570EECE3DD3A}" srcOrd="0" destOrd="0" presId="urn:microsoft.com/office/officeart/2005/8/layout/default#1"/>
    <dgm:cxn modelId="{B807D5F7-4B3E-4D46-91A6-E169DFB816C1}" srcId="{F8266E92-38A7-4D2D-94D3-09490BD0ED10}" destId="{59960D4E-26F1-43E9-A457-CA902C527A71}" srcOrd="4" destOrd="0" parTransId="{49727062-E648-4158-B683-1918D358801A}" sibTransId="{C7FE713B-251B-4D09-821A-F759AFB112DB}"/>
    <dgm:cxn modelId="{19784E67-CC9D-4BB9-8D4B-096F89AE9BFA}" type="presOf" srcId="{AE689A81-9D62-43A2-B37F-0F3DBF36FA9D}" destId="{BD61372C-A04B-42AD-8285-5A8F8CF105C4}" srcOrd="0" destOrd="0" presId="urn:microsoft.com/office/officeart/2005/8/layout/default#1"/>
    <dgm:cxn modelId="{97EA8FE4-5941-48AE-8AA3-BE9BFD280ED0}" srcId="{F8266E92-38A7-4D2D-94D3-09490BD0ED10}" destId="{2D107FF5-FE61-449C-BF27-F37D60FD447D}" srcOrd="7" destOrd="0" parTransId="{507B8322-EE16-452A-95C6-387CFCD23A81}" sibTransId="{175C92E5-C4F4-4F9D-A4C3-7EABFD1B6E2F}"/>
    <dgm:cxn modelId="{8A3BF37A-AD90-4DA3-BE65-992EF49743C9}" type="presOf" srcId="{F8266E92-38A7-4D2D-94D3-09490BD0ED10}" destId="{66A293AB-8558-451B-AE65-2A05A48FC5C7}" srcOrd="0" destOrd="0" presId="urn:microsoft.com/office/officeart/2005/8/layout/default#1"/>
    <dgm:cxn modelId="{8DD4B53C-E4C7-458C-91D1-5909D2D30285}" srcId="{F8266E92-38A7-4D2D-94D3-09490BD0ED10}" destId="{8B8A0FB8-D283-4CB7-AD2F-B80FDD52770E}" srcOrd="2" destOrd="0" parTransId="{E4779F08-98C7-42AA-BEF2-675081F37319}" sibTransId="{03004237-95C9-4697-B8B6-399BD40D534E}"/>
    <dgm:cxn modelId="{0A6D6277-C3FF-4E09-BEFC-EAC921023331}" srcId="{F8266E92-38A7-4D2D-94D3-09490BD0ED10}" destId="{AD76B12B-EF3F-4279-8F12-9A6B47F86837}" srcOrd="5" destOrd="0" parTransId="{B1C636E5-09A3-4DA7-9E72-EB598A6826F6}" sibTransId="{B80E8062-C511-4CCD-9F25-693764655F46}"/>
    <dgm:cxn modelId="{FF80D076-3BDD-484F-80F6-DE678725B9C6}" type="presOf" srcId="{E0342494-20E9-4BCC-824F-3E36454E2A93}" destId="{89A4CC9C-7F1E-46B0-B6C4-E1599EFEB2A5}" srcOrd="0" destOrd="0" presId="urn:microsoft.com/office/officeart/2005/8/layout/default#1"/>
    <dgm:cxn modelId="{B517F6EE-71E5-492C-80B1-4A17250EDF06}" type="presOf" srcId="{59960D4E-26F1-43E9-A457-CA902C527A71}" destId="{FD41C7C9-47ED-4EFD-8F3E-A538A0910D6A}" srcOrd="0" destOrd="0" presId="urn:microsoft.com/office/officeart/2005/8/layout/default#1"/>
    <dgm:cxn modelId="{249A5A5C-29BD-4C20-88ED-C0E61CAC660A}" type="presOf" srcId="{8B8A0FB8-D283-4CB7-AD2F-B80FDD52770E}" destId="{A2DFCD4A-0A51-4928-B05D-BC1E9343C440}" srcOrd="0" destOrd="0" presId="urn:microsoft.com/office/officeart/2005/8/layout/default#1"/>
    <dgm:cxn modelId="{3C8500BF-FFC5-4E04-95CD-46CD8AA567A1}" srcId="{F8266E92-38A7-4D2D-94D3-09490BD0ED10}" destId="{DF42AEB6-3081-473D-B9A7-D63BE44B6133}" srcOrd="0" destOrd="0" parTransId="{D9CBF473-E6A3-4686-B028-8A931D024C53}" sibTransId="{C8DEFDE9-BC76-4F01-BB72-468FB5163944}"/>
    <dgm:cxn modelId="{16D3D687-D8C5-4D79-BB70-43F00F5EA7A0}" type="presOf" srcId="{2D107FF5-FE61-449C-BF27-F37D60FD447D}" destId="{D270109E-DAD4-46A9-8A0D-300D465973C2}" srcOrd="0" destOrd="0" presId="urn:microsoft.com/office/officeart/2005/8/layout/default#1"/>
    <dgm:cxn modelId="{09918257-105F-4622-9C10-8431D60D3542}" srcId="{F8266E92-38A7-4D2D-94D3-09490BD0ED10}" destId="{AE689A81-9D62-43A2-B37F-0F3DBF36FA9D}" srcOrd="1" destOrd="0" parTransId="{9D21F032-A1D9-4AF1-A32B-224C3598F128}" sibTransId="{919344C3-9712-4FCC-B612-61344AEA32A5}"/>
    <dgm:cxn modelId="{8D893144-DF86-4BC6-BE05-9C13BC207E3A}" type="presOf" srcId="{DF42AEB6-3081-473D-B9A7-D63BE44B6133}" destId="{F19C104E-53E6-4BA1-BFC0-DA12AEE95876}" srcOrd="0" destOrd="0" presId="urn:microsoft.com/office/officeart/2005/8/layout/default#1"/>
    <dgm:cxn modelId="{417C49FB-F8C5-480F-A37B-33F2BFF5A613}" type="presOf" srcId="{AD76B12B-EF3F-4279-8F12-9A6B47F86837}" destId="{FFE0A54C-CD21-4B70-A161-9A2FF7E89E5C}" srcOrd="0" destOrd="0" presId="urn:microsoft.com/office/officeart/2005/8/layout/default#1"/>
    <dgm:cxn modelId="{6852449F-00C4-4C81-834C-381C5B73EE77}" type="presParOf" srcId="{66A293AB-8558-451B-AE65-2A05A48FC5C7}" destId="{F19C104E-53E6-4BA1-BFC0-DA12AEE95876}" srcOrd="0" destOrd="0" presId="urn:microsoft.com/office/officeart/2005/8/layout/default#1"/>
    <dgm:cxn modelId="{F7083BE2-0F2A-4797-8ED5-49FBBD3676EC}" type="presParOf" srcId="{66A293AB-8558-451B-AE65-2A05A48FC5C7}" destId="{DB7C9D46-28F9-44AA-8F47-C3FCA2FE4BFA}" srcOrd="1" destOrd="0" presId="urn:microsoft.com/office/officeart/2005/8/layout/default#1"/>
    <dgm:cxn modelId="{FB60F86C-4704-494D-8BED-05864116DF73}" type="presParOf" srcId="{66A293AB-8558-451B-AE65-2A05A48FC5C7}" destId="{BD61372C-A04B-42AD-8285-5A8F8CF105C4}" srcOrd="2" destOrd="0" presId="urn:microsoft.com/office/officeart/2005/8/layout/default#1"/>
    <dgm:cxn modelId="{D3773BA0-D6CB-46A9-B40C-3717DB953ED9}" type="presParOf" srcId="{66A293AB-8558-451B-AE65-2A05A48FC5C7}" destId="{24B82688-9DCE-455F-87B9-F7F9B63233CB}" srcOrd="3" destOrd="0" presId="urn:microsoft.com/office/officeart/2005/8/layout/default#1"/>
    <dgm:cxn modelId="{8CAB485B-3860-4AAA-A710-5CE0FFA7B042}" type="presParOf" srcId="{66A293AB-8558-451B-AE65-2A05A48FC5C7}" destId="{A2DFCD4A-0A51-4928-B05D-BC1E9343C440}" srcOrd="4" destOrd="0" presId="urn:microsoft.com/office/officeart/2005/8/layout/default#1"/>
    <dgm:cxn modelId="{F86639D7-1218-47CF-801C-096F919E8C9D}" type="presParOf" srcId="{66A293AB-8558-451B-AE65-2A05A48FC5C7}" destId="{309BA705-9D36-4592-9CE1-F0B4270F69EF}" srcOrd="5" destOrd="0" presId="urn:microsoft.com/office/officeart/2005/8/layout/default#1"/>
    <dgm:cxn modelId="{C127486F-15EC-40E8-A4D8-17784D4581E1}" type="presParOf" srcId="{66A293AB-8558-451B-AE65-2A05A48FC5C7}" destId="{89A4CC9C-7F1E-46B0-B6C4-E1599EFEB2A5}" srcOrd="6" destOrd="0" presId="urn:microsoft.com/office/officeart/2005/8/layout/default#1"/>
    <dgm:cxn modelId="{A89A3C04-2B84-48AF-9C30-F564C63F3B61}" type="presParOf" srcId="{66A293AB-8558-451B-AE65-2A05A48FC5C7}" destId="{5D25D4F8-0D6A-48D6-99F7-3D6EA298A824}" srcOrd="7" destOrd="0" presId="urn:microsoft.com/office/officeart/2005/8/layout/default#1"/>
    <dgm:cxn modelId="{5020DCEA-51DD-47DA-8C55-5E217EA75563}" type="presParOf" srcId="{66A293AB-8558-451B-AE65-2A05A48FC5C7}" destId="{FD41C7C9-47ED-4EFD-8F3E-A538A0910D6A}" srcOrd="8" destOrd="0" presId="urn:microsoft.com/office/officeart/2005/8/layout/default#1"/>
    <dgm:cxn modelId="{F219BC7D-42C1-4D9D-B1D3-52B25F4342F0}" type="presParOf" srcId="{66A293AB-8558-451B-AE65-2A05A48FC5C7}" destId="{129443AB-A06E-47D6-962A-0ABE89F057CC}" srcOrd="9" destOrd="0" presId="urn:microsoft.com/office/officeart/2005/8/layout/default#1"/>
    <dgm:cxn modelId="{D877E649-29DA-4EB3-B0F8-56263FB56FD5}" type="presParOf" srcId="{66A293AB-8558-451B-AE65-2A05A48FC5C7}" destId="{FFE0A54C-CD21-4B70-A161-9A2FF7E89E5C}" srcOrd="10" destOrd="0" presId="urn:microsoft.com/office/officeart/2005/8/layout/default#1"/>
    <dgm:cxn modelId="{E0F70E15-A03A-44E4-9DC8-045E1EA729E4}" type="presParOf" srcId="{66A293AB-8558-451B-AE65-2A05A48FC5C7}" destId="{18B4CC8C-4F5E-471D-A541-D757CEE655EC}" srcOrd="11" destOrd="0" presId="urn:microsoft.com/office/officeart/2005/8/layout/default#1"/>
    <dgm:cxn modelId="{DDEE5D94-0738-410D-A876-52E91BDA1CF9}" type="presParOf" srcId="{66A293AB-8558-451B-AE65-2A05A48FC5C7}" destId="{8F642F83-E507-45F3-AA3C-570EECE3DD3A}" srcOrd="12" destOrd="0" presId="urn:microsoft.com/office/officeart/2005/8/layout/default#1"/>
    <dgm:cxn modelId="{C4FC6C06-E602-4585-B9D1-A1BB4CC066E4}" type="presParOf" srcId="{66A293AB-8558-451B-AE65-2A05A48FC5C7}" destId="{5C35E68E-E049-4732-A65C-BDDB0DD9A3C2}" srcOrd="13" destOrd="0" presId="urn:microsoft.com/office/officeart/2005/8/layout/default#1"/>
    <dgm:cxn modelId="{C9D1766A-2AED-4A5E-9EFB-EA802C677EA9}" type="presParOf" srcId="{66A293AB-8558-451B-AE65-2A05A48FC5C7}" destId="{D270109E-DAD4-46A9-8A0D-300D465973C2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F5E58-8B41-446B-9EF3-85B3B8C2A612}">
      <dsp:nvSpPr>
        <dsp:cNvPr id="0" name=""/>
        <dsp:cNvSpPr/>
      </dsp:nvSpPr>
      <dsp:spPr>
        <a:xfrm>
          <a:off x="2991504" y="2548293"/>
          <a:ext cx="2875271" cy="1818802"/>
        </a:xfrm>
        <a:prstGeom prst="ellipse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smtClean="0">
              <a:latin typeface="Calibri" pitchFamily="34" charset="0"/>
            </a:rPr>
            <a:t>MOTIVA</a:t>
          </a:r>
          <a:r>
            <a:rPr lang="en-US" sz="2800" b="1" kern="1200" dirty="0" smtClean="0">
              <a:latin typeface="Calibri" pitchFamily="34" charset="0"/>
            </a:rPr>
            <a:t>TIA</a:t>
          </a:r>
          <a:endParaRPr lang="pl-PL" sz="2800" b="1" kern="1200" dirty="0">
            <a:latin typeface="Calibri" pitchFamily="34" charset="0"/>
          </a:endParaRPr>
        </a:p>
      </dsp:txBody>
      <dsp:txXfrm>
        <a:off x="3412578" y="2814650"/>
        <a:ext cx="2033123" cy="1286088"/>
      </dsp:txXfrm>
    </dsp:sp>
    <dsp:sp modelId="{2C2B1BA7-7EF8-4CBE-A8B0-6C753A4A72A4}">
      <dsp:nvSpPr>
        <dsp:cNvPr id="0" name=""/>
        <dsp:cNvSpPr/>
      </dsp:nvSpPr>
      <dsp:spPr>
        <a:xfrm rot="16200000">
          <a:off x="4236811" y="1887100"/>
          <a:ext cx="384656" cy="6183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700" kern="1200" dirty="0"/>
        </a:p>
      </dsp:txBody>
      <dsp:txXfrm>
        <a:off x="4294510" y="2068477"/>
        <a:ext cx="269259" cy="371036"/>
      </dsp:txXfrm>
    </dsp:sp>
    <dsp:sp modelId="{AEB50210-CD21-46D1-87AB-8301C636CF40}">
      <dsp:nvSpPr>
        <dsp:cNvPr id="0" name=""/>
        <dsp:cNvSpPr/>
      </dsp:nvSpPr>
      <dsp:spPr>
        <a:xfrm>
          <a:off x="2991504" y="3723"/>
          <a:ext cx="2875271" cy="18188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Calibri" pitchFamily="34" charset="0"/>
            </a:rPr>
            <a:t>NEVOI</a:t>
          </a:r>
          <a:endParaRPr lang="pl-PL" sz="2800" b="1" kern="1200" dirty="0">
            <a:latin typeface="Calibri" pitchFamily="34" charset="0"/>
          </a:endParaRPr>
        </a:p>
      </dsp:txBody>
      <dsp:txXfrm>
        <a:off x="3412578" y="270080"/>
        <a:ext cx="2033123" cy="1286088"/>
      </dsp:txXfrm>
    </dsp:sp>
    <dsp:sp modelId="{D282DE43-2705-452C-87AA-CB37FEC0B594}">
      <dsp:nvSpPr>
        <dsp:cNvPr id="0" name=""/>
        <dsp:cNvSpPr/>
      </dsp:nvSpPr>
      <dsp:spPr>
        <a:xfrm rot="20589853">
          <a:off x="5808807" y="2697690"/>
          <a:ext cx="220236" cy="6183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700" kern="1200" dirty="0"/>
        </a:p>
      </dsp:txBody>
      <dsp:txXfrm>
        <a:off x="5810223" y="2830936"/>
        <a:ext cx="154165" cy="371036"/>
      </dsp:txXfrm>
    </dsp:sp>
    <dsp:sp modelId="{FF25EE0E-3CBD-4B64-B1F5-3824AF17D9AD}">
      <dsp:nvSpPr>
        <dsp:cNvPr id="0" name=""/>
        <dsp:cNvSpPr/>
      </dsp:nvSpPr>
      <dsp:spPr>
        <a:xfrm>
          <a:off x="5983008" y="1643066"/>
          <a:ext cx="2875271" cy="181880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smtClean="0">
              <a:latin typeface="Calibri" pitchFamily="34" charset="0"/>
            </a:rPr>
            <a:t>S</a:t>
          </a:r>
          <a:r>
            <a:rPr lang="en-US" sz="2800" b="1" kern="1200" dirty="0" smtClean="0">
              <a:latin typeface="Calibri" pitchFamily="34" charset="0"/>
            </a:rPr>
            <a:t>TIMA DE SINE</a:t>
          </a:r>
          <a:endParaRPr lang="pl-PL" sz="2800" b="1" kern="1200" dirty="0">
            <a:latin typeface="Calibri" pitchFamily="34" charset="0"/>
          </a:endParaRPr>
        </a:p>
      </dsp:txBody>
      <dsp:txXfrm>
        <a:off x="6404082" y="1909423"/>
        <a:ext cx="2033123" cy="1286088"/>
      </dsp:txXfrm>
    </dsp:sp>
    <dsp:sp modelId="{E69DB237-20B8-4DF4-8A55-27B7883F9002}">
      <dsp:nvSpPr>
        <dsp:cNvPr id="0" name=""/>
        <dsp:cNvSpPr/>
      </dsp:nvSpPr>
      <dsp:spPr>
        <a:xfrm rot="2712895">
          <a:off x="5238061" y="4118472"/>
          <a:ext cx="307606" cy="6183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700" kern="1200"/>
        </a:p>
      </dsp:txBody>
      <dsp:txXfrm>
        <a:off x="5251698" y="4209401"/>
        <a:ext cx="215324" cy="371036"/>
      </dsp:txXfrm>
    </dsp:sp>
    <dsp:sp modelId="{8CBA9CF1-BEDB-497B-A9A2-9CDE3B3CE163}">
      <dsp:nvSpPr>
        <dsp:cNvPr id="0" name=""/>
        <dsp:cNvSpPr/>
      </dsp:nvSpPr>
      <dsp:spPr>
        <a:xfrm>
          <a:off x="4929219" y="4500600"/>
          <a:ext cx="2875271" cy="1818802"/>
        </a:xfrm>
        <a:prstGeom prst="ellipse">
          <a:avLst/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Calibri" pitchFamily="34" charset="0"/>
            </a:rPr>
            <a:t>SCOP</a:t>
          </a:r>
          <a:endParaRPr lang="pl-PL" sz="2800" b="1" kern="1200" dirty="0">
            <a:latin typeface="Calibri" pitchFamily="34" charset="0"/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latin typeface="Calibri" pitchFamily="34" charset="0"/>
            </a:rPr>
            <a:t>Dece</a:t>
          </a:r>
          <a:r>
            <a:rPr lang="en-US" sz="2400" kern="1200" dirty="0" smtClean="0">
              <a:latin typeface="Calibri" pitchFamily="34" charset="0"/>
            </a:rPr>
            <a:t> </a:t>
          </a:r>
          <a:r>
            <a:rPr lang="en-US" sz="2400" kern="1200" dirty="0" err="1" smtClean="0">
              <a:latin typeface="Calibri" pitchFamily="34" charset="0"/>
            </a:rPr>
            <a:t>fac</a:t>
          </a:r>
          <a:r>
            <a:rPr lang="en-US" sz="2400" kern="1200" dirty="0" smtClean="0">
              <a:latin typeface="Calibri" pitchFamily="34" charset="0"/>
            </a:rPr>
            <a:t> </a:t>
          </a:r>
          <a:r>
            <a:rPr lang="en-US" sz="2400" kern="1200" dirty="0" err="1" smtClean="0">
              <a:latin typeface="Calibri" pitchFamily="34" charset="0"/>
            </a:rPr>
            <a:t>asta</a:t>
          </a:r>
          <a:r>
            <a:rPr lang="pl-PL" sz="2400" kern="1200" dirty="0" smtClean="0">
              <a:latin typeface="Calibri" pitchFamily="34" charset="0"/>
            </a:rPr>
            <a:t>?</a:t>
          </a:r>
          <a:endParaRPr lang="pl-PL" sz="2400" kern="1200" dirty="0">
            <a:latin typeface="Calibri" pitchFamily="34" charset="0"/>
          </a:endParaRPr>
        </a:p>
      </dsp:txBody>
      <dsp:txXfrm>
        <a:off x="5350293" y="4766957"/>
        <a:ext cx="2033123" cy="1286088"/>
      </dsp:txXfrm>
    </dsp:sp>
    <dsp:sp modelId="{5E9CC9AC-C187-4B60-8D10-8B5FA1C7946D}">
      <dsp:nvSpPr>
        <dsp:cNvPr id="0" name=""/>
        <dsp:cNvSpPr/>
      </dsp:nvSpPr>
      <dsp:spPr>
        <a:xfrm rot="8026798">
          <a:off x="3333313" y="4130587"/>
          <a:ext cx="309390" cy="6183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700" kern="1200"/>
        </a:p>
      </dsp:txBody>
      <dsp:txXfrm rot="10800000">
        <a:off x="3411831" y="4220758"/>
        <a:ext cx="216573" cy="371036"/>
      </dsp:txXfrm>
    </dsp:sp>
    <dsp:sp modelId="{14E2CF19-D9DB-49EA-8BF6-FFF4D82A29B9}">
      <dsp:nvSpPr>
        <dsp:cNvPr id="0" name=""/>
        <dsp:cNvSpPr/>
      </dsp:nvSpPr>
      <dsp:spPr>
        <a:xfrm>
          <a:off x="857255" y="4551780"/>
          <a:ext cx="3303908" cy="1818802"/>
        </a:xfrm>
        <a:prstGeom prst="ellipse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smtClean="0">
              <a:latin typeface="Calibri" pitchFamily="34" charset="0"/>
            </a:rPr>
            <a:t>AP</a:t>
          </a:r>
          <a:r>
            <a:rPr lang="en-US" sz="2800" b="1" kern="1200" dirty="0" smtClean="0">
              <a:latin typeface="Calibri" pitchFamily="34" charset="0"/>
            </a:rPr>
            <a:t>ROBAREA</a:t>
          </a:r>
          <a:endParaRPr lang="pl-PL" sz="2800" b="1" kern="1200" dirty="0">
            <a:latin typeface="Calibri" pitchFamily="34" charset="0"/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Calibri" pitchFamily="34" charset="0"/>
            </a:rPr>
            <a:t>F</a:t>
          </a:r>
          <a:r>
            <a:rPr lang="pl-PL" sz="2400" kern="1200" dirty="0" smtClean="0">
              <a:latin typeface="Calibri" pitchFamily="34" charset="0"/>
            </a:rPr>
            <a:t>eedback </a:t>
          </a:r>
          <a:r>
            <a:rPr lang="en-US" sz="2400" kern="1200" dirty="0" smtClean="0">
              <a:latin typeface="Calibri" pitchFamily="34" charset="0"/>
            </a:rPr>
            <a:t>CONSTRUCTIV</a:t>
          </a:r>
          <a:endParaRPr lang="pl-PL" sz="2400" kern="1200" dirty="0">
            <a:latin typeface="Calibri" pitchFamily="34" charset="0"/>
          </a:endParaRPr>
        </a:p>
      </dsp:txBody>
      <dsp:txXfrm>
        <a:off x="1341101" y="4818137"/>
        <a:ext cx="2336216" cy="1286088"/>
      </dsp:txXfrm>
    </dsp:sp>
    <dsp:sp modelId="{7E5A6018-430B-4ED0-9424-D2DA47336A3A}">
      <dsp:nvSpPr>
        <dsp:cNvPr id="0" name=""/>
        <dsp:cNvSpPr/>
      </dsp:nvSpPr>
      <dsp:spPr>
        <a:xfrm rot="11810147">
          <a:off x="2829235" y="2697690"/>
          <a:ext cx="220236" cy="6183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700" kern="1200"/>
        </a:p>
      </dsp:txBody>
      <dsp:txXfrm rot="10800000">
        <a:off x="2893890" y="2830936"/>
        <a:ext cx="154165" cy="371036"/>
      </dsp:txXfrm>
    </dsp:sp>
    <dsp:sp modelId="{69B1E58A-943C-4D40-A2D5-5E9A4EDC3373}">
      <dsp:nvSpPr>
        <dsp:cNvPr id="0" name=""/>
        <dsp:cNvSpPr/>
      </dsp:nvSpPr>
      <dsp:spPr>
        <a:xfrm>
          <a:off x="0" y="1643066"/>
          <a:ext cx="2875271" cy="1818802"/>
        </a:xfrm>
        <a:prstGeom prst="ellipse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latin typeface="Calibri" pitchFamily="34" charset="0"/>
            </a:rPr>
            <a:t>CURIO</a:t>
          </a:r>
          <a:r>
            <a:rPr lang="en-US" sz="2400" b="1" kern="1200" dirty="0" smtClean="0">
              <a:latin typeface="Calibri" pitchFamily="34" charset="0"/>
            </a:rPr>
            <a:t>ZITATEA</a:t>
          </a:r>
          <a:endParaRPr lang="pl-PL" sz="2400" b="1" kern="1200" dirty="0">
            <a:latin typeface="Calibri" pitchFamily="34" charset="0"/>
          </a:endParaRPr>
        </a:p>
      </dsp:txBody>
      <dsp:txXfrm>
        <a:off x="421074" y="1909423"/>
        <a:ext cx="2033123" cy="12860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9C104E-53E6-4BA1-BFC0-DA12AEE95876}">
      <dsp:nvSpPr>
        <dsp:cNvPr id="0" name=""/>
        <dsp:cNvSpPr/>
      </dsp:nvSpPr>
      <dsp:spPr>
        <a:xfrm>
          <a:off x="470151" y="3627"/>
          <a:ext cx="2318107" cy="1390864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noProof="0" dirty="0" smtClean="0">
              <a:latin typeface="Calibri" pitchFamily="34" charset="0"/>
            </a:rPr>
            <a:t>1. </a:t>
          </a:r>
          <a:r>
            <a:rPr lang="ro-RO" sz="2400" kern="1200" noProof="0" dirty="0" smtClean="0">
              <a:latin typeface="Calibri" pitchFamily="34" charset="0"/>
            </a:rPr>
            <a:t>Autenticitatea </a:t>
          </a:r>
          <a:r>
            <a:rPr lang="en-GB" sz="2400" kern="1200" noProof="0" dirty="0" smtClean="0">
              <a:latin typeface="Calibri" pitchFamily="34" charset="0"/>
            </a:rPr>
            <a:t> </a:t>
          </a:r>
          <a:endParaRPr lang="pl-PL" sz="2400" kern="1200" dirty="0"/>
        </a:p>
      </dsp:txBody>
      <dsp:txXfrm>
        <a:off x="470151" y="3627"/>
        <a:ext cx="2318107" cy="1390864"/>
      </dsp:txXfrm>
    </dsp:sp>
    <dsp:sp modelId="{BD61372C-A04B-42AD-8285-5A8F8CF105C4}">
      <dsp:nvSpPr>
        <dsp:cNvPr id="0" name=""/>
        <dsp:cNvSpPr/>
      </dsp:nvSpPr>
      <dsp:spPr>
        <a:xfrm>
          <a:off x="3020069" y="3627"/>
          <a:ext cx="2318107" cy="13908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noProof="0" dirty="0" smtClean="0">
              <a:latin typeface="Calibri" pitchFamily="34" charset="0"/>
            </a:rPr>
            <a:t>2. </a:t>
          </a:r>
          <a:r>
            <a:rPr lang="ro-RO" sz="2400" kern="1200" noProof="0" dirty="0" smtClean="0">
              <a:latin typeface="Calibri" pitchFamily="34" charset="0"/>
            </a:rPr>
            <a:t>Înţelegerea aprofundată</a:t>
          </a:r>
          <a:endParaRPr lang="en-GB" sz="2400" kern="1200" noProof="0" dirty="0" smtClean="0">
            <a:latin typeface="Calibri" pitchFamily="34" charset="0"/>
          </a:endParaRPr>
        </a:p>
      </dsp:txBody>
      <dsp:txXfrm>
        <a:off x="3020069" y="3627"/>
        <a:ext cx="2318107" cy="1390864"/>
      </dsp:txXfrm>
    </dsp:sp>
    <dsp:sp modelId="{A2DFCD4A-0A51-4928-B05D-BC1E9343C440}">
      <dsp:nvSpPr>
        <dsp:cNvPr id="0" name=""/>
        <dsp:cNvSpPr/>
      </dsp:nvSpPr>
      <dsp:spPr>
        <a:xfrm>
          <a:off x="5569987" y="3627"/>
          <a:ext cx="2318107" cy="13908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noProof="0" dirty="0" smtClean="0">
              <a:latin typeface="Calibri" pitchFamily="34" charset="0"/>
            </a:rPr>
            <a:t>3. </a:t>
          </a:r>
          <a:r>
            <a:rPr lang="ro-RO" sz="2400" kern="1200" noProof="0" dirty="0" smtClean="0">
              <a:latin typeface="Calibri" pitchFamily="34" charset="0"/>
            </a:rPr>
            <a:t>Performanţe ale înţelegerii </a:t>
          </a:r>
          <a:endParaRPr lang="en-GB" sz="2400" kern="1200" noProof="0" dirty="0" smtClean="0">
            <a:latin typeface="Calibri" pitchFamily="34" charset="0"/>
          </a:endParaRPr>
        </a:p>
      </dsp:txBody>
      <dsp:txXfrm>
        <a:off x="5569987" y="3627"/>
        <a:ext cx="2318107" cy="1390864"/>
      </dsp:txXfrm>
    </dsp:sp>
    <dsp:sp modelId="{89A4CC9C-7F1E-46B0-B6C4-E1599EFEB2A5}">
      <dsp:nvSpPr>
        <dsp:cNvPr id="0" name=""/>
        <dsp:cNvSpPr/>
      </dsp:nvSpPr>
      <dsp:spPr>
        <a:xfrm>
          <a:off x="470151" y="1626302"/>
          <a:ext cx="2318107" cy="13908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noProof="0" dirty="0" smtClean="0">
              <a:latin typeface="Calibri" pitchFamily="34" charset="0"/>
            </a:rPr>
            <a:t>4. </a:t>
          </a:r>
          <a:r>
            <a:rPr lang="ro-RO" sz="2400" kern="1200" noProof="0" dirty="0" smtClean="0">
              <a:latin typeface="Calibri" pitchFamily="34" charset="0"/>
            </a:rPr>
            <a:t>Evaluarea </a:t>
          </a:r>
          <a:endParaRPr lang="en-GB" sz="2400" kern="1200" noProof="0" dirty="0" smtClean="0">
            <a:latin typeface="Calibri" pitchFamily="34" charset="0"/>
          </a:endParaRPr>
        </a:p>
      </dsp:txBody>
      <dsp:txXfrm>
        <a:off x="470151" y="1626302"/>
        <a:ext cx="2318107" cy="1390864"/>
      </dsp:txXfrm>
    </dsp:sp>
    <dsp:sp modelId="{FD41C7C9-47ED-4EFD-8F3E-A538A0910D6A}">
      <dsp:nvSpPr>
        <dsp:cNvPr id="0" name=""/>
        <dsp:cNvSpPr/>
      </dsp:nvSpPr>
      <dsp:spPr>
        <a:xfrm>
          <a:off x="3020069" y="1626302"/>
          <a:ext cx="2318107" cy="139086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noProof="0" dirty="0" smtClean="0">
              <a:latin typeface="Calibri" pitchFamily="34" charset="0"/>
            </a:rPr>
            <a:t>5. </a:t>
          </a:r>
          <a:r>
            <a:rPr lang="ro-RO" sz="2400" kern="1200" noProof="0" dirty="0" smtClean="0">
              <a:latin typeface="Calibri" pitchFamily="34" charset="0"/>
            </a:rPr>
            <a:t>Utilizarea corespunzătoare a tehnologiei</a:t>
          </a:r>
          <a:endParaRPr lang="en-GB" sz="2400" kern="1200" noProof="0" dirty="0" smtClean="0">
            <a:latin typeface="Calibri" pitchFamily="34" charset="0"/>
          </a:endParaRPr>
        </a:p>
      </dsp:txBody>
      <dsp:txXfrm>
        <a:off x="3020069" y="1626302"/>
        <a:ext cx="2318107" cy="1390864"/>
      </dsp:txXfrm>
    </dsp:sp>
    <dsp:sp modelId="{FFE0A54C-CD21-4B70-A161-9A2FF7E89E5C}">
      <dsp:nvSpPr>
        <dsp:cNvPr id="0" name=""/>
        <dsp:cNvSpPr/>
      </dsp:nvSpPr>
      <dsp:spPr>
        <a:xfrm>
          <a:off x="5569987" y="1626302"/>
          <a:ext cx="2318107" cy="1390864"/>
        </a:xfrm>
        <a:prstGeom prst="rect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noProof="0" dirty="0" smtClean="0">
              <a:latin typeface="Calibri" pitchFamily="34" charset="0"/>
            </a:rPr>
            <a:t>6. </a:t>
          </a:r>
          <a:r>
            <a:rPr lang="ro-RO" sz="2400" kern="1200" noProof="0" dirty="0" smtClean="0">
              <a:latin typeface="Calibri" pitchFamily="34" charset="0"/>
            </a:rPr>
            <a:t>Legătura cu Experţii </a:t>
          </a:r>
          <a:endParaRPr lang="en-GB" sz="2400" kern="1200" noProof="0" dirty="0" smtClean="0">
            <a:latin typeface="Calibri" pitchFamily="34" charset="0"/>
          </a:endParaRPr>
        </a:p>
      </dsp:txBody>
      <dsp:txXfrm>
        <a:off x="5569987" y="1626302"/>
        <a:ext cx="2318107" cy="1390864"/>
      </dsp:txXfrm>
    </dsp:sp>
    <dsp:sp modelId="{8F642F83-E507-45F3-AA3C-570EECE3DD3A}">
      <dsp:nvSpPr>
        <dsp:cNvPr id="0" name=""/>
        <dsp:cNvSpPr/>
      </dsp:nvSpPr>
      <dsp:spPr>
        <a:xfrm>
          <a:off x="1745110" y="3248977"/>
          <a:ext cx="2318107" cy="1390864"/>
        </a:xfrm>
        <a:prstGeom prst="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noProof="0" dirty="0" smtClean="0">
              <a:latin typeface="Calibri" pitchFamily="34" charset="0"/>
            </a:rPr>
            <a:t>7. </a:t>
          </a:r>
          <a:r>
            <a:rPr lang="ro-RO" sz="2400" kern="1200" noProof="0" dirty="0" smtClean="0">
              <a:latin typeface="Calibri" pitchFamily="34" charset="0"/>
            </a:rPr>
            <a:t>Succesul elevului </a:t>
          </a:r>
          <a:endParaRPr lang="en-GB" sz="2400" kern="1200" noProof="0" dirty="0" smtClean="0">
            <a:latin typeface="Calibri" pitchFamily="34" charset="0"/>
          </a:endParaRPr>
        </a:p>
      </dsp:txBody>
      <dsp:txXfrm>
        <a:off x="1745110" y="3248977"/>
        <a:ext cx="2318107" cy="1390864"/>
      </dsp:txXfrm>
    </dsp:sp>
    <dsp:sp modelId="{D270109E-DAD4-46A9-8A0D-300D465973C2}">
      <dsp:nvSpPr>
        <dsp:cNvPr id="0" name=""/>
        <dsp:cNvSpPr/>
      </dsp:nvSpPr>
      <dsp:spPr>
        <a:xfrm>
          <a:off x="4295028" y="3248977"/>
          <a:ext cx="2318107" cy="1390864"/>
        </a:xfrm>
        <a:prstGeom prst="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noProof="0" dirty="0" smtClean="0">
              <a:latin typeface="Calibri" pitchFamily="34" charset="0"/>
            </a:rPr>
            <a:t>8. </a:t>
          </a:r>
          <a:r>
            <a:rPr lang="ro-RO" sz="2400" kern="1200" noProof="0" dirty="0" smtClean="0">
              <a:latin typeface="Calibri" pitchFamily="34" charset="0"/>
            </a:rPr>
            <a:t>Cetăţenia etică. </a:t>
          </a:r>
          <a:endParaRPr lang="en-GB" sz="2400" kern="1200" noProof="0" dirty="0" smtClean="0">
            <a:latin typeface="Calibri" pitchFamily="34" charset="0"/>
          </a:endParaRPr>
        </a:p>
      </dsp:txBody>
      <dsp:txXfrm>
        <a:off x="4295028" y="3248977"/>
        <a:ext cx="2318107" cy="1390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D1BFF-0F06-4176-9EE6-E2C5751F97BD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74C9E-FD8C-492C-A318-E2E8E62EC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73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18BB8-B601-421B-BE3F-E834F99D69CD}" type="slidenum">
              <a:rPr lang="pl-PL" smtClean="0">
                <a:solidFill>
                  <a:prstClr val="black"/>
                </a:solidFill>
              </a:rPr>
              <a:pPr/>
              <a:t>30</a:t>
            </a:fld>
            <a:endParaRPr lang="pl-PL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905624-BF78-4638-8F47-F3D974B6094E}" type="datetimeFigureOut">
              <a:rPr lang="pl-PL" smtClean="0"/>
              <a:pPr/>
              <a:t>2015-03-27</a:t>
            </a:fld>
            <a:endParaRPr lang="en-GB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728B8E6-156F-478D-81A5-8E1E5C8B27A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Prostokąt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Prostokąt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rostokąt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624-BF78-4638-8F47-F3D974B6094E}" type="datetimeFigureOut">
              <a:rPr lang="pl-PL" smtClean="0"/>
              <a:pPr/>
              <a:t>2015-03-27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B8E6-156F-478D-81A5-8E1E5C8B27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5281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5537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37459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2944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55361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70137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3058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607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1732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42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624-BF78-4638-8F47-F3D974B6094E}" type="datetimeFigureOut">
              <a:rPr lang="pl-PL" smtClean="0"/>
              <a:pPr/>
              <a:t>2015-03-27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B8E6-156F-478D-81A5-8E1E5C8B27A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ójkąt równoramienny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5262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666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14355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8091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08568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0044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1572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41863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14725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871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6527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12467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79475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1797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20953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0237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9872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17130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03647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56846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940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76562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20258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4618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53646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68882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43634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38015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53756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9586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21012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041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14889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97968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1733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38388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22362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5415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5416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61941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75214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94003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227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19797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12940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9241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29007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68164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8126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01406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69776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419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2587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620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20857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10718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098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14367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33824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15769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2844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09574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25773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94039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95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16360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19059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50779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0351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46868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90015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75610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03154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79025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9473972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E7DEC9"/>
                </a:solidFill>
              </a:rPr>
              <a:pPr/>
              <a:t>2015-03-27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CF5EA9E-07B0-4633-822C-07FB13912373}" type="slidenum">
              <a:rPr lang="en-GB" smtClean="0">
                <a:solidFill>
                  <a:srgbClr val="E7DEC9"/>
                </a:solidFill>
              </a:rPr>
              <a:pPr/>
              <a:t>‹#›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646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90918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2671219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7073140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8189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Łącznik prosty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57664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0111981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E7DEC9"/>
                </a:solidFill>
              </a:rPr>
              <a:pPr/>
              <a:t>2015-03-27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E7DEC9"/>
                </a:solidFill>
              </a:rPr>
              <a:pPr/>
              <a:t>‹#›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599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8333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rójkąt równoramienny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06837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39075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14638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3830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E7DEC9"/>
                </a:solidFill>
              </a:rPr>
              <a:pPr/>
              <a:t>2015-03-27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CF5EA9E-07B0-4633-822C-07FB13912373}" type="slidenum">
              <a:rPr lang="en-GB" smtClean="0">
                <a:solidFill>
                  <a:srgbClr val="E7DEC9"/>
                </a:solidFill>
              </a:rPr>
              <a:pPr/>
              <a:t>‹#›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11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245502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0640402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50627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Łącznik prosty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10362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0183970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E7DEC9"/>
                </a:solidFill>
              </a:rPr>
              <a:pPr/>
              <a:t>2015-03-27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E7DEC9"/>
                </a:solidFill>
              </a:rPr>
              <a:pPr/>
              <a:t>‹#›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493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28924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rójkąt równoramienny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92309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013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624-BF78-4638-8F47-F3D974B6094E}" type="datetimeFigureOut">
              <a:rPr lang="pl-PL" smtClean="0"/>
              <a:pPr/>
              <a:t>2015-03-27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B8E6-156F-478D-81A5-8E1E5C8B27A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2038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3716886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E7DEC9"/>
                </a:solidFill>
              </a:rPr>
              <a:pPr/>
              <a:t>2015-03-27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CF5EA9E-07B0-4633-822C-07FB13912373}" type="slidenum">
              <a:rPr lang="en-GB" smtClean="0">
                <a:solidFill>
                  <a:srgbClr val="E7DEC9"/>
                </a:solidFill>
              </a:rPr>
              <a:pPr/>
              <a:t>‹#›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108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7716925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1401418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69089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Łącznik prosty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4485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0431740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E7DEC9"/>
                </a:solidFill>
              </a:rPr>
              <a:pPr/>
              <a:t>2015-03-27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E7DEC9"/>
                </a:solidFill>
              </a:rPr>
              <a:pPr/>
              <a:t>‹#›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615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47261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rójkąt równoramienny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360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23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1300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2421488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E7DEC9"/>
                </a:solidFill>
              </a:rPr>
              <a:pPr/>
              <a:t>2015-03-27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CF5EA9E-07B0-4633-822C-07FB13912373}" type="slidenum">
              <a:rPr lang="en-GB" smtClean="0">
                <a:solidFill>
                  <a:srgbClr val="E7DEC9"/>
                </a:solidFill>
              </a:rPr>
              <a:pPr/>
              <a:t>‹#›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828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4827396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2762427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355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Łącznik prosty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94352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6691589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E7DEC9"/>
                </a:solidFill>
              </a:rPr>
              <a:pPr/>
              <a:t>2015-03-27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E7DEC9"/>
                </a:solidFill>
              </a:rPr>
              <a:pPr/>
              <a:t>‹#›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350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912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61396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rójkąt równoramienny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53148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42598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0317322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E7DEC9"/>
                </a:solidFill>
              </a:rPr>
              <a:pPr/>
              <a:t>2015-03-27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CF5EA9E-07B0-4633-822C-07FB13912373}" type="slidenum">
              <a:rPr lang="en-GB" smtClean="0">
                <a:solidFill>
                  <a:srgbClr val="E7DEC9"/>
                </a:solidFill>
              </a:rPr>
              <a:pPr/>
              <a:t>‹#›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84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7038984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4155150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25380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Łącznik prosty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87927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7333071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E7DEC9"/>
                </a:solidFill>
              </a:rPr>
              <a:pPr/>
              <a:t>2015-03-27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E7DEC9"/>
                </a:solidFill>
              </a:rPr>
              <a:pPr/>
              <a:t>‹#›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622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15768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56621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rójkąt równoramienny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3802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6467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9369125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E7DEC9"/>
                </a:solidFill>
              </a:rPr>
              <a:pPr/>
              <a:t>2015-03-27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CF5EA9E-07B0-4633-822C-07FB13912373}" type="slidenum">
              <a:rPr lang="en-GB" smtClean="0">
                <a:solidFill>
                  <a:srgbClr val="E7DEC9"/>
                </a:solidFill>
              </a:rPr>
              <a:pPr/>
              <a:t>‹#›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57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3133571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5443570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45327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Łącznik prosty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73291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13076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47748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E7DEC9"/>
                </a:solidFill>
              </a:rPr>
              <a:pPr/>
              <a:t>2015-03-27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E7DEC9"/>
                </a:solidFill>
              </a:rPr>
              <a:pPr/>
              <a:t>‹#›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934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34856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rójkąt równoramienny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637636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68003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6783847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E7DEC9"/>
                </a:solidFill>
              </a:rPr>
              <a:pPr/>
              <a:t>2015-03-27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CF5EA9E-07B0-4633-822C-07FB13912373}" type="slidenum">
              <a:rPr lang="en-GB" smtClean="0">
                <a:solidFill>
                  <a:srgbClr val="E7DEC9"/>
                </a:solidFill>
              </a:rPr>
              <a:pPr/>
              <a:t>‹#›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99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168228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3360412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72874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Łącznik prosty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68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80330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7769291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E7DEC9"/>
                </a:solidFill>
              </a:rPr>
              <a:pPr/>
              <a:t>2015-03-27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E7DEC9"/>
                </a:solidFill>
              </a:rPr>
              <a:pPr/>
              <a:t>‹#›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986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191603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rójkąt równoramienny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16913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53352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4590197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E7DEC9"/>
                </a:solidFill>
              </a:rPr>
              <a:pPr/>
              <a:t>2015-03-27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CF5EA9E-07B0-4633-822C-07FB13912373}" type="slidenum">
              <a:rPr lang="en-GB" smtClean="0">
                <a:solidFill>
                  <a:srgbClr val="E7DEC9"/>
                </a:solidFill>
              </a:rPr>
              <a:pPr/>
              <a:t>‹#›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15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0376761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40013062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75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95963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Łącznik prosty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44601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1222056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E7DEC9"/>
                </a:solidFill>
              </a:rPr>
              <a:pPr/>
              <a:t>2015-03-27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E7DEC9"/>
                </a:solidFill>
              </a:rPr>
              <a:pPr/>
              <a:t>‹#›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932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971684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rójkąt równoramienny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27488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964456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54091174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E7DEC9"/>
                </a:solidFill>
              </a:rPr>
              <a:pPr/>
              <a:t>2015-03-27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CF5EA9E-07B0-4633-822C-07FB13912373}" type="slidenum">
              <a:rPr lang="en-GB" smtClean="0">
                <a:solidFill>
                  <a:srgbClr val="E7DEC9"/>
                </a:solidFill>
              </a:rPr>
              <a:pPr/>
              <a:t>‹#›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66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747377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873391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6628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05766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Łącznik prosty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61591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86950925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E7DEC9"/>
                </a:solidFill>
              </a:rPr>
              <a:pPr/>
              <a:t>2015-03-27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E7DEC9"/>
                </a:solidFill>
              </a:rPr>
              <a:pPr/>
              <a:t>‹#›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13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2727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rójkąt równoramienny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50960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514127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3166990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E7DEC9"/>
                </a:solidFill>
              </a:rPr>
              <a:pPr/>
              <a:t>2015-03-27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CF5EA9E-07B0-4633-822C-07FB13912373}" type="slidenum">
              <a:rPr lang="en-GB" smtClean="0">
                <a:solidFill>
                  <a:srgbClr val="E7DEC9"/>
                </a:solidFill>
              </a:rPr>
              <a:pPr/>
              <a:t>‹#›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0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479175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730610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2930985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301274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Łącznik prosty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65225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04635532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E7DEC9"/>
                </a:solidFill>
              </a:rPr>
              <a:pPr/>
              <a:t>2015-03-27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E7DEC9"/>
                </a:solidFill>
              </a:rPr>
              <a:pPr/>
              <a:t>‹#›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757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2408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rójkąt równoramienny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294967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24047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02666773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E7DEC9"/>
                </a:solidFill>
              </a:rPr>
              <a:pPr/>
              <a:t>2015-03-27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CF5EA9E-07B0-4633-822C-07FB13912373}" type="slidenum">
              <a:rPr lang="en-GB" smtClean="0">
                <a:solidFill>
                  <a:srgbClr val="E7DEC9"/>
                </a:solidFill>
              </a:rPr>
              <a:pPr/>
              <a:t>‹#›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2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803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09608835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05540057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046304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Łącznik prosty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7041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260223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E7DEC9"/>
                </a:solidFill>
              </a:rPr>
              <a:pPr/>
              <a:t>2015-03-27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E7DEC9"/>
                </a:solidFill>
              </a:rPr>
              <a:pPr/>
              <a:t>‹#›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874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2254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rójkąt równoramienny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34749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89601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54856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905624-BF78-4638-8F47-F3D974B6094E}" type="datetimeFigureOut">
              <a:rPr lang="pl-PL" smtClean="0"/>
              <a:pPr/>
              <a:t>2015-03-27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728B8E6-156F-478D-81A5-8E1E5C8B27A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rostokąt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29296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E7DEC9"/>
                </a:solidFill>
              </a:rPr>
              <a:pPr/>
              <a:t>2015-03-27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CF5EA9E-07B0-4633-822C-07FB13912373}" type="slidenum">
              <a:rPr lang="en-GB" smtClean="0">
                <a:solidFill>
                  <a:srgbClr val="E7DEC9"/>
                </a:solidFill>
              </a:rPr>
              <a:pPr/>
              <a:t>‹#›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850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3533727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28227982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040234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Łącznik prosty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251026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01236282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E7DEC9"/>
                </a:solidFill>
              </a:rPr>
              <a:pPr/>
              <a:t>2015-03-27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E7DEC9"/>
                </a:solidFill>
              </a:rPr>
              <a:pPr/>
              <a:t>‹#›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60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71078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rójkąt równoramienny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041443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8677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305990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35758259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E7DEC9"/>
                </a:solidFill>
              </a:rPr>
              <a:pPr/>
              <a:t>2015-03-27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CF5EA9E-07B0-4633-822C-07FB13912373}" type="slidenum">
              <a:rPr lang="en-GB" smtClean="0">
                <a:solidFill>
                  <a:srgbClr val="E7DEC9"/>
                </a:solidFill>
              </a:rPr>
              <a:pPr/>
              <a:t>‹#›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065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06527413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30964587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094533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Łącznik prosty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45250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81107644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E7DEC9"/>
                </a:solidFill>
              </a:rPr>
              <a:pPr/>
              <a:t>2015-03-27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E7DEC9"/>
                </a:solidFill>
              </a:rPr>
              <a:pPr/>
              <a:t>‹#›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11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39224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rójkąt równoramienny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717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812530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336305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16075985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E7DEC9"/>
                </a:solidFill>
              </a:rPr>
              <a:pPr/>
              <a:t>2015-03-27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CF5EA9E-07B0-4633-822C-07FB13912373}" type="slidenum">
              <a:rPr lang="en-GB" smtClean="0">
                <a:solidFill>
                  <a:srgbClr val="E7DEC9"/>
                </a:solidFill>
              </a:rPr>
              <a:pPr/>
              <a:t>‹#›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500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83567617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29403891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474872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Łącznik prosty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22823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61079751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E7DEC9"/>
                </a:solidFill>
              </a:rPr>
              <a:pPr/>
              <a:t>2015-03-27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E7DEC9"/>
                </a:solidFill>
              </a:rPr>
              <a:pPr/>
              <a:t>‹#›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294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4335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92279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rójkąt równoramienny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679203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357107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3905731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E7DEC9"/>
                </a:solidFill>
              </a:rPr>
              <a:pPr/>
              <a:t>2015-03-27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CF5EA9E-07B0-4633-822C-07FB13912373}" type="slidenum">
              <a:rPr lang="en-GB" smtClean="0">
                <a:solidFill>
                  <a:srgbClr val="E7DEC9"/>
                </a:solidFill>
              </a:rPr>
              <a:pPr/>
              <a:t>‹#›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218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24582694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5702175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750746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Łącznik prosty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146445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42697520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E7DEC9"/>
                </a:solidFill>
              </a:rPr>
              <a:pPr/>
              <a:t>2015-03-27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E7DEC9"/>
                </a:solidFill>
              </a:rPr>
              <a:pPr/>
              <a:t>‹#›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764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929245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67662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rójkąt równoramienny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36812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162170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87056927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E7DEC9"/>
                </a:solidFill>
              </a:rPr>
              <a:pPr/>
              <a:t>2015-03-27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CF5EA9E-07B0-4633-822C-07FB13912373}" type="slidenum">
              <a:rPr lang="en-GB" smtClean="0">
                <a:solidFill>
                  <a:srgbClr val="E7DEC9"/>
                </a:solidFill>
              </a:rPr>
              <a:pPr/>
              <a:t>‹#›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61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98635067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33099071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635976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Łącznik prosty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69269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622396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684410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E7DEC9"/>
                </a:solidFill>
              </a:rPr>
              <a:pPr/>
              <a:t>2015-03-27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E7DEC9"/>
                </a:solidFill>
              </a:rPr>
              <a:pPr/>
              <a:t>‹#›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147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942692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rójkąt równoramienny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308411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257863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61079986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E7DEC9"/>
                </a:solidFill>
              </a:rPr>
              <a:pPr/>
              <a:t>2015-03-27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CF5EA9E-07B0-4633-822C-07FB13912373}" type="slidenum">
              <a:rPr lang="en-GB" smtClean="0">
                <a:solidFill>
                  <a:srgbClr val="E7DEC9"/>
                </a:solidFill>
              </a:rPr>
              <a:pPr/>
              <a:t>‹#›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995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81150861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00419644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914708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Łącznik prosty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475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867951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03359910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E7DEC9"/>
                </a:solidFill>
              </a:rPr>
              <a:pPr/>
              <a:t>2015-03-27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E7DEC9"/>
                </a:solidFill>
              </a:rPr>
              <a:pPr/>
              <a:t>‹#›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59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016546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rójkąt równoramienny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293049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744527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36954309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E7DEC9"/>
                </a:solidFill>
              </a:rPr>
              <a:pPr/>
              <a:t>2015-03-27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CF5EA9E-07B0-4633-822C-07FB13912373}" type="slidenum">
              <a:rPr lang="en-GB" smtClean="0">
                <a:solidFill>
                  <a:srgbClr val="E7DEC9"/>
                </a:solidFill>
              </a:rPr>
              <a:pPr/>
              <a:t>‹#›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576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8053535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62248926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920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41975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Łącznik prosty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536128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24022041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E7DEC9"/>
                </a:solidFill>
              </a:rPr>
              <a:pPr/>
              <a:t>2015-03-27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E7DEC9"/>
                </a:solidFill>
              </a:rPr>
              <a:pPr/>
              <a:t>‹#›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48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00687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rójkąt równoramienny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703342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369636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41404164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E7DEC9"/>
                </a:solidFill>
              </a:rPr>
              <a:pPr/>
              <a:t>2015-03-27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CF5EA9E-07B0-4633-822C-07FB13912373}" type="slidenum">
              <a:rPr lang="en-GB" smtClean="0">
                <a:solidFill>
                  <a:srgbClr val="E7DEC9"/>
                </a:solidFill>
              </a:rPr>
              <a:pPr/>
              <a:t>‹#›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90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29580282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831367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805677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639936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Łącznik prosty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81972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58596804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E7DEC9"/>
                </a:solidFill>
              </a:rPr>
              <a:pPr/>
              <a:t>2015-03-27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E7DEC9"/>
                </a:solidFill>
              </a:rPr>
              <a:pPr/>
              <a:t>‹#›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532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88709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rójkąt równoramienny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8175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291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624-BF78-4638-8F47-F3D974B6094E}" type="datetimeFigureOut">
              <a:rPr lang="pl-PL" smtClean="0"/>
              <a:pPr/>
              <a:t>2015-03-27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B8E6-156F-478D-81A5-8E1E5C8B27A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612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6952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7311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4803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5869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5048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7045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6986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7421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407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624-BF78-4638-8F47-F3D974B6094E}" type="datetimeFigureOut">
              <a:rPr lang="pl-PL" smtClean="0"/>
              <a:pPr/>
              <a:t>2015-03-27</a:t>
            </a:fld>
            <a:endParaRPr lang="en-GB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B8E6-156F-478D-81A5-8E1E5C8B27A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0955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6458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0120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2537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4072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3076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0004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4953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1835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74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624-BF78-4638-8F47-F3D974B6094E}" type="datetimeFigureOut">
              <a:rPr lang="pl-PL" smtClean="0"/>
              <a:pPr/>
              <a:t>2015-03-27</a:t>
            </a:fld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B8E6-156F-478D-81A5-8E1E5C8B27A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719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7531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0182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060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19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752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740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4808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3092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947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624-BF78-4638-8F47-F3D974B6094E}" type="datetimeFigureOut">
              <a:rPr lang="pl-PL" smtClean="0"/>
              <a:pPr/>
              <a:t>2015-03-27</a:t>
            </a:fld>
            <a:endParaRPr lang="en-GB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B8E6-156F-478D-81A5-8E1E5C8B27A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Łącznik prosty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038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465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0632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285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253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849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4379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7112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1320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0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624-BF78-4638-8F47-F3D974B6094E}" type="datetimeFigureOut">
              <a:rPr lang="pl-PL" smtClean="0"/>
              <a:pPr/>
              <a:t>2015-03-27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B8E6-156F-478D-81A5-8E1E5C8B27A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8457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4537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550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3409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133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956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1004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6798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0315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16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624-BF78-4638-8F47-F3D974B6094E}" type="datetimeFigureOut">
              <a:rPr lang="pl-PL" smtClean="0"/>
              <a:pPr/>
              <a:t>2015-03-27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B8E6-156F-478D-81A5-8E1E5C8B27A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297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12315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0775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8709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30938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36276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60042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66398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4024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900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905624-BF78-4638-8F47-F3D974B6094E}" type="datetimeFigureOut">
              <a:rPr lang="pl-PL" smtClean="0"/>
              <a:pPr/>
              <a:t>2015-03-27</a:t>
            </a:fld>
            <a:endParaRPr lang="en-GB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728B8E6-156F-478D-81A5-8E1E5C8B27A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8" name="Łącznik prosty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Łącznik prosty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równoramienny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55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84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2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49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3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35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7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8" name="Łącznik prosty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Łącznik prosty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rójkąt równoramienny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06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8" name="Łącznik prosty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Łącznik prosty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rójkąt równoramienny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80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8" name="Łącznik prosty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Łącznik prosty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rójkąt równoramienny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4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81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8" name="Łącznik prosty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Łącznik prosty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rójkąt równoramienny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45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8" name="Łącznik prosty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Łącznik prosty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rójkąt równoramienny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7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8" name="Łącznik prosty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Łącznik prosty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rójkąt równoramienny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39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8" name="Łącznik prosty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Łącznik prosty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rójkąt równoramienny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36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8" name="Łącznik prosty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Łącznik prosty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rójkąt równoramienny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4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8" name="Łącznik prosty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Łącznik prosty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rójkąt równoramienny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8" name="Łącznik prosty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Łącznik prosty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rójkąt równoramienny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6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8" name="Łącznik prosty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Łącznik prosty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rójkąt równoramienny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11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8" name="Łącznik prosty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Łącznik prosty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rójkąt równoramienny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5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8" name="Łącznik prosty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Łącznik prosty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rójkąt równoramienny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44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2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8" name="Łącznik prosty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Łącznik prosty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rójkąt równoramienny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22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8" name="Łącznik prosty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Łącznik prosty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rójkąt równoramienny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42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8" name="Łącznik prosty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Łącznik prosty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rójkąt równoramienny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49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8" name="Łącznik prosty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Łącznik prosty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rójkąt równoramienny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81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8" name="Łącznik prosty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Łącznik prosty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rójkąt równoramienny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8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2015-03-27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8" name="Łącznik prosty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Łącznik prosty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rójkąt równoramienny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6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28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091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93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6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FC489-F5FB-4048-92EE-5EB4BC6A40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48580-A462-493C-9501-831D6F3F3B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2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3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psychology.about.com/od/motivation/f/intrinsic-motivation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4357694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GB" sz="5000" b="1" noProof="0" dirty="0" err="1" smtClean="0">
                <a:solidFill>
                  <a:srgbClr val="002060"/>
                </a:solidFill>
                <a:latin typeface="Calibri" pitchFamily="34" charset="0"/>
              </a:rPr>
              <a:t>Imbunatatirea</a:t>
            </a:r>
            <a:r>
              <a:rPr lang="en-GB" sz="5000" b="1" noProof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5000" b="1" noProof="0" dirty="0" err="1" smtClean="0">
                <a:solidFill>
                  <a:srgbClr val="002060"/>
                </a:solidFill>
                <a:latin typeface="Calibri" pitchFamily="34" charset="0"/>
              </a:rPr>
              <a:t>motivatiei</a:t>
            </a:r>
            <a:r>
              <a:rPr lang="en-GB" sz="5000" b="1" noProof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5000" b="1" noProof="0" dirty="0" err="1" smtClean="0">
                <a:solidFill>
                  <a:srgbClr val="002060"/>
                </a:solidFill>
                <a:latin typeface="Calibri" pitchFamily="34" charset="0"/>
              </a:rPr>
              <a:t>elevilor</a:t>
            </a:r>
            <a:r>
              <a:rPr lang="en-GB" sz="5000" b="1" noProof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5000" b="1" noProof="0" dirty="0" err="1" smtClean="0">
                <a:solidFill>
                  <a:srgbClr val="002060"/>
                </a:solidFill>
                <a:latin typeface="Calibri" pitchFamily="34" charset="0"/>
              </a:rPr>
              <a:t>prin</a:t>
            </a:r>
            <a:r>
              <a:rPr lang="en-GB" sz="5000" b="1" noProof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5000" b="1" noProof="0" dirty="0" err="1" smtClean="0">
                <a:solidFill>
                  <a:srgbClr val="002060"/>
                </a:solidFill>
                <a:latin typeface="Calibri" pitchFamily="34" charset="0"/>
              </a:rPr>
              <a:t>invatarea</a:t>
            </a:r>
            <a:r>
              <a:rPr lang="en-GB" sz="5000" b="1" noProof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5000" b="1" noProof="0" dirty="0" err="1" smtClean="0">
                <a:solidFill>
                  <a:srgbClr val="002060"/>
                </a:solidFill>
                <a:latin typeface="Calibri" pitchFamily="34" charset="0"/>
              </a:rPr>
              <a:t>bazata</a:t>
            </a:r>
            <a:r>
              <a:rPr lang="en-GB" sz="5000" b="1" noProof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5000" b="1" noProof="0" dirty="0" err="1" smtClean="0">
                <a:solidFill>
                  <a:srgbClr val="002060"/>
                </a:solidFill>
                <a:latin typeface="Calibri" pitchFamily="34" charset="0"/>
              </a:rPr>
              <a:t>pe</a:t>
            </a:r>
            <a:r>
              <a:rPr lang="en-GB" sz="5000" b="1" noProof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5000" b="1" noProof="0" dirty="0" err="1" smtClean="0">
                <a:solidFill>
                  <a:srgbClr val="002060"/>
                </a:solidFill>
                <a:latin typeface="Calibri" pitchFamily="34" charset="0"/>
              </a:rPr>
              <a:t>cercetare</a:t>
            </a:r>
            <a:r>
              <a:rPr lang="en-GB" sz="5000" b="1" noProof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5000" b="1" noProof="0" dirty="0" err="1" smtClean="0">
                <a:solidFill>
                  <a:srgbClr val="002060"/>
                </a:solidFill>
                <a:latin typeface="Calibri" pitchFamily="34" charset="0"/>
              </a:rPr>
              <a:t>sau</a:t>
            </a:r>
            <a:r>
              <a:rPr lang="en-GB" sz="5000" b="1" noProof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5000" b="1" noProof="0" dirty="0" err="1" smtClean="0">
                <a:solidFill>
                  <a:srgbClr val="002060"/>
                </a:solidFill>
                <a:latin typeface="Calibri" pitchFamily="34" charset="0"/>
              </a:rPr>
              <a:t>investigatie</a:t>
            </a:r>
            <a:endParaRPr lang="en-GB" sz="5000" b="1" noProof="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Marta\Downloads\140120-the-right-motiva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79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 smtClean="0">
                <a:solidFill>
                  <a:srgbClr val="002060"/>
                </a:solidFill>
                <a:latin typeface="Calibri" pitchFamily="34" charset="0"/>
              </a:rPr>
              <a:t>Cum </a:t>
            </a:r>
            <a:r>
              <a:rPr lang="en-GB" sz="3600" b="1" dirty="0" err="1" smtClean="0">
                <a:solidFill>
                  <a:srgbClr val="002060"/>
                </a:solidFill>
                <a:latin typeface="Calibri" pitchFamily="34" charset="0"/>
              </a:rPr>
              <a:t>poate</a:t>
            </a:r>
            <a:r>
              <a:rPr lang="en-GB" sz="3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3600" b="1" dirty="0" err="1" smtClean="0">
                <a:solidFill>
                  <a:srgbClr val="002060"/>
                </a:solidFill>
                <a:latin typeface="Calibri" pitchFamily="34" charset="0"/>
              </a:rPr>
              <a:t>fi</a:t>
            </a:r>
            <a:r>
              <a:rPr lang="en-GB" sz="3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3600" b="1" dirty="0" err="1" smtClean="0">
                <a:solidFill>
                  <a:srgbClr val="002060"/>
                </a:solidFill>
                <a:latin typeface="Calibri" pitchFamily="34" charset="0"/>
              </a:rPr>
              <a:t>imbunatatita</a:t>
            </a:r>
            <a:r>
              <a:rPr lang="en-GB" sz="3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3600" b="1" dirty="0" err="1" smtClean="0">
                <a:solidFill>
                  <a:srgbClr val="002060"/>
                </a:solidFill>
                <a:latin typeface="Calibri" pitchFamily="34" charset="0"/>
              </a:rPr>
              <a:t>motivatia</a:t>
            </a:r>
            <a:r>
              <a:rPr lang="en-GB" sz="3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3600" b="1" dirty="0" err="1" smtClean="0">
                <a:solidFill>
                  <a:srgbClr val="002060"/>
                </a:solidFill>
                <a:latin typeface="Calibri" pitchFamily="34" charset="0"/>
              </a:rPr>
              <a:t>elevilor</a:t>
            </a:r>
            <a:r>
              <a:rPr lang="en-GB" sz="3600" b="1" noProof="0" dirty="0" smtClean="0">
                <a:solidFill>
                  <a:srgbClr val="002060"/>
                </a:solidFill>
                <a:latin typeface="Calibri" pitchFamily="34" charset="0"/>
              </a:rPr>
              <a:t>?</a:t>
            </a:r>
            <a:endParaRPr lang="en-GB" sz="3600" b="1" noProof="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57158" y="1500174"/>
            <a:ext cx="8329642" cy="5072098"/>
          </a:xfrm>
        </p:spPr>
        <p:txBody>
          <a:bodyPr>
            <a:normAutofit/>
          </a:bodyPr>
          <a:lstStyle/>
          <a:p>
            <a:r>
              <a:rPr lang="en-GB" sz="3600" b="1" noProof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TREZIREA INTERESULUI SI CURIOZITATII ELEVILOR</a:t>
            </a:r>
          </a:p>
          <a:p>
            <a:r>
              <a:rPr lang="en-GB" sz="3600" b="1" noProof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Relevanta</a:t>
            </a:r>
            <a:r>
              <a:rPr lang="en-GB" sz="3600" b="1" noProof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GB" sz="3600" b="1" noProof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subiecte</a:t>
            </a:r>
            <a:r>
              <a:rPr lang="en-GB" sz="3600" b="1" noProof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noProof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importante</a:t>
            </a:r>
            <a:r>
              <a:rPr lang="en-GB" sz="3600" b="1" noProof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noProof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pentru</a:t>
            </a:r>
            <a:r>
              <a:rPr lang="en-GB" sz="3600" b="1" noProof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noProof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nevoile</a:t>
            </a:r>
            <a:r>
              <a:rPr lang="en-GB" sz="3600" b="1" noProof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noProof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</a:t>
            </a:r>
            <a:r>
              <a:rPr lang="en-GB" sz="3600" b="1" noProof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noProof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scopurile</a:t>
            </a:r>
            <a:r>
              <a:rPr lang="en-GB" sz="3600" b="1" noProof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noProof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personale</a:t>
            </a:r>
            <a:r>
              <a:rPr lang="en-GB" sz="3600" b="1" noProof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ale </a:t>
            </a:r>
            <a:r>
              <a:rPr lang="en-GB" sz="3600" b="1" noProof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elevilor</a:t>
            </a:r>
            <a:r>
              <a:rPr lang="en-GB" sz="3600" b="1" noProof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GB" sz="3600" b="1" noProof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 FACI ELEVII SA CREADA CA SUNT CAPABILI SA REUSEASCA</a:t>
            </a:r>
          </a:p>
          <a:p>
            <a:r>
              <a:rPr lang="en-GB" sz="3600" b="1" noProof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Satisfactia</a:t>
            </a:r>
            <a:r>
              <a:rPr lang="en-GB" sz="3600" b="1" noProof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(feedback </a:t>
            </a:r>
            <a:r>
              <a:rPr lang="en-GB" sz="3600" b="1" noProof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pozitiv</a:t>
            </a:r>
            <a:r>
              <a:rPr lang="en-GB" sz="3600" b="1" noProof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GB" sz="3600" b="1" noProof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 err="1" smtClean="0">
                <a:solidFill>
                  <a:srgbClr val="002060"/>
                </a:solidFill>
                <a:latin typeface="Calibri" pitchFamily="34" charset="0"/>
              </a:rPr>
              <a:t>Ce</a:t>
            </a:r>
            <a:r>
              <a:rPr lang="en-GB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Calibri" pitchFamily="34" charset="0"/>
              </a:rPr>
              <a:t>este</a:t>
            </a:r>
            <a:r>
              <a:rPr lang="en-GB" b="1" dirty="0" smtClean="0">
                <a:solidFill>
                  <a:srgbClr val="002060"/>
                </a:solidFill>
                <a:latin typeface="Calibri" pitchFamily="34" charset="0"/>
              </a:rPr>
              <a:t> important in </a:t>
            </a:r>
            <a:r>
              <a:rPr lang="en-GB" b="1" dirty="0" err="1" smtClean="0">
                <a:solidFill>
                  <a:srgbClr val="002060"/>
                </a:solidFill>
                <a:latin typeface="Calibri" pitchFamily="34" charset="0"/>
              </a:rPr>
              <a:t>imbunatatirea</a:t>
            </a:r>
            <a:r>
              <a:rPr lang="en-GB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Calibri" pitchFamily="34" charset="0"/>
              </a:rPr>
              <a:t>motivatiei</a:t>
            </a:r>
            <a:r>
              <a:rPr lang="en-GB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Calibri" pitchFamily="34" charset="0"/>
              </a:rPr>
              <a:t>elevilor</a:t>
            </a:r>
            <a:r>
              <a:rPr lang="en-GB" b="1" noProof="0" dirty="0" smtClean="0">
                <a:solidFill>
                  <a:srgbClr val="002060"/>
                </a:solidFill>
                <a:latin typeface="Calibri" pitchFamily="34" charset="0"/>
              </a:rPr>
              <a:t>?</a:t>
            </a:r>
            <a:endParaRPr lang="en-GB" b="1" noProof="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57158" y="1714488"/>
            <a:ext cx="8429684" cy="4686320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GB" noProof="0" dirty="0" err="1" smtClean="0">
                <a:solidFill>
                  <a:srgbClr val="002060"/>
                </a:solidFill>
                <a:latin typeface="Calibri" pitchFamily="34" charset="0"/>
              </a:rPr>
              <a:t>Oferirea</a:t>
            </a:r>
            <a:r>
              <a:rPr lang="en-GB" noProof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noProof="0" dirty="0" err="1" smtClean="0">
                <a:solidFill>
                  <a:srgbClr val="002060"/>
                </a:solidFill>
                <a:latin typeface="Calibri" pitchFamily="34" charset="0"/>
              </a:rPr>
              <a:t>unor</a:t>
            </a:r>
            <a:r>
              <a:rPr lang="en-GB" noProof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noProof="0" dirty="0" err="1" smtClean="0">
                <a:solidFill>
                  <a:srgbClr val="002060"/>
                </a:solidFill>
                <a:latin typeface="Calibri" pitchFamily="34" charset="0"/>
              </a:rPr>
              <a:t>optiuni</a:t>
            </a:r>
            <a:r>
              <a:rPr lang="en-GB" noProof="0" dirty="0" smtClean="0">
                <a:solidFill>
                  <a:srgbClr val="002060"/>
                </a:solidFill>
                <a:latin typeface="Calibri" pitchFamily="34" charset="0"/>
              </a:rPr>
              <a:t>=&gt; </a:t>
            </a:r>
            <a:r>
              <a:rPr lang="en-GB" noProof="0" dirty="0" err="1" smtClean="0">
                <a:solidFill>
                  <a:srgbClr val="002060"/>
                </a:solidFill>
                <a:latin typeface="Calibri" pitchFamily="34" charset="0"/>
              </a:rPr>
              <a:t>posibilitatea</a:t>
            </a:r>
            <a:r>
              <a:rPr lang="en-GB" noProof="0" dirty="0" smtClean="0">
                <a:solidFill>
                  <a:srgbClr val="002060"/>
                </a:solidFill>
                <a:latin typeface="Calibri" pitchFamily="34" charset="0"/>
              </a:rPr>
              <a:t> de a face </a:t>
            </a:r>
            <a:r>
              <a:rPr lang="en-GB" noProof="0" dirty="0" err="1" smtClean="0">
                <a:solidFill>
                  <a:srgbClr val="002060"/>
                </a:solidFill>
                <a:latin typeface="Calibri" pitchFamily="34" charset="0"/>
              </a:rPr>
              <a:t>alegeri</a:t>
            </a:r>
            <a:r>
              <a:rPr lang="en-GB" noProof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noProof="0" dirty="0" err="1" smtClean="0">
                <a:solidFill>
                  <a:srgbClr val="002060"/>
                </a:solidFill>
                <a:latin typeface="Calibri" pitchFamily="34" charset="0"/>
              </a:rPr>
              <a:t>si</a:t>
            </a:r>
            <a:r>
              <a:rPr lang="en-GB" noProof="0" dirty="0" smtClean="0">
                <a:solidFill>
                  <a:srgbClr val="002060"/>
                </a:solidFill>
                <a:latin typeface="Calibri" pitchFamily="34" charset="0"/>
              </a:rPr>
              <a:t> de a </a:t>
            </a:r>
            <a:r>
              <a:rPr lang="en-GB" noProof="0" dirty="0" err="1" smtClean="0">
                <a:solidFill>
                  <a:srgbClr val="002060"/>
                </a:solidFill>
                <a:latin typeface="Calibri" pitchFamily="34" charset="0"/>
              </a:rPr>
              <a:t>detine</a:t>
            </a:r>
            <a:r>
              <a:rPr lang="en-GB" noProof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noProof="0" dirty="0" err="1" smtClean="0">
                <a:solidFill>
                  <a:srgbClr val="002060"/>
                </a:solidFill>
                <a:latin typeface="Calibri" pitchFamily="34" charset="0"/>
              </a:rPr>
              <a:t>controlul</a:t>
            </a:r>
            <a:r>
              <a:rPr lang="en-GB" noProof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noProof="0" dirty="0" err="1" smtClean="0">
                <a:solidFill>
                  <a:srgbClr val="002060"/>
                </a:solidFill>
                <a:latin typeface="Calibri" pitchFamily="34" charset="0"/>
              </a:rPr>
              <a:t>asupra</a:t>
            </a:r>
            <a:r>
              <a:rPr lang="en-GB" noProof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noProof="0" dirty="0" err="1" smtClean="0">
                <a:solidFill>
                  <a:srgbClr val="002060"/>
                </a:solidFill>
                <a:latin typeface="Calibri" pitchFamily="34" charset="0"/>
              </a:rPr>
              <a:t>activitatii</a:t>
            </a:r>
            <a:endParaRPr lang="en-GB" noProof="0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spcBef>
                <a:spcPts val="1000"/>
              </a:spcBef>
            </a:pPr>
            <a:r>
              <a:rPr lang="en-GB" b="1" noProof="0" dirty="0" err="1" smtClean="0">
                <a:solidFill>
                  <a:srgbClr val="002060"/>
                </a:solidFill>
                <a:latin typeface="Calibri" pitchFamily="34" charset="0"/>
              </a:rPr>
              <a:t>Relevanta</a:t>
            </a:r>
            <a:r>
              <a:rPr lang="en-GB" b="1" noProof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b="1" dirty="0" smtClean="0">
                <a:solidFill>
                  <a:srgbClr val="002060"/>
                </a:solidFill>
                <a:latin typeface="Calibri" pitchFamily="34" charset="0"/>
              </a:rPr>
              <a:t>- </a:t>
            </a:r>
            <a:r>
              <a:rPr lang="en-GB" b="1" dirty="0" err="1" smtClean="0">
                <a:solidFill>
                  <a:srgbClr val="002060"/>
                </a:solidFill>
                <a:latin typeface="Calibri" pitchFamily="34" charset="0"/>
              </a:rPr>
              <a:t>importanta</a:t>
            </a:r>
            <a:r>
              <a:rPr lang="en-GB" b="1" noProof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b="1" noProof="0" dirty="0" err="1" smtClean="0">
                <a:solidFill>
                  <a:srgbClr val="002060"/>
                </a:solidFill>
                <a:latin typeface="Calibri" pitchFamily="34" charset="0"/>
              </a:rPr>
              <a:t>obiectivelor</a:t>
            </a:r>
            <a:r>
              <a:rPr lang="en-GB" b="1" noProof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Calibri" pitchFamily="34" charset="0"/>
              </a:rPr>
              <a:t>pentru</a:t>
            </a:r>
            <a:r>
              <a:rPr lang="en-GB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b="1" noProof="0" dirty="0" err="1" smtClean="0">
                <a:solidFill>
                  <a:srgbClr val="002060"/>
                </a:solidFill>
                <a:latin typeface="Calibri" pitchFamily="34" charset="0"/>
              </a:rPr>
              <a:t>nevoile</a:t>
            </a:r>
            <a:r>
              <a:rPr lang="en-GB" b="1" noProof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b="1" noProof="0" dirty="0" err="1" smtClean="0">
                <a:solidFill>
                  <a:srgbClr val="002060"/>
                </a:solidFill>
                <a:latin typeface="Calibri" pitchFamily="34" charset="0"/>
              </a:rPr>
              <a:t>personale</a:t>
            </a:r>
            <a:endParaRPr lang="en-GB" noProof="0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spcBef>
                <a:spcPts val="1000"/>
              </a:spcBef>
            </a:pPr>
            <a:r>
              <a:rPr lang="en-GB" b="1" dirty="0" smtClean="0">
                <a:solidFill>
                  <a:srgbClr val="002060"/>
                </a:solidFill>
                <a:latin typeface="Calibri" pitchFamily="34" charset="0"/>
              </a:rPr>
              <a:t>SCOPURILE</a:t>
            </a:r>
            <a:r>
              <a:rPr lang="en-GB" noProof="0" dirty="0" smtClean="0">
                <a:solidFill>
                  <a:srgbClr val="002060"/>
                </a:solidFill>
                <a:latin typeface="Calibri" pitchFamily="34" charset="0"/>
              </a:rPr>
              <a:t> =&gt;De </a:t>
            </a:r>
            <a:r>
              <a:rPr lang="en-GB" noProof="0" dirty="0" err="1" smtClean="0">
                <a:solidFill>
                  <a:srgbClr val="002060"/>
                </a:solidFill>
                <a:latin typeface="Calibri" pitchFamily="34" charset="0"/>
              </a:rPr>
              <a:t>ce</a:t>
            </a:r>
            <a:r>
              <a:rPr lang="en-GB" noProof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noProof="0" dirty="0" err="1" smtClean="0">
                <a:solidFill>
                  <a:srgbClr val="002060"/>
                </a:solidFill>
                <a:latin typeface="Calibri" pitchFamily="34" charset="0"/>
              </a:rPr>
              <a:t>invata</a:t>
            </a:r>
            <a:r>
              <a:rPr lang="en-GB" noProof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noProof="0" dirty="0" err="1" smtClean="0">
                <a:solidFill>
                  <a:srgbClr val="002060"/>
                </a:solidFill>
                <a:latin typeface="Calibri" pitchFamily="34" charset="0"/>
              </a:rPr>
              <a:t>acest</a:t>
            </a:r>
            <a:r>
              <a:rPr lang="en-GB" noProof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noProof="0" dirty="0" err="1" smtClean="0">
                <a:solidFill>
                  <a:srgbClr val="002060"/>
                </a:solidFill>
                <a:latin typeface="Calibri" pitchFamily="34" charset="0"/>
              </a:rPr>
              <a:t>subiect</a:t>
            </a:r>
            <a:endParaRPr lang="en-GB" noProof="0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spcBef>
                <a:spcPts val="1000"/>
              </a:spcBef>
            </a:pPr>
            <a:r>
              <a:rPr lang="en-US" b="1" noProof="0" dirty="0" err="1" smtClean="0">
                <a:solidFill>
                  <a:srgbClr val="002060"/>
                </a:solidFill>
                <a:latin typeface="Calibri" pitchFamily="34" charset="0"/>
              </a:rPr>
              <a:t>Implicarea</a:t>
            </a:r>
            <a:r>
              <a:rPr lang="en-US" b="1" noProof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b="1" noProof="0" dirty="0" err="1" smtClean="0">
                <a:solidFill>
                  <a:srgbClr val="002060"/>
                </a:solidFill>
                <a:latin typeface="Calibri" pitchFamily="34" charset="0"/>
              </a:rPr>
              <a:t>emotionala</a:t>
            </a:r>
            <a:r>
              <a:rPr lang="en-US" b="1" noProof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b="1" noProof="0" dirty="0" err="1" smtClean="0">
                <a:solidFill>
                  <a:srgbClr val="002060"/>
                </a:solidFill>
                <a:latin typeface="Calibri" pitchFamily="34" charset="0"/>
              </a:rPr>
              <a:t>sau</a:t>
            </a:r>
            <a:r>
              <a:rPr lang="en-US" b="1" noProof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b="1" noProof="0" dirty="0" err="1" smtClean="0">
                <a:solidFill>
                  <a:srgbClr val="002060"/>
                </a:solidFill>
                <a:latin typeface="Calibri" pitchFamily="34" charset="0"/>
              </a:rPr>
              <a:t>afectiva</a:t>
            </a:r>
            <a:endParaRPr lang="en-US" b="1" noProof="0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spcBef>
                <a:spcPts val="1000"/>
              </a:spcBef>
            </a:pPr>
            <a:r>
              <a:rPr lang="en-US" b="1" noProof="0" dirty="0" err="1" smtClean="0">
                <a:solidFill>
                  <a:srgbClr val="002060"/>
                </a:solidFill>
                <a:latin typeface="Calibri" pitchFamily="34" charset="0"/>
              </a:rPr>
              <a:t>Intelegerea</a:t>
            </a:r>
            <a:r>
              <a:rPr lang="en-US" b="1" noProof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b="1" noProof="0" dirty="0" err="1" smtClean="0">
                <a:solidFill>
                  <a:srgbClr val="002060"/>
                </a:solidFill>
                <a:latin typeface="Calibri" pitchFamily="34" charset="0"/>
              </a:rPr>
              <a:t>continutului</a:t>
            </a:r>
            <a:r>
              <a:rPr lang="pl-PL" b="1" noProof="0" dirty="0" smtClean="0">
                <a:solidFill>
                  <a:srgbClr val="002060"/>
                </a:solidFill>
                <a:latin typeface="Calibri" pitchFamily="34" charset="0"/>
              </a:rPr>
              <a:t>:  </a:t>
            </a:r>
            <a:r>
              <a:rPr lang="en-GB" noProof="0" dirty="0" err="1" smtClean="0">
                <a:solidFill>
                  <a:srgbClr val="002060"/>
                </a:solidFill>
                <a:latin typeface="Calibri" pitchFamily="34" charset="0"/>
              </a:rPr>
              <a:t>Clarificarea</a:t>
            </a:r>
            <a:r>
              <a:rPr lang="en-GB" noProof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noProof="0" dirty="0" err="1" smtClean="0">
                <a:solidFill>
                  <a:srgbClr val="002060"/>
                </a:solidFill>
                <a:latin typeface="Calibri" pitchFamily="34" charset="0"/>
              </a:rPr>
              <a:t>obiectivelor</a:t>
            </a:r>
            <a:r>
              <a:rPr lang="en-GB" noProof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noProof="0" dirty="0" err="1" smtClean="0">
                <a:solidFill>
                  <a:srgbClr val="002060"/>
                </a:solidFill>
                <a:latin typeface="Calibri" pitchFamily="34" charset="0"/>
              </a:rPr>
              <a:t>lectiei</a:t>
            </a:r>
            <a:r>
              <a:rPr lang="en-GB" noProof="0" dirty="0" smtClean="0">
                <a:solidFill>
                  <a:srgbClr val="002060"/>
                </a:solidFill>
                <a:latin typeface="Calibri" pitchFamily="34" charset="0"/>
              </a:rPr>
              <a:t>,  a </a:t>
            </a:r>
            <a:r>
              <a:rPr lang="en-GB" noProof="0" dirty="0" err="1" smtClean="0">
                <a:solidFill>
                  <a:srgbClr val="002060"/>
                </a:solidFill>
                <a:latin typeface="Calibri" pitchFamily="34" charset="0"/>
              </a:rPr>
              <a:t>asteptarilor</a:t>
            </a:r>
            <a:r>
              <a:rPr lang="en-GB" noProof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noProof="0" dirty="0" err="1" smtClean="0">
                <a:solidFill>
                  <a:srgbClr val="002060"/>
                </a:solidFill>
                <a:latin typeface="Calibri" pitchFamily="34" charset="0"/>
              </a:rPr>
              <a:t>profesorului</a:t>
            </a:r>
            <a:r>
              <a:rPr lang="en-GB" noProof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noProof="0" dirty="0" err="1" smtClean="0">
                <a:solidFill>
                  <a:srgbClr val="002060"/>
                </a:solidFill>
                <a:latin typeface="Calibri" pitchFamily="34" charset="0"/>
              </a:rPr>
              <a:t>si</a:t>
            </a:r>
            <a:r>
              <a:rPr lang="en-GB" noProof="0" dirty="0" smtClean="0">
                <a:solidFill>
                  <a:srgbClr val="002060"/>
                </a:solidFill>
                <a:latin typeface="Calibri" pitchFamily="34" charset="0"/>
              </a:rPr>
              <a:t> a </a:t>
            </a:r>
            <a:r>
              <a:rPr lang="en-GB" noProof="0" dirty="0" err="1" smtClean="0">
                <a:solidFill>
                  <a:srgbClr val="002060"/>
                </a:solidFill>
                <a:latin typeface="Calibri" pitchFamily="34" charset="0"/>
              </a:rPr>
              <a:t>formelor</a:t>
            </a:r>
            <a:r>
              <a:rPr lang="en-GB" noProof="0" dirty="0" smtClean="0">
                <a:solidFill>
                  <a:srgbClr val="002060"/>
                </a:solidFill>
                <a:latin typeface="Calibri" pitchFamily="34" charset="0"/>
              </a:rPr>
              <a:t> de </a:t>
            </a:r>
            <a:r>
              <a:rPr lang="en-GB" noProof="0" dirty="0" err="1" smtClean="0">
                <a:solidFill>
                  <a:srgbClr val="002060"/>
                </a:solidFill>
                <a:latin typeface="Calibri" pitchFamily="34" charset="0"/>
              </a:rPr>
              <a:t>evaluare</a:t>
            </a:r>
            <a:endParaRPr lang="en-GB" noProof="0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spcBef>
                <a:spcPts val="1000"/>
              </a:spcBef>
            </a:pPr>
            <a:r>
              <a:rPr lang="en-GB" noProof="0" dirty="0" err="1" smtClean="0">
                <a:solidFill>
                  <a:srgbClr val="002060"/>
                </a:solidFill>
                <a:latin typeface="Calibri" pitchFamily="34" charset="0"/>
              </a:rPr>
              <a:t>Diversitatea</a:t>
            </a:r>
            <a:r>
              <a:rPr lang="en-GB" noProof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noProof="0" dirty="0" err="1" smtClean="0">
                <a:solidFill>
                  <a:srgbClr val="002060"/>
                </a:solidFill>
                <a:latin typeface="Calibri" pitchFamily="34" charset="0"/>
              </a:rPr>
              <a:t>metodelor</a:t>
            </a:r>
            <a:r>
              <a:rPr lang="en-GB" noProof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noProof="0" dirty="0" err="1" smtClean="0">
                <a:solidFill>
                  <a:srgbClr val="002060"/>
                </a:solidFill>
                <a:latin typeface="Calibri" pitchFamily="34" charset="0"/>
              </a:rPr>
              <a:t>didactice</a:t>
            </a:r>
            <a:r>
              <a:rPr lang="en-GB" noProof="0" dirty="0" smtClean="0">
                <a:solidFill>
                  <a:srgbClr val="002060"/>
                </a:solidFill>
                <a:latin typeface="Calibri" pitchFamily="34" charset="0"/>
              </a:rPr>
              <a:t> =&gt;</a:t>
            </a:r>
            <a:r>
              <a:rPr lang="en-GB" noProof="0" dirty="0" err="1" smtClean="0">
                <a:solidFill>
                  <a:srgbClr val="002060"/>
                </a:solidFill>
                <a:latin typeface="Calibri" pitchFamily="34" charset="0"/>
              </a:rPr>
              <a:t>metode</a:t>
            </a:r>
            <a:r>
              <a:rPr lang="en-GB" noProof="0" dirty="0" smtClean="0">
                <a:solidFill>
                  <a:srgbClr val="002060"/>
                </a:solidFill>
                <a:latin typeface="Calibri" pitchFamily="34" charset="0"/>
              </a:rPr>
              <a:t> active</a:t>
            </a:r>
            <a:endParaRPr lang="en-GB" b="1" noProof="0" dirty="0" smtClean="0">
              <a:solidFill>
                <a:srgbClr val="002060"/>
              </a:solidFill>
              <a:latin typeface="Calibri" pitchFamily="34" charset="0"/>
            </a:endParaRPr>
          </a:p>
          <a:p>
            <a:endParaRPr lang="en-GB" noProof="0" dirty="0" smtClean="0">
              <a:solidFill>
                <a:srgbClr val="002060"/>
              </a:solidFill>
              <a:latin typeface="Calibri" pitchFamily="34" charset="0"/>
            </a:endParaRPr>
          </a:p>
          <a:p>
            <a:endParaRPr lang="en-GB" noProof="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 smtClean="0">
                <a:solidFill>
                  <a:srgbClr val="000066"/>
                </a:solidFill>
                <a:latin typeface="calibri(Nagłówki)"/>
              </a:rPr>
              <a:t>T</a:t>
            </a:r>
            <a:r>
              <a:rPr lang="en-US" sz="3600" b="1" dirty="0" err="1" smtClean="0">
                <a:solidFill>
                  <a:srgbClr val="000066"/>
                </a:solidFill>
                <a:latin typeface="calibri(Nagłówki)"/>
              </a:rPr>
              <a:t>ipuri</a:t>
            </a:r>
            <a:r>
              <a:rPr lang="en-US" sz="3600" b="1" dirty="0" smtClean="0">
                <a:solidFill>
                  <a:srgbClr val="000066"/>
                </a:solidFill>
                <a:latin typeface="calibri(Nagłówki)"/>
              </a:rPr>
              <a:t> de </a:t>
            </a:r>
            <a:r>
              <a:rPr lang="en-US" sz="3600" b="1" dirty="0" err="1" smtClean="0">
                <a:solidFill>
                  <a:srgbClr val="000066"/>
                </a:solidFill>
                <a:latin typeface="calibri(Nagłówki)"/>
              </a:rPr>
              <a:t>elevi</a:t>
            </a:r>
            <a:endParaRPr lang="en-GB" sz="3600" b="1" dirty="0">
              <a:solidFill>
                <a:srgbClr val="000066"/>
              </a:solidFill>
              <a:latin typeface="calibi"/>
            </a:endParaRPr>
          </a:p>
        </p:txBody>
      </p:sp>
      <p:cxnSp>
        <p:nvCxnSpPr>
          <p:cNvPr id="8" name="Łącznik prosty ze strzałką 7"/>
          <p:cNvCxnSpPr/>
          <p:nvPr/>
        </p:nvCxnSpPr>
        <p:spPr>
          <a:xfrm rot="5400000" flipH="1" flipV="1">
            <a:off x="2572530" y="3857628"/>
            <a:ext cx="3856858" cy="794"/>
          </a:xfrm>
          <a:prstGeom prst="straightConnector1">
            <a:avLst/>
          </a:prstGeom>
          <a:ln w="19050">
            <a:solidFill>
              <a:srgbClr val="00206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4786314" y="2857496"/>
            <a:ext cx="120443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400" dirty="0" smtClean="0">
                <a:solidFill>
                  <a:srgbClr val="000066"/>
                </a:solidFill>
                <a:latin typeface="Calibri" pitchFamily="34" charset="0"/>
              </a:rPr>
              <a:t>ST</a:t>
            </a:r>
            <a:r>
              <a:rPr lang="en-US" sz="3400" dirty="0" smtClean="0">
                <a:solidFill>
                  <a:srgbClr val="000066"/>
                </a:solidFill>
                <a:latin typeface="Calibri" pitchFamily="34" charset="0"/>
              </a:rPr>
              <a:t>ELE</a:t>
            </a:r>
            <a:endParaRPr lang="pl-PL" sz="3400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2571736" y="2857496"/>
            <a:ext cx="136287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solidFill>
                  <a:srgbClr val="000066"/>
                </a:solidFill>
                <a:latin typeface="Calibri" pitchFamily="34" charset="0"/>
              </a:rPr>
              <a:t>VERDE</a:t>
            </a:r>
            <a:endParaRPr lang="pl-PL" sz="3400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304800" y="4191000"/>
            <a:ext cx="389196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solidFill>
                  <a:srgbClr val="000066"/>
                </a:solidFill>
                <a:latin typeface="Calibri" pitchFamily="34" charset="0"/>
              </a:rPr>
              <a:t>PARTEA INTUNECATA</a:t>
            </a:r>
            <a:endParaRPr lang="pl-PL" sz="3400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3857620" y="1214422"/>
            <a:ext cx="906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EI VOR</a:t>
            </a:r>
            <a:endParaRPr lang="pl-PL" dirty="0" smtClean="0">
              <a:latin typeface="Calibri" pitchFamily="34" charset="0"/>
            </a:endParaRPr>
          </a:p>
          <a:p>
            <a:pPr algn="ctr"/>
            <a:r>
              <a:rPr lang="pl-PL" dirty="0" smtClean="0">
                <a:latin typeface="Calibri" pitchFamily="34" charset="0"/>
              </a:rPr>
              <a:t>(</a:t>
            </a:r>
            <a:r>
              <a:rPr lang="en-US" dirty="0" err="1" smtClean="0">
                <a:latin typeface="Calibri" pitchFamily="34" charset="0"/>
              </a:rPr>
              <a:t>vointa</a:t>
            </a:r>
            <a:r>
              <a:rPr lang="pl-PL" dirty="0" smtClean="0">
                <a:latin typeface="Calibri" pitchFamily="34" charset="0"/>
              </a:rPr>
              <a:t>)</a:t>
            </a:r>
            <a:endParaRPr lang="pl-PL" dirty="0">
              <a:latin typeface="Calibri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3571868" y="5715016"/>
            <a:ext cx="1263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EI NU VOR</a:t>
            </a:r>
            <a:endParaRPr lang="pl-PL" dirty="0" smtClean="0">
              <a:latin typeface="Calibri" pitchFamily="34" charset="0"/>
            </a:endParaRPr>
          </a:p>
          <a:p>
            <a:pPr algn="ctr"/>
            <a:r>
              <a:rPr lang="pl-PL" dirty="0" smtClean="0">
                <a:latin typeface="Calibri" pitchFamily="34" charset="0"/>
              </a:rPr>
              <a:t>(</a:t>
            </a:r>
            <a:r>
              <a:rPr lang="en-US" dirty="0" err="1" smtClean="0">
                <a:latin typeface="Calibri" pitchFamily="34" charset="0"/>
              </a:rPr>
              <a:t>rea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vointa</a:t>
            </a:r>
            <a:r>
              <a:rPr lang="pl-PL" dirty="0" smtClean="0">
                <a:latin typeface="Calibri" pitchFamily="34" charset="0"/>
              </a:rPr>
              <a:t>)</a:t>
            </a:r>
            <a:endParaRPr lang="pl-PL" dirty="0">
              <a:latin typeface="Calibri" pitchFamily="34" charset="0"/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357158" y="3500438"/>
            <a:ext cx="2325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>
                <a:latin typeface="Calibri" pitchFamily="34" charset="0"/>
              </a:rPr>
              <a:t>L</a:t>
            </a:r>
            <a:r>
              <a:rPr lang="en-US" dirty="0" smtClean="0">
                <a:latin typeface="Calibri" pitchFamily="34" charset="0"/>
              </a:rPr>
              <a:t>IPSA DE CUNOASTERE</a:t>
            </a:r>
            <a:endParaRPr lang="pl-PL" dirty="0" smtClean="0">
              <a:latin typeface="Calibri" pitchFamily="34" charset="0"/>
            </a:endParaRPr>
          </a:p>
          <a:p>
            <a:pPr algn="ctr"/>
            <a:r>
              <a:rPr lang="pl-PL" dirty="0" smtClean="0">
                <a:latin typeface="Calibri" pitchFamily="34" charset="0"/>
              </a:rPr>
              <a:t>(</a:t>
            </a:r>
            <a:r>
              <a:rPr lang="en-US" dirty="0" err="1" smtClean="0">
                <a:latin typeface="Calibri" pitchFamily="34" charset="0"/>
              </a:rPr>
              <a:t>ei</a:t>
            </a:r>
            <a:r>
              <a:rPr lang="en-US" dirty="0" smtClean="0">
                <a:latin typeface="Calibri" pitchFamily="34" charset="0"/>
              </a:rPr>
              <a:t> nu </a:t>
            </a:r>
            <a:r>
              <a:rPr lang="en-US" dirty="0" err="1" smtClean="0">
                <a:latin typeface="Calibri" pitchFamily="34" charset="0"/>
              </a:rPr>
              <a:t>stiu</a:t>
            </a:r>
            <a:r>
              <a:rPr lang="pl-PL" dirty="0" smtClean="0">
                <a:latin typeface="Calibri" pitchFamily="34" charset="0"/>
              </a:rPr>
              <a:t>)</a:t>
            </a:r>
            <a:endParaRPr lang="pl-PL" dirty="0">
              <a:latin typeface="Calibri" pitchFamily="34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7572396" y="3500438"/>
            <a:ext cx="1453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CUNOASTERE</a:t>
            </a:r>
            <a:endParaRPr lang="pl-PL" dirty="0" smtClean="0">
              <a:latin typeface="Calibri" pitchFamily="34" charset="0"/>
            </a:endParaRPr>
          </a:p>
          <a:p>
            <a:pPr algn="ctr"/>
            <a:r>
              <a:rPr lang="pl-PL" dirty="0" smtClean="0">
                <a:latin typeface="Calibri" pitchFamily="34" charset="0"/>
              </a:rPr>
              <a:t>(</a:t>
            </a:r>
            <a:r>
              <a:rPr lang="en-US" dirty="0" err="1" smtClean="0">
                <a:latin typeface="Calibri" pitchFamily="34" charset="0"/>
              </a:rPr>
              <a:t>ei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stiu</a:t>
            </a:r>
            <a:r>
              <a:rPr lang="pl-PL" dirty="0" smtClean="0">
                <a:latin typeface="Calibri" pitchFamily="34" charset="0"/>
              </a:rPr>
              <a:t>)</a:t>
            </a:r>
            <a:endParaRPr lang="pl-PL" dirty="0">
              <a:latin typeface="Calibri" pitchFamily="34" charset="0"/>
            </a:endParaRPr>
          </a:p>
        </p:txBody>
      </p:sp>
      <p:cxnSp>
        <p:nvCxnSpPr>
          <p:cNvPr id="28" name="Łącznik prosty ze strzałką 27"/>
          <p:cNvCxnSpPr/>
          <p:nvPr/>
        </p:nvCxnSpPr>
        <p:spPr>
          <a:xfrm>
            <a:off x="742058" y="3814475"/>
            <a:ext cx="6858048" cy="1588"/>
          </a:xfrm>
          <a:prstGeom prst="straightConnector1">
            <a:avLst/>
          </a:prstGeom>
          <a:ln w="19050">
            <a:solidFill>
              <a:srgbClr val="00206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mslove88.files.wordpress.com/2011/09/st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571612"/>
            <a:ext cx="1611934" cy="1571636"/>
          </a:xfrm>
          <a:prstGeom prst="rect">
            <a:avLst/>
          </a:prstGeom>
          <a:noFill/>
        </p:spPr>
      </p:pic>
      <p:pic>
        <p:nvPicPr>
          <p:cNvPr id="1028" name="Picture 4" descr="http://www.tygodnikzamojski.pl/dat/artykuly/2012/33082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643050"/>
            <a:ext cx="1357302" cy="1357302"/>
          </a:xfrm>
          <a:prstGeom prst="rect">
            <a:avLst/>
          </a:prstGeom>
          <a:noFill/>
        </p:spPr>
      </p:pic>
      <p:pic>
        <p:nvPicPr>
          <p:cNvPr id="1030" name="Picture 6" descr="http://www.photographyblogger.net/wp-content/uploads/2012/10/match19.jpg"/>
          <p:cNvPicPr>
            <a:picLocks noChangeAspect="1" noChangeArrowheads="1"/>
          </p:cNvPicPr>
          <p:nvPr/>
        </p:nvPicPr>
        <p:blipFill>
          <a:blip r:embed="rId4"/>
          <a:srcRect l="13158" t="27632" r="17105" b="24999"/>
          <a:stretch>
            <a:fillRect/>
          </a:stretch>
        </p:blipFill>
        <p:spPr bwMode="auto">
          <a:xfrm>
            <a:off x="5857884" y="4786322"/>
            <a:ext cx="2226458" cy="1008216"/>
          </a:xfrm>
          <a:prstGeom prst="rect">
            <a:avLst/>
          </a:prstGeom>
          <a:noFill/>
        </p:spPr>
      </p:pic>
      <p:pic>
        <p:nvPicPr>
          <p:cNvPr id="1032" name="Picture 8" descr="http://media.popcultcha.com.au/media/catalog/product/imported_older/Vader-mints_3_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4857760"/>
            <a:ext cx="1270009" cy="1143008"/>
          </a:xfrm>
          <a:prstGeom prst="rect">
            <a:avLst/>
          </a:prstGeom>
          <a:noFill/>
        </p:spPr>
      </p:pic>
      <p:sp>
        <p:nvSpPr>
          <p:cNvPr id="20" name="pole tekstowe 16"/>
          <p:cNvSpPr txBox="1"/>
          <p:nvPr/>
        </p:nvSpPr>
        <p:spPr>
          <a:xfrm>
            <a:off x="4800600" y="4191000"/>
            <a:ext cx="460504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66"/>
                </a:solidFill>
                <a:latin typeface="Calibri" pitchFamily="34" charset="0"/>
              </a:rPr>
              <a:t>SE PIERD, SE RISIPESC </a:t>
            </a:r>
            <a:r>
              <a:rPr lang="en-US" sz="3400" dirty="0" smtClean="0">
                <a:solidFill>
                  <a:srgbClr val="000066"/>
                </a:solidFill>
                <a:latin typeface="Calibri" pitchFamily="34" charset="0"/>
              </a:rPr>
              <a:t>(</a:t>
            </a:r>
            <a:r>
              <a:rPr lang="en-US" sz="2400" dirty="0" err="1" smtClean="0">
                <a:solidFill>
                  <a:srgbClr val="000066"/>
                </a:solidFill>
                <a:latin typeface="Calibri" pitchFamily="34" charset="0"/>
              </a:rPr>
              <a:t>lipsa</a:t>
            </a:r>
            <a:r>
              <a:rPr lang="en-US" sz="2400" dirty="0" smtClean="0">
                <a:solidFill>
                  <a:srgbClr val="000066"/>
                </a:solidFill>
                <a:latin typeface="Calibri" pitchFamily="34" charset="0"/>
              </a:rPr>
              <a:t> de </a:t>
            </a:r>
            <a:r>
              <a:rPr lang="en-US" sz="2400" dirty="0" err="1" smtClean="0">
                <a:solidFill>
                  <a:srgbClr val="000066"/>
                </a:solidFill>
                <a:latin typeface="Calibri" pitchFamily="34" charset="0"/>
              </a:rPr>
              <a:t>eficienta</a:t>
            </a:r>
            <a:r>
              <a:rPr lang="en-US" sz="3400" dirty="0" smtClean="0">
                <a:solidFill>
                  <a:srgbClr val="000066"/>
                </a:solidFill>
                <a:latin typeface="Calibri" pitchFamily="34" charset="0"/>
              </a:rPr>
              <a:t>)2</a:t>
            </a:r>
            <a:endParaRPr lang="pl-PL" sz="3400" dirty="0">
              <a:solidFill>
                <a:srgbClr val="00006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l-PL" sz="5400" b="1" dirty="0" smtClean="0">
              <a:solidFill>
                <a:srgbClr val="000066"/>
              </a:solidFill>
            </a:endParaRPr>
          </a:p>
          <a:p>
            <a:pPr algn="ctr">
              <a:buNone/>
            </a:pPr>
            <a:r>
              <a:rPr lang="pl-PL" sz="5400" b="1" dirty="0" smtClean="0">
                <a:solidFill>
                  <a:srgbClr val="000066"/>
                </a:solidFill>
              </a:rPr>
              <a:t>Învăţarea bazată pe investigaţie</a:t>
            </a:r>
            <a:endParaRPr lang="en-GB" sz="54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54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noProof="0" dirty="0" smtClean="0">
                <a:solidFill>
                  <a:srgbClr val="000066"/>
                </a:solidFill>
              </a:rPr>
              <a:t>Investigaţia </a:t>
            </a:r>
            <a:endParaRPr lang="en-GB" noProof="0" dirty="0">
              <a:solidFill>
                <a:srgbClr val="000066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noProof="0" dirty="0" smtClean="0">
                <a:solidFill>
                  <a:srgbClr val="000066"/>
                </a:solidFill>
              </a:rPr>
              <a:t>	“</a:t>
            </a:r>
            <a:r>
              <a:rPr lang="ro-RO" noProof="0" dirty="0" smtClean="0">
                <a:solidFill>
                  <a:srgbClr val="000066"/>
                </a:solidFill>
              </a:rPr>
              <a:t>Investigaţia reprezintă procesul dinamic de a accepta </a:t>
            </a:r>
            <a:r>
              <a:rPr lang="ro-RO" noProof="0" dirty="0" smtClean="0">
                <a:solidFill>
                  <a:srgbClr val="000066"/>
                </a:solidFill>
              </a:rPr>
              <a:t>mirarea</a:t>
            </a:r>
            <a:r>
              <a:rPr lang="en-US" noProof="0" dirty="0" smtClean="0">
                <a:solidFill>
                  <a:srgbClr val="000066"/>
                </a:solidFill>
              </a:rPr>
              <a:t>,</a:t>
            </a:r>
            <a:r>
              <a:rPr lang="ro-RO" noProof="0" dirty="0" smtClean="0">
                <a:solidFill>
                  <a:srgbClr val="000066"/>
                </a:solidFill>
              </a:rPr>
              <a:t> </a:t>
            </a:r>
            <a:r>
              <a:rPr lang="ro-RO" noProof="0" dirty="0" smtClean="0">
                <a:solidFill>
                  <a:srgbClr val="000066"/>
                </a:solidFill>
              </a:rPr>
              <a:t>enigmele şi de a descoperi şi înţelege lumea”</a:t>
            </a:r>
            <a:endParaRPr lang="en-GB" noProof="0" dirty="0" smtClean="0">
              <a:solidFill>
                <a:srgbClr val="000066"/>
              </a:solidFill>
            </a:endParaRPr>
          </a:p>
          <a:p>
            <a:pPr algn="r">
              <a:buNone/>
            </a:pPr>
            <a:r>
              <a:rPr lang="en-GB" noProof="0" dirty="0" smtClean="0">
                <a:solidFill>
                  <a:srgbClr val="000066"/>
                </a:solidFill>
              </a:rPr>
              <a:t>(Galileo Educational Network, 2004).</a:t>
            </a:r>
            <a:endParaRPr lang="en-GB" noProof="0" dirty="0">
              <a:solidFill>
                <a:srgbClr val="000066"/>
              </a:solidFill>
            </a:endParaRPr>
          </a:p>
        </p:txBody>
      </p:sp>
      <p:pic>
        <p:nvPicPr>
          <p:cNvPr id="20484" name="Picture 4" descr="http://955.relevatedev.com/webroot/955editorfiles/04042011_Bill_Effective_Inqui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0"/>
            <a:ext cx="38100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728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>
                <a:solidFill>
                  <a:srgbClr val="000066"/>
                </a:solidFill>
              </a:rPr>
              <a:t>Învăţarea bazată pe investigaţie </a:t>
            </a:r>
            <a:endParaRPr lang="en-GB" b="1" noProof="0" dirty="0">
              <a:solidFill>
                <a:srgbClr val="000066"/>
              </a:solidFill>
            </a:endParaRP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428596" y="1643050"/>
            <a:ext cx="8229600" cy="4811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o-RO" sz="3200" dirty="0" smtClean="0">
                <a:solidFill>
                  <a:srgbClr val="000066"/>
                </a:solidFill>
              </a:rPr>
              <a:t>o </a:t>
            </a:r>
            <a:r>
              <a:rPr lang="ro-RO" sz="3200" dirty="0" smtClean="0">
                <a:solidFill>
                  <a:srgbClr val="000066"/>
                </a:solidFill>
              </a:rPr>
              <a:t>ocazie pentru elevi de a experimenta învăţarea prin </a:t>
            </a:r>
            <a:r>
              <a:rPr lang="ro-RO" sz="3200" b="1" dirty="0" smtClean="0">
                <a:solidFill>
                  <a:srgbClr val="000066"/>
                </a:solidFill>
              </a:rPr>
              <a:t>investigaţie</a:t>
            </a:r>
            <a:r>
              <a:rPr lang="ro-RO" sz="3200" dirty="0" smtClean="0">
                <a:solidFill>
                  <a:srgbClr val="000066"/>
                </a:solidFill>
              </a:rPr>
              <a:t> şi </a:t>
            </a:r>
            <a:r>
              <a:rPr lang="ro-RO" sz="3200" b="1" dirty="0" smtClean="0">
                <a:solidFill>
                  <a:srgbClr val="000066"/>
                </a:solidFill>
              </a:rPr>
              <a:t>rezolvarea de probleme</a:t>
            </a:r>
            <a:r>
              <a:rPr lang="ro-RO" sz="3200" dirty="0" smtClean="0">
                <a:solidFill>
                  <a:srgbClr val="000066"/>
                </a:solidFill>
              </a:rPr>
              <a:t>. </a:t>
            </a:r>
            <a:endParaRPr lang="pl-PL" sz="3200" dirty="0" smtClean="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l-PL" sz="3200" b="1" dirty="0" smtClean="0">
                <a:solidFill>
                  <a:srgbClr val="000066"/>
                </a:solidFill>
              </a:rPr>
              <a:t>Explorarea</a:t>
            </a:r>
            <a:endParaRPr lang="pl-PL" sz="3200" dirty="0" smtClean="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o-RO" sz="3200" dirty="0" smtClean="0">
                <a:solidFill>
                  <a:srgbClr val="000066"/>
                </a:solidFill>
              </a:rPr>
              <a:t>Asumarea de </a:t>
            </a:r>
            <a:r>
              <a:rPr lang="ro-RO" sz="3200" b="1" dirty="0" smtClean="0">
                <a:solidFill>
                  <a:srgbClr val="000066"/>
                </a:solidFill>
              </a:rPr>
              <a:t>riscuri</a:t>
            </a:r>
            <a:endParaRPr lang="pl-PL" sz="3200" dirty="0" smtClean="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o-RO" sz="3200" b="1" dirty="0" smtClean="0">
                <a:solidFill>
                  <a:srgbClr val="000066"/>
                </a:solidFill>
              </a:rPr>
              <a:t>Curiozitatea </a:t>
            </a:r>
            <a:r>
              <a:rPr lang="ro-RO" sz="3200" dirty="0" smtClean="0">
                <a:solidFill>
                  <a:srgbClr val="000066"/>
                </a:solidFill>
              </a:rPr>
              <a:t>şi </a:t>
            </a:r>
            <a:r>
              <a:rPr lang="ro-RO" sz="3200" b="1" dirty="0" smtClean="0">
                <a:solidFill>
                  <a:srgbClr val="000066"/>
                </a:solidFill>
              </a:rPr>
              <a:t>motivarea</a:t>
            </a:r>
            <a:endParaRPr lang="pl-PL" sz="3200" dirty="0" smtClean="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o-RO" sz="3200" b="1" dirty="0" smtClean="0">
                <a:solidFill>
                  <a:srgbClr val="000066"/>
                </a:solidFill>
              </a:rPr>
              <a:t>Implicarea </a:t>
            </a:r>
            <a:r>
              <a:rPr lang="ro-RO" sz="3200" dirty="0" smtClean="0">
                <a:solidFill>
                  <a:srgbClr val="000066"/>
                </a:solidFill>
              </a:rPr>
              <a:t>în gândirea </a:t>
            </a:r>
            <a:r>
              <a:rPr lang="ro-RO" sz="3200" b="1" dirty="0" smtClean="0">
                <a:solidFill>
                  <a:srgbClr val="000066"/>
                </a:solidFill>
              </a:rPr>
              <a:t>critică şi creativă. </a:t>
            </a:r>
            <a:endParaRPr lang="pl-PL" sz="3200" dirty="0" smtClean="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o-RO" sz="3200" dirty="0" smtClean="0">
                <a:solidFill>
                  <a:srgbClr val="000066"/>
                </a:solidFill>
              </a:rPr>
              <a:t>Legături cu </a:t>
            </a:r>
            <a:r>
              <a:rPr lang="ro-RO" sz="3200" b="1" dirty="0" smtClean="0">
                <a:solidFill>
                  <a:srgbClr val="000066"/>
                </a:solidFill>
              </a:rPr>
              <a:t>situaţii reale. </a:t>
            </a:r>
            <a:endParaRPr lang="en-GB" sz="3200" dirty="0" smtClean="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32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78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>
                <a:solidFill>
                  <a:srgbClr val="000066"/>
                </a:solidFill>
              </a:rPr>
              <a:t>Învăţarea bazată pe investigaţie </a:t>
            </a:r>
            <a:endParaRPr lang="en-GB" noProof="0" dirty="0">
              <a:solidFill>
                <a:srgbClr val="000066"/>
              </a:solidFill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GB" sz="3200" dirty="0" smtClean="0">
                <a:solidFill>
                  <a:srgbClr val="000066"/>
                </a:solidFill>
              </a:rPr>
              <a:t>	</a:t>
            </a:r>
            <a:r>
              <a:rPr lang="ro-RO" sz="3200" dirty="0" smtClean="0">
                <a:solidFill>
                  <a:srgbClr val="000066"/>
                </a:solidFill>
              </a:rPr>
              <a:t>Învăţarea bazată pe investigaţie reprezintă un proces în care elevii sunt </a:t>
            </a:r>
            <a:r>
              <a:rPr lang="ro-RO" sz="3200" b="1" dirty="0" smtClean="0">
                <a:solidFill>
                  <a:srgbClr val="000066"/>
                </a:solidFill>
              </a:rPr>
              <a:t>implicaţi </a:t>
            </a:r>
            <a:r>
              <a:rPr lang="ro-RO" sz="3200" dirty="0" smtClean="0">
                <a:solidFill>
                  <a:srgbClr val="000066"/>
                </a:solidFill>
              </a:rPr>
              <a:t>activ în învăţarea lor, formulează </a:t>
            </a:r>
            <a:r>
              <a:rPr lang="ro-RO" sz="3200" b="1" dirty="0" smtClean="0">
                <a:solidFill>
                  <a:srgbClr val="000066"/>
                </a:solidFill>
              </a:rPr>
              <a:t>întrebări</a:t>
            </a:r>
            <a:r>
              <a:rPr lang="ro-RO" sz="3200" dirty="0" smtClean="0">
                <a:solidFill>
                  <a:srgbClr val="000066"/>
                </a:solidFill>
              </a:rPr>
              <a:t>, </a:t>
            </a:r>
            <a:r>
              <a:rPr lang="ro-RO" sz="3200" b="1" dirty="0" smtClean="0">
                <a:solidFill>
                  <a:srgbClr val="000066"/>
                </a:solidFill>
              </a:rPr>
              <a:t>investighează </a:t>
            </a:r>
            <a:r>
              <a:rPr lang="ro-RO" sz="3200" dirty="0" smtClean="0">
                <a:solidFill>
                  <a:srgbClr val="000066"/>
                </a:solidFill>
              </a:rPr>
              <a:t>din plin şi mai apoi îşi </a:t>
            </a:r>
            <a:r>
              <a:rPr lang="ro-RO" sz="3200" b="1" dirty="0" smtClean="0">
                <a:solidFill>
                  <a:srgbClr val="000066"/>
                </a:solidFill>
              </a:rPr>
              <a:t>construiesc </a:t>
            </a:r>
            <a:r>
              <a:rPr lang="ro-RO" sz="3200" dirty="0" smtClean="0">
                <a:solidFill>
                  <a:srgbClr val="000066"/>
                </a:solidFill>
              </a:rPr>
              <a:t>noi raţionamente, semnificaţii şi cunoştinţe.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o-RO" sz="3200" dirty="0" smtClean="0">
                <a:solidFill>
                  <a:srgbClr val="000066"/>
                </a:solidFill>
              </a:rPr>
              <a:t>	Cunoştinţele sunt de obicei </a:t>
            </a:r>
            <a:r>
              <a:rPr lang="ro-RO" sz="3200" b="1" dirty="0" smtClean="0">
                <a:solidFill>
                  <a:srgbClr val="000066"/>
                </a:solidFill>
              </a:rPr>
              <a:t>prezentate</a:t>
            </a:r>
            <a:r>
              <a:rPr lang="ro-RO" sz="3200" dirty="0" smtClean="0">
                <a:solidFill>
                  <a:srgbClr val="000066"/>
                </a:solidFill>
              </a:rPr>
              <a:t> altora şi pot rezulta în anumite categorii de acţiuni. </a:t>
            </a:r>
            <a:endParaRPr lang="en-GB" sz="3200" dirty="0" smtClean="0">
              <a:solidFill>
                <a:srgbClr val="000066"/>
              </a:solidFill>
            </a:endParaRPr>
          </a:p>
          <a:p>
            <a:pPr marL="342900" indent="-342900">
              <a:buFont typeface="Arial" pitchFamily="34" charset="0"/>
              <a:buNone/>
              <a:defRPr/>
            </a:pPr>
            <a:r>
              <a:rPr lang="en-GB" sz="3200" dirty="0" smtClean="0">
                <a:solidFill>
                  <a:srgbClr val="000066"/>
                </a:solidFill>
              </a:rPr>
              <a:t>	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32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90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noProof="0" dirty="0" smtClean="0">
                <a:solidFill>
                  <a:srgbClr val="000066"/>
                </a:solidFill>
              </a:rPr>
              <a:t>	</a:t>
            </a:r>
            <a:r>
              <a:rPr lang="ro-RO" noProof="0" dirty="0" smtClean="0">
                <a:solidFill>
                  <a:srgbClr val="000066"/>
                </a:solidFill>
              </a:rPr>
              <a:t>Elevii îşi </a:t>
            </a:r>
            <a:r>
              <a:rPr lang="ro-RO" b="1" noProof="0" dirty="0" smtClean="0">
                <a:solidFill>
                  <a:srgbClr val="000066"/>
                </a:solidFill>
              </a:rPr>
              <a:t>asumă un grad mare de control </a:t>
            </a:r>
            <a:r>
              <a:rPr lang="ro-RO" noProof="0" dirty="0" smtClean="0">
                <a:solidFill>
                  <a:srgbClr val="000066"/>
                </a:solidFill>
              </a:rPr>
              <a:t>asupra propriei lor învăţări şi astfel învăţarea este cu final deschis iar rezultatele finale nu sunt întotdeauna uşor de preconizat</a:t>
            </a:r>
            <a:r>
              <a:rPr lang="en-GB" noProof="0" dirty="0" smtClean="0">
                <a:solidFill>
                  <a:srgbClr val="000066"/>
                </a:solidFill>
              </a:rPr>
              <a:t>. </a:t>
            </a:r>
            <a:endParaRPr lang="pl-PL" noProof="0" dirty="0" smtClean="0">
              <a:solidFill>
                <a:srgbClr val="000066"/>
              </a:solidFill>
            </a:endParaRPr>
          </a:p>
          <a:p>
            <a:pPr>
              <a:buNone/>
            </a:pPr>
            <a:endParaRPr lang="pl-PL" sz="2000" dirty="0" smtClean="0">
              <a:solidFill>
                <a:srgbClr val="000066"/>
              </a:solidFill>
            </a:endParaRPr>
          </a:p>
          <a:p>
            <a:pPr>
              <a:buNone/>
            </a:pPr>
            <a:r>
              <a:rPr lang="pl-PL" noProof="0" dirty="0" smtClean="0">
                <a:solidFill>
                  <a:srgbClr val="000066"/>
                </a:solidFill>
              </a:rPr>
              <a:t>    Învăţarea bazată pe investigaţie </a:t>
            </a:r>
            <a:r>
              <a:rPr lang="pl-PL" b="1" noProof="0" dirty="0" smtClean="0">
                <a:solidFill>
                  <a:srgbClr val="000066"/>
                </a:solidFill>
              </a:rPr>
              <a:t>accentuează rolul perspectivei elevilor asupra lumii în care trăiesc </a:t>
            </a:r>
            <a:r>
              <a:rPr lang="pl-PL" noProof="0" dirty="0" smtClean="0">
                <a:solidFill>
                  <a:srgbClr val="000066"/>
                </a:solidFill>
              </a:rPr>
              <a:t>– construcţia lumii din punctul lor de vedere. </a:t>
            </a:r>
            <a:endParaRPr lang="en-GB" noProof="0" dirty="0" smtClean="0">
              <a:solidFill>
                <a:srgbClr val="000066"/>
              </a:solidFill>
            </a:endParaRPr>
          </a:p>
          <a:p>
            <a:pPr algn="r">
              <a:buNone/>
            </a:pPr>
            <a:r>
              <a:rPr lang="en-GB" noProof="0" dirty="0" smtClean="0">
                <a:solidFill>
                  <a:srgbClr val="000066"/>
                </a:solidFill>
              </a:rPr>
              <a:t>(Reynolds, 2000)</a:t>
            </a:r>
          </a:p>
          <a:p>
            <a:endParaRPr lang="en-GB" noProof="0" dirty="0">
              <a:solidFill>
                <a:srgbClr val="000066"/>
              </a:solidFill>
            </a:endParaRP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>
                <a:solidFill>
                  <a:srgbClr val="000066"/>
                </a:solidFill>
              </a:rPr>
              <a:t>Învăţarea bazată pe investigaţie </a:t>
            </a:r>
            <a:endParaRPr lang="en-GB" noProof="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1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redbricks-school.org/Images/Teaching-Method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3257"/>
            <a:ext cx="8215371" cy="65347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752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4800" b="1" noProof="0" dirty="0" smtClean="0">
                <a:solidFill>
                  <a:srgbClr val="002060"/>
                </a:solidFill>
                <a:latin typeface="Calibri" pitchFamily="34" charset="0"/>
              </a:rPr>
              <a:t>MOTIVA</a:t>
            </a:r>
            <a:r>
              <a:rPr lang="en-US" sz="4800" b="1" noProof="0" dirty="0" smtClean="0">
                <a:solidFill>
                  <a:srgbClr val="002060"/>
                </a:solidFill>
                <a:latin typeface="Calibri" pitchFamily="34" charset="0"/>
              </a:rPr>
              <a:t>TIA</a:t>
            </a:r>
            <a:endParaRPr lang="en-GB" sz="4800" b="1" noProof="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Introduc</a:t>
            </a:r>
            <a:r>
              <a:rPr lang="en-US" sz="2800" b="1" dirty="0" smtClean="0"/>
              <a:t>ere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857272"/>
          </a:xfrm>
        </p:spPr>
        <p:txBody>
          <a:bodyPr>
            <a:normAutofit fontScale="90000"/>
          </a:bodyPr>
          <a:lstStyle/>
          <a:p>
            <a:r>
              <a:rPr lang="ro-RO" sz="3600" b="1" noProof="0" dirty="0" smtClean="0">
                <a:solidFill>
                  <a:srgbClr val="000066"/>
                </a:solidFill>
              </a:rPr>
              <a:t>ÎNTREBĂRI CARE STIMULEAZĂ CREATIVITATEA</a:t>
            </a:r>
            <a:endParaRPr lang="en-GB" sz="3600" b="1" noProof="0" dirty="0">
              <a:solidFill>
                <a:srgbClr val="000066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500174"/>
            <a:ext cx="8286808" cy="492922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o-RO" sz="2500" b="1" noProof="0" dirty="0" smtClean="0">
                <a:solidFill>
                  <a:srgbClr val="000066"/>
                </a:solidFill>
              </a:rPr>
              <a:t>ÎNTREBĂRI FAPTICE </a:t>
            </a:r>
            <a:r>
              <a:rPr lang="ro-RO" sz="2500" dirty="0" smtClean="0">
                <a:solidFill>
                  <a:srgbClr val="000066"/>
                </a:solidFill>
              </a:rPr>
              <a:t>(despre fapte şi caracteristici de bază ale situaţiei/ problemei)</a:t>
            </a:r>
            <a:endParaRPr lang="en-GB" sz="2500" noProof="0" dirty="0" smtClean="0">
              <a:solidFill>
                <a:srgbClr val="000066"/>
              </a:solidFill>
            </a:endParaRPr>
          </a:p>
          <a:p>
            <a:pPr marL="514350" indent="-514350" algn="ctr">
              <a:spcAft>
                <a:spcPts val="1200"/>
              </a:spcAft>
              <a:buNone/>
            </a:pPr>
            <a:r>
              <a:rPr lang="ro-RO" sz="2500" i="1" dirty="0" smtClean="0">
                <a:solidFill>
                  <a:srgbClr val="000066"/>
                </a:solidFill>
              </a:rPr>
              <a:t>Ce? Cine? Unde? Când? </a:t>
            </a:r>
            <a:endParaRPr lang="en-GB" sz="2500" i="1" noProof="0" dirty="0" smtClean="0">
              <a:solidFill>
                <a:srgbClr val="000066"/>
              </a:solidFill>
            </a:endParaRPr>
          </a:p>
          <a:p>
            <a:pPr marL="514350" indent="-514350">
              <a:buNone/>
            </a:pPr>
            <a:r>
              <a:rPr lang="en-GB" sz="2500" b="1" noProof="0" dirty="0" smtClean="0">
                <a:solidFill>
                  <a:srgbClr val="000066"/>
                </a:solidFill>
              </a:rPr>
              <a:t>2.   </a:t>
            </a:r>
            <a:r>
              <a:rPr lang="ro-RO" sz="2500" b="1" dirty="0" smtClean="0">
                <a:solidFill>
                  <a:srgbClr val="000066"/>
                </a:solidFill>
              </a:rPr>
              <a:t>ÎNTREBĂRI PROCEDURALE</a:t>
            </a:r>
            <a:endParaRPr lang="en-GB" sz="2500" b="1" noProof="0" dirty="0" smtClean="0">
              <a:solidFill>
                <a:srgbClr val="000066"/>
              </a:solidFill>
            </a:endParaRPr>
          </a:p>
          <a:p>
            <a:pPr marL="514350" indent="-514350" algn="ctr">
              <a:spcAft>
                <a:spcPts val="1200"/>
              </a:spcAft>
              <a:buNone/>
            </a:pPr>
            <a:r>
              <a:rPr lang="ro-RO" sz="2500" i="1" dirty="0" smtClean="0">
                <a:solidFill>
                  <a:srgbClr val="000066"/>
                </a:solidFill>
              </a:rPr>
              <a:t>Cum? În ce mod? </a:t>
            </a:r>
            <a:endParaRPr lang="en-GB" sz="2500" i="1" noProof="0" dirty="0" smtClean="0">
              <a:solidFill>
                <a:srgbClr val="000066"/>
              </a:solidFill>
            </a:endParaRPr>
          </a:p>
          <a:p>
            <a:pPr marL="514350" indent="-514350">
              <a:buAutoNum type="arabicPeriod" startAt="3"/>
            </a:pPr>
            <a:r>
              <a:rPr lang="ro-RO" sz="2500" b="1" noProof="0" dirty="0" smtClean="0">
                <a:solidFill>
                  <a:srgbClr val="000066"/>
                </a:solidFill>
              </a:rPr>
              <a:t>ÎNTREBĂRI GENETICE </a:t>
            </a:r>
            <a:r>
              <a:rPr lang="en-GB" sz="2500" noProof="0" dirty="0" smtClean="0">
                <a:solidFill>
                  <a:srgbClr val="000066"/>
                </a:solidFill>
              </a:rPr>
              <a:t>(</a:t>
            </a:r>
            <a:r>
              <a:rPr lang="ro-RO" sz="2500" noProof="0" dirty="0" smtClean="0">
                <a:solidFill>
                  <a:srgbClr val="000066"/>
                </a:solidFill>
              </a:rPr>
              <a:t>despre scopuri şi motive</a:t>
            </a:r>
            <a:r>
              <a:rPr lang="en-GB" sz="2500" noProof="0" dirty="0" smtClean="0">
                <a:solidFill>
                  <a:srgbClr val="000066"/>
                </a:solidFill>
              </a:rPr>
              <a:t>)</a:t>
            </a:r>
          </a:p>
          <a:p>
            <a:pPr marL="514350" indent="-514350" algn="ctr">
              <a:spcAft>
                <a:spcPts val="1200"/>
              </a:spcAft>
              <a:buNone/>
            </a:pPr>
            <a:r>
              <a:rPr lang="ro-RO" sz="2500" i="1" noProof="0" dirty="0" smtClean="0">
                <a:solidFill>
                  <a:srgbClr val="000066"/>
                </a:solidFill>
              </a:rPr>
              <a:t>De ce? De ce nu? </a:t>
            </a:r>
            <a:endParaRPr lang="en-GB" sz="2500" i="1" noProof="0" dirty="0" smtClean="0">
              <a:solidFill>
                <a:srgbClr val="000066"/>
              </a:solidFill>
            </a:endParaRPr>
          </a:p>
          <a:p>
            <a:pPr marL="514350" indent="-514350">
              <a:buAutoNum type="arabicPeriod" startAt="4"/>
            </a:pPr>
            <a:r>
              <a:rPr lang="ro-RO" sz="2500" b="1" noProof="0" dirty="0" smtClean="0">
                <a:solidFill>
                  <a:srgbClr val="000066"/>
                </a:solidFill>
              </a:rPr>
              <a:t>IPOTETICE ŞI SPECULATIVE </a:t>
            </a:r>
            <a:r>
              <a:rPr lang="ro-RO" sz="2500" noProof="0" dirty="0" smtClean="0">
                <a:solidFill>
                  <a:srgbClr val="000066"/>
                </a:solidFill>
              </a:rPr>
              <a:t>(care merg dincolo de situaţie/ problemă)</a:t>
            </a:r>
            <a:endParaRPr lang="en-GB" sz="2500" noProof="0" dirty="0" smtClean="0">
              <a:solidFill>
                <a:srgbClr val="000066"/>
              </a:solidFill>
            </a:endParaRPr>
          </a:p>
          <a:p>
            <a:pPr marL="514350" indent="-514350" algn="ctr">
              <a:buNone/>
            </a:pPr>
            <a:r>
              <a:rPr lang="ro-RO" sz="2500" i="1" noProof="0" dirty="0" smtClean="0">
                <a:solidFill>
                  <a:srgbClr val="000066"/>
                </a:solidFill>
              </a:rPr>
              <a:t>Ce va urma? Ce se va întâmpla dacă? Ce s-ar putea întâmpla? </a:t>
            </a:r>
            <a:endParaRPr lang="en-GB" sz="2500" i="1" noProof="0" dirty="0" smtClean="0">
              <a:solidFill>
                <a:srgbClr val="000066"/>
              </a:solidFill>
            </a:endParaRPr>
          </a:p>
          <a:p>
            <a:pPr marL="514350" indent="-514350">
              <a:buNone/>
            </a:pPr>
            <a:endParaRPr lang="en-GB" sz="2300" noProof="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82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62"/>
          </a:xfrm>
        </p:spPr>
        <p:txBody>
          <a:bodyPr>
            <a:normAutofit/>
          </a:bodyPr>
          <a:lstStyle/>
          <a:p>
            <a:r>
              <a:rPr lang="ro-RO" sz="3200" b="1" dirty="0" smtClean="0">
                <a:solidFill>
                  <a:srgbClr val="000066"/>
                </a:solidFill>
              </a:rPr>
              <a:t>TAXONOMIA </a:t>
            </a:r>
            <a:r>
              <a:rPr lang="en-US" sz="3200" b="1" dirty="0" smtClean="0">
                <a:solidFill>
                  <a:srgbClr val="000066"/>
                </a:solidFill>
              </a:rPr>
              <a:t> </a:t>
            </a:r>
            <a:r>
              <a:rPr lang="ro-RO" sz="3200" b="1" dirty="0" smtClean="0">
                <a:solidFill>
                  <a:srgbClr val="000066"/>
                </a:solidFill>
              </a:rPr>
              <a:t>LUI </a:t>
            </a:r>
            <a:r>
              <a:rPr lang="ro-RO" sz="3200" b="1" dirty="0" smtClean="0">
                <a:solidFill>
                  <a:srgbClr val="000066"/>
                </a:solidFill>
              </a:rPr>
              <a:t>BLOOM</a:t>
            </a:r>
            <a:endParaRPr lang="en-GB" sz="3200" noProof="0" dirty="0">
              <a:solidFill>
                <a:srgbClr val="000066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071546"/>
            <a:ext cx="8501122" cy="557214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o-RO" b="1" noProof="0" dirty="0" smtClean="0">
                <a:solidFill>
                  <a:srgbClr val="000066"/>
                </a:solidFill>
              </a:rPr>
              <a:t>Cunoaştere</a:t>
            </a:r>
            <a:endParaRPr lang="en-GB" b="1" noProof="0" dirty="0" smtClean="0">
              <a:solidFill>
                <a:srgbClr val="000066"/>
              </a:solidFill>
            </a:endParaRPr>
          </a:p>
          <a:p>
            <a:pPr marL="514350" indent="-514350">
              <a:buNone/>
            </a:pPr>
            <a:r>
              <a:rPr lang="en-GB" noProof="0" dirty="0" smtClean="0">
                <a:solidFill>
                  <a:srgbClr val="000066"/>
                </a:solidFill>
              </a:rPr>
              <a:t>	</a:t>
            </a:r>
            <a:r>
              <a:rPr lang="ro-RO" noProof="0" dirty="0" smtClean="0">
                <a:solidFill>
                  <a:srgbClr val="000066"/>
                </a:solidFill>
              </a:rPr>
              <a:t>Elevii: </a:t>
            </a:r>
            <a:r>
              <a:rPr lang="ro-RO" sz="2800" noProof="0" dirty="0" smtClean="0">
                <a:solidFill>
                  <a:srgbClr val="000066"/>
                </a:solidFill>
              </a:rPr>
              <a:t>Îşi amintesc elemente de bază? </a:t>
            </a:r>
            <a:endParaRPr lang="en-GB" sz="2800" noProof="0" dirty="0" smtClean="0">
              <a:solidFill>
                <a:srgbClr val="000066"/>
              </a:solidFill>
            </a:endParaRPr>
          </a:p>
          <a:p>
            <a:pPr marL="1314450" lvl="2" indent="-514350">
              <a:spcBef>
                <a:spcPts val="400"/>
              </a:spcBef>
            </a:pPr>
            <a:r>
              <a:rPr lang="ro-RO" sz="2800" noProof="0" dirty="0" smtClean="0">
                <a:solidFill>
                  <a:srgbClr val="000066"/>
                </a:solidFill>
              </a:rPr>
              <a:t>Localizează informaţii specifice</a:t>
            </a:r>
            <a:r>
              <a:rPr lang="en-US" sz="2800" noProof="0" dirty="0" smtClean="0">
                <a:solidFill>
                  <a:srgbClr val="000066"/>
                </a:solidFill>
              </a:rPr>
              <a:t>?</a:t>
            </a:r>
            <a:endParaRPr lang="en-GB" sz="2800" noProof="0" dirty="0" smtClean="0">
              <a:solidFill>
                <a:srgbClr val="000066"/>
              </a:solidFill>
            </a:endParaRPr>
          </a:p>
          <a:p>
            <a:pPr marL="1314450" lvl="2" indent="-514350">
              <a:spcBef>
                <a:spcPts val="400"/>
              </a:spcBef>
            </a:pPr>
            <a:r>
              <a:rPr lang="ro-RO" sz="2800" noProof="0" dirty="0" smtClean="0">
                <a:solidFill>
                  <a:srgbClr val="000066"/>
                </a:solidFill>
              </a:rPr>
              <a:t>Îşi amintesc detalii, </a:t>
            </a:r>
            <a:r>
              <a:rPr lang="en-US" sz="2800" dirty="0" smtClean="0">
                <a:solidFill>
                  <a:srgbClr val="000066"/>
                </a:solidFill>
              </a:rPr>
              <a:t>au</a:t>
            </a:r>
            <a:r>
              <a:rPr lang="ro-RO" sz="2800" noProof="0" dirty="0" smtClean="0">
                <a:solidFill>
                  <a:srgbClr val="000066"/>
                </a:solidFill>
              </a:rPr>
              <a:t> memora</a:t>
            </a:r>
            <a:r>
              <a:rPr lang="en-US" sz="2800" noProof="0" dirty="0" smtClean="0">
                <a:solidFill>
                  <a:srgbClr val="000066"/>
                </a:solidFill>
              </a:rPr>
              <a:t>t</a:t>
            </a:r>
            <a:r>
              <a:rPr lang="ro-RO" sz="2800" noProof="0" dirty="0" smtClean="0">
                <a:solidFill>
                  <a:srgbClr val="000066"/>
                </a:solidFill>
              </a:rPr>
              <a:t> elemente ? </a:t>
            </a:r>
            <a:endParaRPr lang="pl-PL" sz="2800" noProof="0" dirty="0" smtClean="0">
              <a:solidFill>
                <a:srgbClr val="000066"/>
              </a:solidFill>
            </a:endParaRPr>
          </a:p>
          <a:p>
            <a:pPr marL="1314450" lvl="2" indent="-514350">
              <a:spcBef>
                <a:spcPts val="400"/>
              </a:spcBef>
              <a:buNone/>
            </a:pPr>
            <a:endParaRPr lang="pl-PL" sz="2800" dirty="0" smtClean="0">
              <a:solidFill>
                <a:srgbClr val="000066"/>
              </a:solidFill>
            </a:endParaRPr>
          </a:p>
          <a:p>
            <a:pPr marL="1314450" lvl="2" indent="-514350">
              <a:spcBef>
                <a:spcPts val="400"/>
              </a:spcBef>
              <a:buNone/>
            </a:pPr>
            <a:endParaRPr lang="pl-PL" sz="2800" noProof="0" dirty="0" smtClean="0">
              <a:solidFill>
                <a:srgbClr val="000066"/>
              </a:solidFill>
            </a:endParaRPr>
          </a:p>
          <a:p>
            <a:pPr marL="1314450" lvl="2" indent="-514350">
              <a:spcBef>
                <a:spcPts val="400"/>
              </a:spcBef>
              <a:buNone/>
            </a:pPr>
            <a:r>
              <a:rPr lang="pl-PL" sz="2800" dirty="0" smtClean="0">
                <a:solidFill>
                  <a:srgbClr val="000066"/>
                </a:solidFill>
              </a:rPr>
              <a:t>				</a:t>
            </a:r>
            <a:r>
              <a:rPr lang="pl-PL" sz="2600" i="1" dirty="0" smtClean="0">
                <a:solidFill>
                  <a:srgbClr val="000066"/>
                </a:solidFill>
              </a:rPr>
              <a:t>Numeşte părţile florii.</a:t>
            </a:r>
          </a:p>
          <a:p>
            <a:pPr marL="1314450" lvl="2" indent="-514350">
              <a:spcBef>
                <a:spcPts val="400"/>
              </a:spcBef>
              <a:buNone/>
            </a:pPr>
            <a:r>
              <a:rPr lang="pl-PL" sz="2600" i="1" noProof="0" dirty="0" smtClean="0">
                <a:solidFill>
                  <a:srgbClr val="000066"/>
                </a:solidFill>
              </a:rPr>
              <a:t>				Cine a fost primul rege al Poloniei?</a:t>
            </a:r>
            <a:endParaRPr lang="en-GB" sz="2600" i="1" noProof="0" dirty="0" smtClean="0">
              <a:solidFill>
                <a:srgbClr val="000066"/>
              </a:solidFill>
            </a:endParaRPr>
          </a:p>
        </p:txBody>
      </p:sp>
      <p:sp>
        <p:nvSpPr>
          <p:cNvPr id="4" name="Elipsa 3"/>
          <p:cNvSpPr/>
          <p:nvPr/>
        </p:nvSpPr>
        <p:spPr>
          <a:xfrm>
            <a:off x="500034" y="3857628"/>
            <a:ext cx="3286148" cy="27860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b="1" dirty="0" smtClean="0">
                <a:solidFill>
                  <a:prstClr val="white"/>
                </a:solidFill>
              </a:rPr>
              <a:t>Cuvinte </a:t>
            </a:r>
            <a:r>
              <a:rPr lang="en-US" sz="2400" b="1" dirty="0" err="1" smtClean="0">
                <a:solidFill>
                  <a:prstClr val="white"/>
                </a:solidFill>
              </a:rPr>
              <a:t>cheie</a:t>
            </a:r>
            <a:r>
              <a:rPr lang="pl-PL" sz="2400" b="1" dirty="0" smtClean="0">
                <a:solidFill>
                  <a:prstClr val="white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>
                <a:solidFill>
                  <a:prstClr val="white"/>
                </a:solidFill>
              </a:rPr>
              <a:t> </a:t>
            </a:r>
            <a:r>
              <a:rPr lang="en-US" sz="2400" dirty="0" smtClean="0">
                <a:solidFill>
                  <a:prstClr val="white"/>
                </a:solidFill>
              </a:rPr>
              <a:t>ENUMERA</a:t>
            </a:r>
            <a:endParaRPr lang="pl-PL" sz="2400" dirty="0" smtClean="0">
              <a:solidFill>
                <a:prstClr val="white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sz="2400" dirty="0" smtClean="0">
                <a:solidFill>
                  <a:prstClr val="white"/>
                </a:solidFill>
              </a:rPr>
              <a:t> AMINTEŞTE</a:t>
            </a:r>
            <a:r>
              <a:rPr lang="en-US" sz="2400" dirty="0" smtClean="0">
                <a:solidFill>
                  <a:prstClr val="white"/>
                </a:solidFill>
              </a:rPr>
              <a:t>-TI</a:t>
            </a:r>
            <a:endParaRPr lang="pl-PL" sz="2400" dirty="0" smtClean="0">
              <a:solidFill>
                <a:prstClr val="white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sz="2400" dirty="0" smtClean="0">
                <a:solidFill>
                  <a:prstClr val="white"/>
                </a:solidFill>
              </a:rPr>
              <a:t> NUMEŞTE </a:t>
            </a:r>
            <a:endParaRPr lang="en-GB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71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28604"/>
            <a:ext cx="8401080" cy="5929354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GB" b="1" dirty="0" smtClean="0">
                <a:solidFill>
                  <a:srgbClr val="000066"/>
                </a:solidFill>
              </a:rPr>
              <a:t>2. </a:t>
            </a:r>
            <a:r>
              <a:rPr lang="ro-RO" b="1" dirty="0" smtClean="0">
                <a:solidFill>
                  <a:srgbClr val="000066"/>
                </a:solidFill>
              </a:rPr>
              <a:t>Înţelegere</a:t>
            </a:r>
            <a:endParaRPr lang="en-GB" b="1" dirty="0" smtClean="0">
              <a:solidFill>
                <a:srgbClr val="000066"/>
              </a:solidFill>
            </a:endParaRPr>
          </a:p>
          <a:p>
            <a:pPr marL="514350" indent="-514350">
              <a:buNone/>
            </a:pPr>
            <a:r>
              <a:rPr lang="en-GB" dirty="0" smtClean="0">
                <a:solidFill>
                  <a:srgbClr val="000066"/>
                </a:solidFill>
              </a:rPr>
              <a:t>	</a:t>
            </a:r>
            <a:r>
              <a:rPr lang="ro-RO" dirty="0" smtClean="0">
                <a:solidFill>
                  <a:srgbClr val="000066"/>
                </a:solidFill>
              </a:rPr>
              <a:t>Elevii</a:t>
            </a:r>
            <a:r>
              <a:rPr lang="en-US" dirty="0" smtClean="0">
                <a:solidFill>
                  <a:srgbClr val="000066"/>
                </a:solidFill>
              </a:rPr>
              <a:t>:</a:t>
            </a:r>
            <a:r>
              <a:rPr lang="ro-RO" dirty="0" smtClean="0">
                <a:solidFill>
                  <a:srgbClr val="000066"/>
                </a:solidFill>
              </a:rPr>
              <a:t> </a:t>
            </a:r>
          </a:p>
          <a:p>
            <a:pPr lvl="2">
              <a:buFont typeface="Arial" charset="0"/>
              <a:buChar char="•"/>
            </a:pPr>
            <a:r>
              <a:rPr lang="ro-RO" sz="2800" dirty="0" smtClean="0">
                <a:solidFill>
                  <a:srgbClr val="000066"/>
                </a:solidFill>
              </a:rPr>
              <a:t>Explică ce au învăţat?</a:t>
            </a:r>
            <a:endParaRPr lang="en-GB" sz="2800" dirty="0" smtClean="0">
              <a:solidFill>
                <a:srgbClr val="000066"/>
              </a:solidFill>
            </a:endParaRPr>
          </a:p>
          <a:p>
            <a:pPr lvl="2">
              <a:buFont typeface="Arial" charset="0"/>
              <a:buChar char="•"/>
            </a:pPr>
            <a:r>
              <a:rPr lang="ro-RO" sz="2800" dirty="0" smtClean="0">
                <a:solidFill>
                  <a:srgbClr val="000066"/>
                </a:solidFill>
              </a:rPr>
              <a:t>Traduc înţelegerea?</a:t>
            </a:r>
            <a:endParaRPr lang="en-GB" sz="2800" dirty="0" smtClean="0">
              <a:solidFill>
                <a:srgbClr val="000066"/>
              </a:solidFill>
            </a:endParaRPr>
          </a:p>
          <a:p>
            <a:pPr lvl="2">
              <a:buFont typeface="Arial" charset="0"/>
              <a:buChar char="•"/>
            </a:pPr>
            <a:r>
              <a:rPr lang="ro-RO" sz="2800" dirty="0" smtClean="0">
                <a:solidFill>
                  <a:srgbClr val="000066"/>
                </a:solidFill>
              </a:rPr>
              <a:t>Schimbă informaţia într-un limbaj diferit? </a:t>
            </a:r>
            <a:endParaRPr lang="en-GB" sz="2800" dirty="0" smtClean="0">
              <a:solidFill>
                <a:srgbClr val="000066"/>
              </a:solidFill>
            </a:endParaRPr>
          </a:p>
          <a:p>
            <a:pPr lvl="8">
              <a:buNone/>
            </a:pPr>
            <a:endParaRPr lang="pl-PL" sz="2500" i="1" dirty="0" smtClean="0">
              <a:solidFill>
                <a:srgbClr val="000066"/>
              </a:solidFill>
            </a:endParaRPr>
          </a:p>
          <a:p>
            <a:pPr lvl="8">
              <a:buNone/>
            </a:pPr>
            <a:r>
              <a:rPr lang="pl-PL" sz="2500" i="1" dirty="0" smtClean="0">
                <a:solidFill>
                  <a:srgbClr val="000066"/>
                </a:solidFill>
              </a:rPr>
              <a:t>	Explică diferenţele dintre sistemul din Sparta antică şi cel din Atena. </a:t>
            </a:r>
          </a:p>
          <a:p>
            <a:pPr lvl="8">
              <a:buNone/>
            </a:pPr>
            <a:r>
              <a:rPr lang="pl-PL" sz="2500" i="1" dirty="0" smtClean="0">
                <a:solidFill>
                  <a:srgbClr val="000066"/>
                </a:solidFill>
              </a:rPr>
              <a:t>	</a:t>
            </a:r>
            <a:endParaRPr lang="en-US" sz="2500" i="1" dirty="0" smtClean="0">
              <a:solidFill>
                <a:srgbClr val="000066"/>
              </a:solidFill>
            </a:endParaRPr>
          </a:p>
          <a:p>
            <a:pPr lvl="8">
              <a:buNone/>
            </a:pPr>
            <a:r>
              <a:rPr lang="pl-PL" dirty="0" smtClean="0"/>
              <a:t>     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Elipsa 3"/>
          <p:cNvSpPr/>
          <p:nvPr/>
        </p:nvSpPr>
        <p:spPr>
          <a:xfrm>
            <a:off x="500034" y="3571876"/>
            <a:ext cx="3429024" cy="27860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b="1" dirty="0" smtClean="0">
                <a:solidFill>
                  <a:prstClr val="white"/>
                </a:solidFill>
              </a:rPr>
              <a:t>CUVINTE </a:t>
            </a:r>
            <a:r>
              <a:rPr lang="en-US" sz="2400" b="1" dirty="0" smtClean="0">
                <a:solidFill>
                  <a:prstClr val="white"/>
                </a:solidFill>
              </a:rPr>
              <a:t>CHEIE</a:t>
            </a:r>
            <a:r>
              <a:rPr lang="pl-PL" sz="2400" b="1" dirty="0" smtClean="0">
                <a:solidFill>
                  <a:prstClr val="white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>
                <a:solidFill>
                  <a:prstClr val="white"/>
                </a:solidFill>
              </a:rPr>
              <a:t> EXPLICĂ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>
                <a:solidFill>
                  <a:prstClr val="white"/>
                </a:solidFill>
              </a:rPr>
              <a:t> TRANSFORMĂ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>
                <a:solidFill>
                  <a:prstClr val="white"/>
                </a:solidFill>
              </a:rPr>
              <a:t>REFORMULEAZĂ</a:t>
            </a:r>
            <a:endParaRPr lang="en-GB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13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428604"/>
            <a:ext cx="8901146" cy="5429288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 startAt="3"/>
            </a:pPr>
            <a:r>
              <a:rPr lang="ro-RO" b="1" noProof="0" dirty="0" smtClean="0">
                <a:solidFill>
                  <a:srgbClr val="000066"/>
                </a:solidFill>
              </a:rPr>
              <a:t>Aplicare </a:t>
            </a:r>
            <a:endParaRPr lang="en-GB" b="1" noProof="0" dirty="0" smtClean="0">
              <a:solidFill>
                <a:srgbClr val="000066"/>
              </a:solidFill>
            </a:endParaRPr>
          </a:p>
          <a:p>
            <a:pPr marL="514350" indent="-514350">
              <a:buNone/>
            </a:pPr>
            <a:r>
              <a:rPr lang="en-GB" noProof="0" dirty="0" smtClean="0">
                <a:solidFill>
                  <a:srgbClr val="000066"/>
                </a:solidFill>
              </a:rPr>
              <a:t>	</a:t>
            </a:r>
            <a:r>
              <a:rPr lang="ro-RO" noProof="0" dirty="0" smtClean="0">
                <a:solidFill>
                  <a:srgbClr val="000066"/>
                </a:solidFill>
              </a:rPr>
              <a:t>Elevii</a:t>
            </a:r>
            <a:r>
              <a:rPr lang="en-GB" noProof="0" dirty="0" smtClean="0">
                <a:solidFill>
                  <a:srgbClr val="000066"/>
                </a:solidFill>
              </a:rPr>
              <a:t>:</a:t>
            </a:r>
          </a:p>
          <a:p>
            <a:pPr marL="1314450" lvl="2" indent="-514350"/>
            <a:r>
              <a:rPr lang="ro-RO" sz="2800" noProof="0" dirty="0" smtClean="0">
                <a:solidFill>
                  <a:srgbClr val="000066"/>
                </a:solidFill>
              </a:rPr>
              <a:t>Pun în practică cunoştinţele acumulate? </a:t>
            </a:r>
            <a:endParaRPr lang="en-GB" sz="2800" noProof="0" dirty="0" smtClean="0">
              <a:solidFill>
                <a:srgbClr val="000066"/>
              </a:solidFill>
            </a:endParaRPr>
          </a:p>
          <a:p>
            <a:pPr marL="1314450" lvl="2" indent="-514350"/>
            <a:r>
              <a:rPr lang="ro-RO" sz="2800" noProof="0" dirty="0" smtClean="0">
                <a:solidFill>
                  <a:srgbClr val="000066"/>
                </a:solidFill>
              </a:rPr>
              <a:t>Utilizează cunoştinţele în situaţii noi? </a:t>
            </a:r>
            <a:endParaRPr lang="en-GB" sz="2800" noProof="0" dirty="0" smtClean="0">
              <a:solidFill>
                <a:srgbClr val="000066"/>
              </a:solidFill>
            </a:endParaRPr>
          </a:p>
          <a:p>
            <a:pPr>
              <a:buNone/>
            </a:pPr>
            <a:endParaRPr lang="pl-PL" noProof="0" dirty="0" smtClean="0">
              <a:solidFill>
                <a:srgbClr val="000066"/>
              </a:solidFill>
            </a:endParaRPr>
          </a:p>
          <a:p>
            <a:pPr>
              <a:buNone/>
            </a:pPr>
            <a:endParaRPr lang="pl-PL" dirty="0" smtClean="0">
              <a:solidFill>
                <a:srgbClr val="000066"/>
              </a:solidFill>
            </a:endParaRPr>
          </a:p>
          <a:p>
            <a:pPr>
              <a:buNone/>
            </a:pPr>
            <a:r>
              <a:rPr lang="pl-PL" noProof="0" dirty="0" smtClean="0">
                <a:solidFill>
                  <a:srgbClr val="000066"/>
                </a:solidFill>
              </a:rPr>
              <a:t>				     </a:t>
            </a:r>
            <a:r>
              <a:rPr lang="pl-PL" sz="2400" i="1" noProof="0" dirty="0" smtClean="0">
                <a:solidFill>
                  <a:srgbClr val="000066"/>
                </a:solidFill>
              </a:rPr>
              <a:t>lustrează exemplul acestui model.</a:t>
            </a:r>
          </a:p>
          <a:p>
            <a:pPr>
              <a:buNone/>
            </a:pPr>
            <a:r>
              <a:rPr lang="pl-PL" sz="2400" i="1" dirty="0" smtClean="0">
                <a:solidFill>
                  <a:srgbClr val="000066"/>
                </a:solidFill>
              </a:rPr>
              <a:t>				      Utilizează această formulă pentru a face 				calcule în legătură cu cantitatea de vopsea pe 			care ar trebui să o utilizăm pentru a renova 				camera. </a:t>
            </a:r>
            <a:endParaRPr lang="en-GB" sz="2400" i="1" noProof="0" dirty="0">
              <a:solidFill>
                <a:srgbClr val="000066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0" y="2362200"/>
            <a:ext cx="3286148" cy="27860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b="1" dirty="0" smtClean="0">
                <a:solidFill>
                  <a:prstClr val="white"/>
                </a:solidFill>
              </a:rPr>
              <a:t>CUVINTE </a:t>
            </a:r>
            <a:r>
              <a:rPr lang="en-US" sz="2400" b="1" dirty="0" smtClean="0">
                <a:solidFill>
                  <a:prstClr val="white"/>
                </a:solidFill>
              </a:rPr>
              <a:t>CHEIE</a:t>
            </a:r>
            <a:r>
              <a:rPr lang="pl-PL" sz="2400" b="1" dirty="0" smtClean="0">
                <a:solidFill>
                  <a:prstClr val="white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>
                <a:solidFill>
                  <a:prstClr val="white"/>
                </a:solidFill>
              </a:rPr>
              <a:t> INTERPRETARE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>
                <a:solidFill>
                  <a:prstClr val="white"/>
                </a:solidFill>
              </a:rPr>
              <a:t> ILUSTRARE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>
                <a:solidFill>
                  <a:prstClr val="white"/>
                </a:solidFill>
              </a:rPr>
              <a:t> REZOLVARE</a:t>
            </a:r>
            <a:endParaRPr lang="en-GB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96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21497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 startAt="4"/>
            </a:pPr>
            <a:r>
              <a:rPr lang="ro-RO" b="1" dirty="0" smtClean="0">
                <a:solidFill>
                  <a:srgbClr val="000066"/>
                </a:solidFill>
              </a:rPr>
              <a:t>Analiză </a:t>
            </a:r>
            <a:endParaRPr lang="en-GB" b="1" dirty="0" smtClean="0">
              <a:solidFill>
                <a:srgbClr val="000066"/>
              </a:solidFill>
            </a:endParaRPr>
          </a:p>
          <a:p>
            <a:pPr marL="514350" indent="-514350">
              <a:buNone/>
            </a:pPr>
            <a:r>
              <a:rPr lang="en-GB" dirty="0" smtClean="0">
                <a:solidFill>
                  <a:srgbClr val="000066"/>
                </a:solidFill>
              </a:rPr>
              <a:t>	</a:t>
            </a:r>
            <a:r>
              <a:rPr lang="ro-RO" sz="2800" dirty="0" smtClean="0">
                <a:solidFill>
                  <a:srgbClr val="000066"/>
                </a:solidFill>
              </a:rPr>
              <a:t>Elevii</a:t>
            </a:r>
            <a:r>
              <a:rPr lang="en-GB" sz="2800" dirty="0" smtClean="0">
                <a:solidFill>
                  <a:srgbClr val="000066"/>
                </a:solidFill>
              </a:rPr>
              <a:t>:</a:t>
            </a:r>
          </a:p>
          <a:p>
            <a:pPr marL="1314450" lvl="2" indent="-514350"/>
            <a:r>
              <a:rPr lang="ro-RO" sz="2800" dirty="0" smtClean="0">
                <a:solidFill>
                  <a:srgbClr val="000066"/>
                </a:solidFill>
              </a:rPr>
              <a:t>Discută cunoştinţele? </a:t>
            </a:r>
            <a:endParaRPr lang="en-GB" sz="2800" dirty="0" smtClean="0">
              <a:solidFill>
                <a:srgbClr val="000066"/>
              </a:solidFill>
            </a:endParaRPr>
          </a:p>
          <a:p>
            <a:pPr marL="1314450" lvl="2" indent="-514350"/>
            <a:r>
              <a:rPr lang="ro-RO" sz="2800" dirty="0" smtClean="0">
                <a:solidFill>
                  <a:srgbClr val="000066"/>
                </a:solidFill>
              </a:rPr>
              <a:t>Înţeleg relaţiile dintre informaţii? </a:t>
            </a:r>
            <a:endParaRPr lang="pl-PL" sz="2800" dirty="0" smtClean="0">
              <a:solidFill>
                <a:srgbClr val="000066"/>
              </a:solidFill>
            </a:endParaRPr>
          </a:p>
          <a:p>
            <a:pPr marL="1314450" lvl="2" indent="-514350">
              <a:buNone/>
            </a:pPr>
            <a:endParaRPr lang="en-GB" sz="2800" dirty="0" smtClean="0">
              <a:solidFill>
                <a:srgbClr val="000066"/>
              </a:solidFill>
            </a:endParaRPr>
          </a:p>
          <a:p>
            <a:pPr>
              <a:buNone/>
            </a:pPr>
            <a:r>
              <a:rPr lang="pl-PL" dirty="0" smtClean="0"/>
              <a:t>				</a:t>
            </a:r>
          </a:p>
          <a:p>
            <a:pPr>
              <a:buNone/>
            </a:pPr>
            <a:r>
              <a:rPr lang="pl-PL" dirty="0" smtClean="0"/>
              <a:t>					</a:t>
            </a:r>
            <a:r>
              <a:rPr lang="pl-PL" sz="2500" i="1" dirty="0" smtClean="0">
                <a:solidFill>
                  <a:srgbClr val="000066"/>
                </a:solidFill>
              </a:rPr>
              <a:t>Explică rolul epitetelor în această 				poezie. 						</a:t>
            </a:r>
          </a:p>
          <a:p>
            <a:pPr>
              <a:buNone/>
            </a:pPr>
            <a:r>
              <a:rPr lang="pl-PL" i="1" dirty="0" smtClean="0"/>
              <a:t>					</a:t>
            </a:r>
            <a:r>
              <a:rPr lang="pl-PL" sz="2500" i="1" dirty="0" smtClean="0">
                <a:solidFill>
                  <a:srgbClr val="000066"/>
                </a:solidFill>
              </a:rPr>
              <a:t>Analizează acest grafic despre 					contaminarea apei.</a:t>
            </a:r>
            <a:endParaRPr lang="en-GB" i="1" dirty="0">
              <a:solidFill>
                <a:srgbClr val="000066"/>
              </a:solidFill>
            </a:endParaRPr>
          </a:p>
        </p:txBody>
      </p:sp>
      <p:sp>
        <p:nvSpPr>
          <p:cNvPr id="4" name="Elipsa 3"/>
          <p:cNvSpPr/>
          <p:nvPr/>
        </p:nvSpPr>
        <p:spPr>
          <a:xfrm>
            <a:off x="214282" y="2928934"/>
            <a:ext cx="3286148" cy="27860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b="1" dirty="0" smtClean="0">
                <a:solidFill>
                  <a:prstClr val="white"/>
                </a:solidFill>
              </a:rPr>
              <a:t>CUVINTE </a:t>
            </a:r>
            <a:r>
              <a:rPr lang="en-US" sz="2400" b="1" dirty="0" smtClean="0">
                <a:solidFill>
                  <a:prstClr val="white"/>
                </a:solidFill>
              </a:rPr>
              <a:t>CHEIE</a:t>
            </a:r>
            <a:r>
              <a:rPr lang="pl-PL" sz="2400" b="1" dirty="0" smtClean="0">
                <a:solidFill>
                  <a:prstClr val="white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>
                <a:solidFill>
                  <a:prstClr val="white"/>
                </a:solidFill>
              </a:rPr>
              <a:t> ANALIZEAZĂ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>
                <a:solidFill>
                  <a:prstClr val="white"/>
                </a:solidFill>
              </a:rPr>
              <a:t> COMPARĂ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>
                <a:solidFill>
                  <a:prstClr val="white"/>
                </a:solidFill>
              </a:rPr>
              <a:t> ASOCIAZĂ</a:t>
            </a:r>
          </a:p>
        </p:txBody>
      </p:sp>
    </p:spTree>
    <p:extLst>
      <p:ext uri="{BB962C8B-B14F-4D97-AF65-F5344CB8AC3E}">
        <p14:creationId xmlns:p14="http://schemas.microsoft.com/office/powerpoint/2010/main" val="144993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428604"/>
            <a:ext cx="8401080" cy="5786478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5"/>
            </a:pPr>
            <a:r>
              <a:rPr lang="en-GB" b="1" noProof="0" dirty="0" smtClean="0">
                <a:solidFill>
                  <a:srgbClr val="000066"/>
                </a:solidFill>
              </a:rPr>
              <a:t>S</a:t>
            </a:r>
            <a:r>
              <a:rPr lang="ro-RO" b="1" noProof="0" dirty="0" err="1" smtClean="0">
                <a:solidFill>
                  <a:srgbClr val="000066"/>
                </a:solidFill>
              </a:rPr>
              <a:t>inteza</a:t>
            </a:r>
            <a:r>
              <a:rPr lang="ro-RO" b="1" noProof="0" dirty="0" smtClean="0">
                <a:solidFill>
                  <a:srgbClr val="000066"/>
                </a:solidFill>
              </a:rPr>
              <a:t> </a:t>
            </a:r>
            <a:endParaRPr lang="en-GB" b="1" noProof="0" dirty="0" smtClean="0">
              <a:solidFill>
                <a:srgbClr val="000066"/>
              </a:solidFill>
            </a:endParaRPr>
          </a:p>
          <a:p>
            <a:pPr marL="514350" indent="-514350">
              <a:buNone/>
            </a:pPr>
            <a:r>
              <a:rPr lang="en-GB" noProof="0" dirty="0" smtClean="0">
                <a:solidFill>
                  <a:srgbClr val="000066"/>
                </a:solidFill>
              </a:rPr>
              <a:t>	</a:t>
            </a:r>
            <a:r>
              <a:rPr lang="ro-RO" dirty="0" smtClean="0">
                <a:solidFill>
                  <a:srgbClr val="000066"/>
                </a:solidFill>
              </a:rPr>
              <a:t>E</a:t>
            </a:r>
            <a:r>
              <a:rPr lang="ro-RO" noProof="0" dirty="0" err="1" smtClean="0">
                <a:solidFill>
                  <a:srgbClr val="000066"/>
                </a:solidFill>
              </a:rPr>
              <a:t>levii</a:t>
            </a:r>
            <a:r>
              <a:rPr lang="en-GB" noProof="0" dirty="0" smtClean="0">
                <a:solidFill>
                  <a:srgbClr val="000066"/>
                </a:solidFill>
              </a:rPr>
              <a:t>:</a:t>
            </a:r>
          </a:p>
          <a:p>
            <a:pPr marL="1314450" lvl="2" indent="-514350"/>
            <a:r>
              <a:rPr lang="ro-RO" sz="3000" noProof="0" dirty="0" smtClean="0">
                <a:solidFill>
                  <a:srgbClr val="000066"/>
                </a:solidFill>
              </a:rPr>
              <a:t>Generalizează pornind de la fapte?</a:t>
            </a:r>
            <a:endParaRPr lang="en-GB" sz="3000" noProof="0" dirty="0" smtClean="0">
              <a:solidFill>
                <a:srgbClr val="000066"/>
              </a:solidFill>
            </a:endParaRPr>
          </a:p>
          <a:p>
            <a:pPr marL="1314450" lvl="2" indent="-514350"/>
            <a:r>
              <a:rPr lang="ro-RO" sz="3000" noProof="0" dirty="0" smtClean="0">
                <a:solidFill>
                  <a:srgbClr val="000066"/>
                </a:solidFill>
              </a:rPr>
              <a:t>Prezic</a:t>
            </a:r>
            <a:r>
              <a:rPr lang="en-US" sz="3000" noProof="0" dirty="0" smtClean="0">
                <a:solidFill>
                  <a:srgbClr val="000066"/>
                </a:solidFill>
              </a:rPr>
              <a:t> (</a:t>
            </a:r>
            <a:r>
              <a:rPr lang="en-US" sz="3000" noProof="0" dirty="0" err="1" smtClean="0">
                <a:solidFill>
                  <a:srgbClr val="000066"/>
                </a:solidFill>
              </a:rPr>
              <a:t>anticipeaza</a:t>
            </a:r>
            <a:r>
              <a:rPr lang="en-US" sz="3000" noProof="0" dirty="0" smtClean="0">
                <a:solidFill>
                  <a:srgbClr val="000066"/>
                </a:solidFill>
              </a:rPr>
              <a:t>)</a:t>
            </a:r>
            <a:r>
              <a:rPr lang="ro-RO" sz="3000" noProof="0" dirty="0" smtClean="0">
                <a:solidFill>
                  <a:srgbClr val="000066"/>
                </a:solidFill>
              </a:rPr>
              <a:t> şi trag concluzii? </a:t>
            </a:r>
            <a:endParaRPr lang="pl-PL" sz="3000" noProof="0" dirty="0" smtClean="0">
              <a:solidFill>
                <a:srgbClr val="000066"/>
              </a:solidFill>
            </a:endParaRPr>
          </a:p>
          <a:p>
            <a:pPr marL="1314450" lvl="2" indent="-514350">
              <a:buNone/>
            </a:pPr>
            <a:endParaRPr lang="pl-PL" sz="3000" noProof="0" dirty="0" smtClean="0">
              <a:solidFill>
                <a:srgbClr val="000066"/>
              </a:solidFill>
            </a:endParaRPr>
          </a:p>
          <a:p>
            <a:pPr marL="1314450" lvl="2" indent="-514350">
              <a:buNone/>
            </a:pPr>
            <a:endParaRPr lang="pl-PL" sz="3000" dirty="0" smtClean="0">
              <a:solidFill>
                <a:srgbClr val="000066"/>
              </a:solidFill>
            </a:endParaRPr>
          </a:p>
          <a:p>
            <a:pPr marL="1314450" lvl="2" indent="-514350">
              <a:buNone/>
            </a:pPr>
            <a:r>
              <a:rPr lang="pl-PL" sz="3000" noProof="0" dirty="0" smtClean="0">
                <a:solidFill>
                  <a:srgbClr val="000066"/>
                </a:solidFill>
              </a:rPr>
              <a:t>				</a:t>
            </a:r>
            <a:r>
              <a:rPr lang="pl-PL" sz="2500" i="1" noProof="0" dirty="0" smtClean="0">
                <a:solidFill>
                  <a:srgbClr val="000066"/>
                </a:solidFill>
              </a:rPr>
              <a:t>Crează un nou produs. </a:t>
            </a:r>
            <a:r>
              <a:rPr lang="pl-PL" sz="2500" i="1" dirty="0" smtClean="0">
                <a:solidFill>
                  <a:srgbClr val="000066"/>
                </a:solidFill>
              </a:rPr>
              <a:t>D</a:t>
            </a:r>
            <a:r>
              <a:rPr lang="pl-PL" sz="2500" i="1" noProof="0" dirty="0" smtClean="0">
                <a:solidFill>
                  <a:srgbClr val="000066"/>
                </a:solidFill>
              </a:rPr>
              <a:t>ă-i un 			nume şi elaborează o campanie de 			marketing. </a:t>
            </a:r>
            <a:endParaRPr lang="pl-PL" sz="2500" i="1" dirty="0" smtClean="0">
              <a:solidFill>
                <a:srgbClr val="000066"/>
              </a:solidFill>
            </a:endParaRPr>
          </a:p>
          <a:p>
            <a:pPr marL="1314450" lvl="2" indent="-514350">
              <a:buNone/>
            </a:pPr>
            <a:r>
              <a:rPr lang="pl-PL" sz="2500" i="1" noProof="0" dirty="0" smtClean="0">
                <a:solidFill>
                  <a:srgbClr val="000066"/>
                </a:solidFill>
              </a:rPr>
              <a:t>				Care crezi că ar putea fi posibilele 			rezultate .....</a:t>
            </a:r>
            <a:endParaRPr lang="en-GB" sz="2500" i="1" noProof="0" dirty="0" smtClean="0">
              <a:solidFill>
                <a:srgbClr val="000066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457200" y="2895600"/>
            <a:ext cx="3286148" cy="27860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b="1" dirty="0" smtClean="0">
                <a:solidFill>
                  <a:prstClr val="white"/>
                </a:solidFill>
              </a:rPr>
              <a:t>CUVINTE </a:t>
            </a:r>
            <a:r>
              <a:rPr lang="pl-PL" sz="2400" b="1" dirty="0">
                <a:solidFill>
                  <a:prstClr val="white"/>
                </a:solidFill>
              </a:rPr>
              <a:t>CHEIE:</a:t>
            </a:r>
            <a:endParaRPr lang="pl-PL" sz="2400" b="1" dirty="0" smtClean="0">
              <a:solidFill>
                <a:prstClr val="white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sz="2400" dirty="0" smtClean="0">
                <a:solidFill>
                  <a:prstClr val="white"/>
                </a:solidFill>
              </a:rPr>
              <a:t> CREAZĂ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>
                <a:solidFill>
                  <a:prstClr val="white"/>
                </a:solidFill>
              </a:rPr>
              <a:t> PREZICE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>
                <a:solidFill>
                  <a:prstClr val="white"/>
                </a:solidFill>
              </a:rPr>
              <a:t> INVENTEAZĂ</a:t>
            </a:r>
          </a:p>
        </p:txBody>
      </p:sp>
    </p:spTree>
    <p:extLst>
      <p:ext uri="{BB962C8B-B14F-4D97-AF65-F5344CB8AC3E}">
        <p14:creationId xmlns:p14="http://schemas.microsoft.com/office/powerpoint/2010/main" val="2527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5643602"/>
          </a:xfrm>
        </p:spPr>
        <p:txBody>
          <a:bodyPr/>
          <a:lstStyle/>
          <a:p>
            <a:pPr marL="514350" indent="-514350">
              <a:buNone/>
            </a:pPr>
            <a:r>
              <a:rPr lang="en-GB" b="1" dirty="0" smtClean="0">
                <a:solidFill>
                  <a:srgbClr val="000066"/>
                </a:solidFill>
              </a:rPr>
              <a:t>6.  </a:t>
            </a:r>
            <a:r>
              <a:rPr lang="en-GB" b="1" dirty="0" err="1" smtClean="0">
                <a:solidFill>
                  <a:srgbClr val="000066"/>
                </a:solidFill>
              </a:rPr>
              <a:t>Evalua</a:t>
            </a:r>
            <a:r>
              <a:rPr lang="ro-RO" b="1" dirty="0" smtClean="0">
                <a:solidFill>
                  <a:srgbClr val="000066"/>
                </a:solidFill>
              </a:rPr>
              <a:t>rea</a:t>
            </a:r>
            <a:endParaRPr lang="en-GB" b="1" dirty="0" smtClean="0">
              <a:solidFill>
                <a:srgbClr val="000066"/>
              </a:solidFill>
            </a:endParaRPr>
          </a:p>
          <a:p>
            <a:pPr>
              <a:buNone/>
            </a:pPr>
            <a:r>
              <a:rPr lang="en-GB" dirty="0" smtClean="0">
                <a:solidFill>
                  <a:srgbClr val="000066"/>
                </a:solidFill>
              </a:rPr>
              <a:t>	</a:t>
            </a:r>
            <a:r>
              <a:rPr lang="ro-RO" dirty="0" smtClean="0">
                <a:solidFill>
                  <a:srgbClr val="000066"/>
                </a:solidFill>
              </a:rPr>
              <a:t>Elevii</a:t>
            </a:r>
            <a:r>
              <a:rPr lang="en-GB" dirty="0" smtClean="0">
                <a:solidFill>
                  <a:srgbClr val="000066"/>
                </a:solidFill>
              </a:rPr>
              <a:t>:</a:t>
            </a:r>
          </a:p>
          <a:p>
            <a:pPr lvl="2"/>
            <a:r>
              <a:rPr lang="ro-RO" sz="3000" dirty="0" smtClean="0">
                <a:solidFill>
                  <a:srgbClr val="000066"/>
                </a:solidFill>
              </a:rPr>
              <a:t>Judecă valoarea materialelor, rezultatul, informaţia? </a:t>
            </a:r>
            <a:endParaRPr lang="en-GB" sz="3000" dirty="0" smtClean="0">
              <a:solidFill>
                <a:srgbClr val="000066"/>
              </a:solidFill>
            </a:endParaRPr>
          </a:p>
          <a:p>
            <a:pPr lvl="2"/>
            <a:r>
              <a:rPr lang="ro-RO" sz="3000" dirty="0" smtClean="0">
                <a:solidFill>
                  <a:srgbClr val="000066"/>
                </a:solidFill>
              </a:rPr>
              <a:t>Îşi formează propriile păreri? </a:t>
            </a:r>
            <a:endParaRPr lang="pl-PL" sz="3000" dirty="0" smtClean="0">
              <a:solidFill>
                <a:srgbClr val="000066"/>
              </a:solidFill>
            </a:endParaRPr>
          </a:p>
          <a:p>
            <a:pPr lvl="2"/>
            <a:endParaRPr lang="pl-PL" sz="3000" dirty="0" smtClean="0">
              <a:solidFill>
                <a:srgbClr val="000066"/>
              </a:solidFill>
            </a:endParaRPr>
          </a:p>
          <a:p>
            <a:pPr lvl="7">
              <a:buNone/>
            </a:pPr>
            <a:r>
              <a:rPr lang="ro-RO" sz="2500" i="1" dirty="0" smtClean="0">
                <a:solidFill>
                  <a:srgbClr val="000066"/>
                </a:solidFill>
              </a:rPr>
              <a:t>Ce schimbări ai recomanda pentru …? </a:t>
            </a:r>
            <a:endParaRPr lang="pl-PL" sz="2500" i="1" dirty="0" smtClean="0">
              <a:solidFill>
                <a:srgbClr val="000066"/>
              </a:solidFill>
            </a:endParaRPr>
          </a:p>
          <a:p>
            <a:pPr lvl="7">
              <a:buNone/>
            </a:pPr>
            <a:r>
              <a:rPr lang="pl-PL" sz="2500" i="1" dirty="0" smtClean="0">
                <a:solidFill>
                  <a:srgbClr val="000066"/>
                </a:solidFill>
              </a:rPr>
              <a:t>   Care este părerea </a:t>
            </a:r>
            <a:r>
              <a:rPr lang="en-US" sz="2500" i="1" dirty="0" smtClean="0">
                <a:solidFill>
                  <a:srgbClr val="000066"/>
                </a:solidFill>
              </a:rPr>
              <a:t>t</a:t>
            </a:r>
            <a:r>
              <a:rPr lang="pl-PL" sz="2500" i="1" dirty="0" smtClean="0">
                <a:solidFill>
                  <a:srgbClr val="000066"/>
                </a:solidFill>
              </a:rPr>
              <a:t>a în ceea ce priveşte eco-terorismul? </a:t>
            </a:r>
            <a:endParaRPr lang="en-GB" sz="2500" i="1" dirty="0" smtClean="0">
              <a:solidFill>
                <a:srgbClr val="000066"/>
              </a:solidFill>
            </a:endParaRPr>
          </a:p>
          <a:p>
            <a:endParaRPr lang="en-GB" dirty="0"/>
          </a:p>
        </p:txBody>
      </p:sp>
      <p:sp>
        <p:nvSpPr>
          <p:cNvPr id="4" name="Elipsa 3"/>
          <p:cNvSpPr/>
          <p:nvPr/>
        </p:nvSpPr>
        <p:spPr>
          <a:xfrm>
            <a:off x="214282" y="3214686"/>
            <a:ext cx="3286148" cy="27860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prstClr val="white"/>
                </a:solidFill>
              </a:rPr>
              <a:t>CUVINTE CHEIE</a:t>
            </a:r>
            <a:r>
              <a:rPr lang="pl-PL" sz="2400" b="1" dirty="0" smtClean="0">
                <a:solidFill>
                  <a:prstClr val="white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>
                <a:solidFill>
                  <a:prstClr val="white"/>
                </a:solidFill>
              </a:rPr>
              <a:t> C</a:t>
            </a:r>
            <a:r>
              <a:rPr lang="en-US" sz="2400" dirty="0" smtClean="0">
                <a:solidFill>
                  <a:prstClr val="white"/>
                </a:solidFill>
              </a:rPr>
              <a:t>RITICA</a:t>
            </a:r>
            <a:endParaRPr lang="pl-PL" sz="2400" dirty="0" smtClean="0">
              <a:solidFill>
                <a:prstClr val="white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sz="2400" dirty="0" smtClean="0">
                <a:solidFill>
                  <a:prstClr val="white"/>
                </a:solidFill>
              </a:rPr>
              <a:t> JUDE</a:t>
            </a:r>
            <a:r>
              <a:rPr lang="en-US" sz="2400" dirty="0" smtClean="0">
                <a:solidFill>
                  <a:prstClr val="white"/>
                </a:solidFill>
              </a:rPr>
              <a:t>CA</a:t>
            </a:r>
            <a:endParaRPr lang="pl-PL" sz="2400" dirty="0" smtClean="0">
              <a:solidFill>
                <a:prstClr val="white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sz="2400" dirty="0" smtClean="0">
                <a:solidFill>
                  <a:prstClr val="white"/>
                </a:solidFill>
              </a:rPr>
              <a:t> </a:t>
            </a:r>
            <a:r>
              <a:rPr lang="pl-PL" sz="2000" dirty="0" smtClean="0">
                <a:solidFill>
                  <a:prstClr val="white"/>
                </a:solidFill>
              </a:rPr>
              <a:t>CONCLU</a:t>
            </a:r>
            <a:r>
              <a:rPr lang="en-US" sz="2000" dirty="0" smtClean="0">
                <a:solidFill>
                  <a:prstClr val="white"/>
                </a:solidFill>
              </a:rPr>
              <a:t>ZIONEAZA</a:t>
            </a:r>
            <a:endParaRPr lang="pl-PL" sz="20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74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42860"/>
            <a:ext cx="8229600" cy="1143000"/>
          </a:xfrm>
        </p:spPr>
        <p:txBody>
          <a:bodyPr>
            <a:noAutofit/>
          </a:bodyPr>
          <a:lstStyle/>
          <a:p>
            <a:r>
              <a:rPr lang="ro-RO" sz="3600" b="1" dirty="0" smtClean="0">
                <a:solidFill>
                  <a:srgbClr val="000066"/>
                </a:solidFill>
              </a:rPr>
              <a:t>Greşeli obişnuite ale profesorilor atunci când pun întrebări? </a:t>
            </a:r>
            <a:endParaRPr lang="en-GB" sz="3600" b="1" noProof="0" dirty="0">
              <a:solidFill>
                <a:srgbClr val="000066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689119"/>
            <a:ext cx="8229600" cy="4811715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ro-RO" dirty="0" smtClean="0">
                <a:solidFill>
                  <a:srgbClr val="000066"/>
                </a:solidFill>
              </a:rPr>
              <a:t>Neacordarea unui timp de gândire elevilor – “timp de aşteptare” scurt. </a:t>
            </a:r>
            <a:endParaRPr lang="en-GB" dirty="0" smtClean="0">
              <a:solidFill>
                <a:srgbClr val="000066"/>
              </a:solidFill>
            </a:endParaRPr>
          </a:p>
          <a:p>
            <a:pPr>
              <a:spcAft>
                <a:spcPts val="600"/>
              </a:spcAft>
            </a:pPr>
            <a:r>
              <a:rPr lang="ro-RO" noProof="0" dirty="0" smtClean="0">
                <a:solidFill>
                  <a:srgbClr val="000066"/>
                </a:solidFill>
              </a:rPr>
              <a:t>Faptul că întreabă mai multe lucruri în acelaşi timp. </a:t>
            </a:r>
            <a:endParaRPr lang="en-GB" noProof="0" dirty="0" smtClean="0">
              <a:solidFill>
                <a:srgbClr val="000066"/>
              </a:solidFill>
            </a:endParaRPr>
          </a:p>
          <a:p>
            <a:pPr>
              <a:spcAft>
                <a:spcPts val="600"/>
              </a:spcAft>
            </a:pPr>
            <a:r>
              <a:rPr lang="ro-RO" noProof="0" dirty="0" smtClean="0">
                <a:solidFill>
                  <a:srgbClr val="000066"/>
                </a:solidFill>
              </a:rPr>
              <a:t>Faptul că pun prea multe întrebări irelevante.</a:t>
            </a:r>
            <a:endParaRPr lang="en-GB" noProof="0" dirty="0" smtClean="0">
              <a:solidFill>
                <a:srgbClr val="000066"/>
              </a:solidFill>
            </a:endParaRPr>
          </a:p>
          <a:p>
            <a:pPr>
              <a:spcAft>
                <a:spcPts val="600"/>
              </a:spcAft>
            </a:pPr>
            <a:r>
              <a:rPr lang="ro-RO" noProof="0" dirty="0" smtClean="0">
                <a:solidFill>
                  <a:srgbClr val="000066"/>
                </a:solidFill>
              </a:rPr>
              <a:t>Faptul că ei întreabă şi tot ei sunt cei care răspund. </a:t>
            </a:r>
            <a:endParaRPr lang="en-GB" noProof="0" dirty="0" smtClean="0">
              <a:solidFill>
                <a:srgbClr val="000066"/>
              </a:solidFill>
            </a:endParaRPr>
          </a:p>
          <a:p>
            <a:pPr>
              <a:spcAft>
                <a:spcPts val="600"/>
              </a:spcAft>
            </a:pPr>
            <a:r>
              <a:rPr lang="ro-RO" noProof="0" dirty="0" smtClean="0">
                <a:solidFill>
                  <a:srgbClr val="000066"/>
                </a:solidFill>
              </a:rPr>
              <a:t>Faptul că pun întrebări ce au doar o singură variantă de răspuns. </a:t>
            </a:r>
            <a:endParaRPr lang="en-GB" noProof="0" dirty="0" smtClean="0">
              <a:solidFill>
                <a:srgbClr val="000066"/>
              </a:solidFill>
            </a:endParaRPr>
          </a:p>
          <a:p>
            <a:pPr>
              <a:spcAft>
                <a:spcPts val="600"/>
              </a:spcAft>
            </a:pPr>
            <a:r>
              <a:rPr lang="ro-RO" noProof="0" dirty="0" smtClean="0">
                <a:solidFill>
                  <a:srgbClr val="000066"/>
                </a:solidFill>
              </a:rPr>
              <a:t>Simplificarea întrebărilor atunci când elevii nu răspund imediat. </a:t>
            </a:r>
            <a:endParaRPr lang="en-GB" noProof="0" dirty="0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83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noProof="0" dirty="0" smtClean="0">
                <a:solidFill>
                  <a:srgbClr val="000066"/>
                </a:solidFill>
              </a:rPr>
              <a:t>Întrebări care încurajează investigaţia </a:t>
            </a:r>
            <a:endParaRPr lang="en-GB" b="1" noProof="0" dirty="0">
              <a:solidFill>
                <a:srgbClr val="000066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noProof="0" dirty="0" smtClean="0">
                <a:solidFill>
                  <a:srgbClr val="000066"/>
                </a:solidFill>
              </a:rPr>
              <a:t>Puneţi întrebări care încurajează gândirea şi raţionamentul. </a:t>
            </a:r>
            <a:endParaRPr lang="en-GB" noProof="0" dirty="0" smtClean="0">
              <a:solidFill>
                <a:srgbClr val="000066"/>
              </a:solidFill>
            </a:endParaRPr>
          </a:p>
          <a:p>
            <a:r>
              <a:rPr lang="ro-RO" dirty="0" smtClean="0">
                <a:solidFill>
                  <a:srgbClr val="000066"/>
                </a:solidFill>
              </a:rPr>
              <a:t>Acordă elevilor timp de gândire – timp de aşteptare. </a:t>
            </a:r>
            <a:endParaRPr lang="en-GB" dirty="0" smtClean="0">
              <a:solidFill>
                <a:srgbClr val="000066"/>
              </a:solidFill>
            </a:endParaRPr>
          </a:p>
          <a:p>
            <a:r>
              <a:rPr lang="ro-RO" noProof="0" dirty="0" smtClean="0">
                <a:solidFill>
                  <a:srgbClr val="000066"/>
                </a:solidFill>
              </a:rPr>
              <a:t>Puneţi întrebări care să includă pe toată lumea (fără regula mâinii ridicate, întrebări care să necesite multe răspunsuri)</a:t>
            </a:r>
            <a:endParaRPr lang="en-GB" noProof="0" dirty="0" smtClean="0">
              <a:solidFill>
                <a:srgbClr val="000066"/>
              </a:solidFill>
            </a:endParaRPr>
          </a:p>
          <a:p>
            <a:r>
              <a:rPr lang="ro-RO" noProof="0" dirty="0" smtClean="0">
                <a:solidFill>
                  <a:srgbClr val="000066"/>
                </a:solidFill>
              </a:rPr>
              <a:t>Încurajează gândirea şi dialogul. </a:t>
            </a:r>
            <a:endParaRPr lang="en-GB" noProof="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2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19200" y="3714752"/>
            <a:ext cx="6858000" cy="990600"/>
          </a:xfrm>
        </p:spPr>
        <p:txBody>
          <a:bodyPr>
            <a:noAutofit/>
          </a:bodyPr>
          <a:lstStyle/>
          <a:p>
            <a:r>
              <a:rPr lang="en-GB" sz="3600" b="1" noProof="0" dirty="0" err="1" smtClean="0">
                <a:solidFill>
                  <a:srgbClr val="002060"/>
                </a:solidFill>
                <a:latin typeface="Calibri" pitchFamily="34" charset="0"/>
              </a:rPr>
              <a:t>Ce</a:t>
            </a:r>
            <a:r>
              <a:rPr lang="en-GB" sz="3600" b="1" noProof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3600" b="1" noProof="0" dirty="0" err="1" smtClean="0">
                <a:solidFill>
                  <a:srgbClr val="002060"/>
                </a:solidFill>
                <a:latin typeface="Calibri" pitchFamily="34" charset="0"/>
              </a:rPr>
              <a:t>este</a:t>
            </a:r>
            <a:r>
              <a:rPr lang="en-GB" sz="3600" b="1" noProof="0" dirty="0" smtClean="0">
                <a:solidFill>
                  <a:srgbClr val="002060"/>
                </a:solidFill>
                <a:latin typeface="Calibri" pitchFamily="34" charset="0"/>
              </a:rPr>
              <a:t> important </a:t>
            </a:r>
            <a:r>
              <a:rPr lang="ro-RO" sz="3600" b="1" noProof="0" dirty="0" smtClean="0">
                <a:solidFill>
                  <a:srgbClr val="002060"/>
                </a:solidFill>
                <a:latin typeface="Calibri" pitchFamily="34" charset="0"/>
              </a:rPr>
              <a:t>în învăţarea bazată pe investigaţie? </a:t>
            </a:r>
            <a:endParaRPr lang="en-GB" sz="3600" b="1" noProof="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19200" y="5072074"/>
            <a:ext cx="6858000" cy="533400"/>
          </a:xfrm>
        </p:spPr>
        <p:txBody>
          <a:bodyPr>
            <a:noAutofit/>
          </a:bodyPr>
          <a:lstStyle/>
          <a:p>
            <a:r>
              <a:rPr lang="ro-RO" sz="3200" noProof="0" dirty="0" smtClean="0">
                <a:solidFill>
                  <a:srgbClr val="002060"/>
                </a:solidFill>
                <a:latin typeface="Calibri" pitchFamily="34" charset="0"/>
              </a:rPr>
              <a:t>8 elemente </a:t>
            </a:r>
            <a:r>
              <a:rPr lang="ro-RO" sz="3200" noProof="0" dirty="0" err="1" smtClean="0">
                <a:solidFill>
                  <a:srgbClr val="002060"/>
                </a:solidFill>
                <a:latin typeface="Calibri" pitchFamily="34" charset="0"/>
              </a:rPr>
              <a:t>principlale</a:t>
            </a:r>
            <a:r>
              <a:rPr lang="ro-RO" sz="3200" noProof="0" dirty="0" smtClean="0">
                <a:solidFill>
                  <a:srgbClr val="002060"/>
                </a:solidFill>
                <a:latin typeface="Calibri" pitchFamily="34" charset="0"/>
              </a:rPr>
              <a:t> ale ÎBI</a:t>
            </a:r>
            <a:endParaRPr lang="en-GB" sz="3200" noProof="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46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noProof="0" dirty="0" err="1" smtClean="0">
                <a:solidFill>
                  <a:srgbClr val="002060"/>
                </a:solidFill>
                <a:latin typeface="Calibri" pitchFamily="34" charset="0"/>
              </a:rPr>
              <a:t>Motivatia</a:t>
            </a:r>
            <a:endParaRPr lang="en-GB" sz="4000" b="1" noProof="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214414" y="1500174"/>
            <a:ext cx="6615130" cy="29289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3600" noProof="0" dirty="0" err="1" smtClean="0">
                <a:solidFill>
                  <a:srgbClr val="002060"/>
                </a:solidFill>
                <a:latin typeface="Calibri" pitchFamily="34" charset="0"/>
              </a:rPr>
              <a:t>Termenul</a:t>
            </a:r>
            <a:r>
              <a:rPr lang="en-GB" sz="3600" noProof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3600" noProof="0" dirty="0" err="1" smtClean="0">
                <a:solidFill>
                  <a:srgbClr val="002060"/>
                </a:solidFill>
                <a:latin typeface="Calibri" pitchFamily="34" charset="0"/>
              </a:rPr>
              <a:t>provine</a:t>
            </a:r>
            <a:r>
              <a:rPr lang="en-GB" sz="3600" noProof="0" dirty="0" smtClean="0">
                <a:solidFill>
                  <a:srgbClr val="002060"/>
                </a:solidFill>
                <a:latin typeface="Calibri" pitchFamily="34" charset="0"/>
              </a:rPr>
              <a:t> din </a:t>
            </a:r>
            <a:r>
              <a:rPr lang="en-GB" sz="3600" noProof="0" dirty="0" err="1" smtClean="0">
                <a:solidFill>
                  <a:srgbClr val="002060"/>
                </a:solidFill>
                <a:latin typeface="Calibri" pitchFamily="34" charset="0"/>
              </a:rPr>
              <a:t>limba</a:t>
            </a:r>
            <a:r>
              <a:rPr lang="en-GB" sz="3600" noProof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3600" noProof="0" dirty="0" err="1" smtClean="0">
                <a:solidFill>
                  <a:srgbClr val="002060"/>
                </a:solidFill>
                <a:latin typeface="Calibri" pitchFamily="34" charset="0"/>
              </a:rPr>
              <a:t>latina</a:t>
            </a:r>
            <a:r>
              <a:rPr lang="en-GB" sz="3600" noProof="0" dirty="0" smtClean="0">
                <a:solidFill>
                  <a:srgbClr val="002060"/>
                </a:solidFill>
                <a:latin typeface="Calibri" pitchFamily="34" charset="0"/>
              </a:rPr>
              <a:t>, de la </a:t>
            </a:r>
            <a:r>
              <a:rPr lang="en-GB" sz="3600" noProof="0" dirty="0" err="1" smtClean="0">
                <a:solidFill>
                  <a:srgbClr val="002060"/>
                </a:solidFill>
                <a:latin typeface="Calibri" pitchFamily="34" charset="0"/>
              </a:rPr>
              <a:t>cuvantul</a:t>
            </a:r>
            <a:r>
              <a:rPr lang="en-GB" sz="3600" noProof="0" dirty="0" smtClean="0">
                <a:solidFill>
                  <a:srgbClr val="002060"/>
                </a:solidFill>
                <a:latin typeface="Calibri" pitchFamily="34" charset="0"/>
              </a:rPr>
              <a:t> ,,</a:t>
            </a:r>
            <a:r>
              <a:rPr lang="en-GB" sz="3600" noProof="0" dirty="0" err="1" smtClean="0">
                <a:solidFill>
                  <a:srgbClr val="002060"/>
                </a:solidFill>
                <a:latin typeface="Calibri" pitchFamily="34" charset="0"/>
              </a:rPr>
              <a:t>movere</a:t>
            </a:r>
            <a:r>
              <a:rPr lang="en-GB" sz="3600" noProof="0" dirty="0" smtClean="0">
                <a:solidFill>
                  <a:srgbClr val="002060"/>
                </a:solidFill>
                <a:latin typeface="Calibri" pitchFamily="34" charset="0"/>
              </a:rPr>
              <a:t>” care </a:t>
            </a:r>
            <a:r>
              <a:rPr lang="en-GB" sz="3600" noProof="0" dirty="0" err="1" smtClean="0">
                <a:solidFill>
                  <a:srgbClr val="002060"/>
                </a:solidFill>
                <a:latin typeface="Calibri" pitchFamily="34" charset="0"/>
              </a:rPr>
              <a:t>inseamna</a:t>
            </a:r>
            <a:r>
              <a:rPr lang="en-GB" sz="3600" noProof="0" dirty="0" smtClean="0">
                <a:solidFill>
                  <a:srgbClr val="002060"/>
                </a:solidFill>
                <a:latin typeface="Calibri" pitchFamily="34" charset="0"/>
              </a:rPr>
              <a:t> a </a:t>
            </a:r>
            <a:r>
              <a:rPr lang="en-GB" sz="3600" noProof="0" dirty="0" err="1" smtClean="0">
                <a:solidFill>
                  <a:srgbClr val="002060"/>
                </a:solidFill>
                <a:latin typeface="Calibri" pitchFamily="34" charset="0"/>
              </a:rPr>
              <a:t>misca</a:t>
            </a:r>
            <a:r>
              <a:rPr lang="en-GB" sz="3600" noProof="0" dirty="0" smtClean="0">
                <a:solidFill>
                  <a:srgbClr val="002060"/>
                </a:solidFill>
                <a:latin typeface="Calibri" pitchFamily="34" charset="0"/>
              </a:rPr>
              <a:t>, a </a:t>
            </a:r>
            <a:r>
              <a:rPr lang="en-GB" sz="3600" noProof="0" dirty="0" err="1" smtClean="0">
                <a:solidFill>
                  <a:srgbClr val="002060"/>
                </a:solidFill>
                <a:latin typeface="Calibri" pitchFamily="34" charset="0"/>
              </a:rPr>
              <a:t>energiza</a:t>
            </a:r>
            <a:r>
              <a:rPr lang="en-GB" sz="3600" dirty="0" smtClean="0">
                <a:solidFill>
                  <a:srgbClr val="002060"/>
                </a:solidFill>
                <a:latin typeface="Calibri" pitchFamily="34" charset="0"/>
              </a:rPr>
              <a:t>, a </a:t>
            </a:r>
            <a:r>
              <a:rPr lang="en-GB" sz="3600" dirty="0" err="1" smtClean="0">
                <a:solidFill>
                  <a:srgbClr val="002060"/>
                </a:solidFill>
                <a:latin typeface="Calibri" pitchFamily="34" charset="0"/>
              </a:rPr>
              <a:t>activa</a:t>
            </a:r>
            <a:r>
              <a:rPr lang="en-GB" sz="3600" noProof="0" dirty="0" smtClean="0">
                <a:solidFill>
                  <a:srgbClr val="002060"/>
                </a:solidFill>
                <a:latin typeface="Calibri" pitchFamily="34" charset="0"/>
              </a:rPr>
              <a:t> </a:t>
            </a:r>
            <a:endParaRPr lang="en-GB" sz="3600" noProof="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0242" name="Picture 2" descr="http://psycholozka.files.wordpress.com/2011/09/motivation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472" y="3895152"/>
            <a:ext cx="4000528" cy="2962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357158" y="1428736"/>
          <a:ext cx="8358246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8 </a:t>
            </a:r>
            <a:r>
              <a:rPr lang="en-US" sz="2800" b="1" dirty="0" err="1" smtClean="0"/>
              <a:t>elemente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principale</a:t>
            </a:r>
            <a:r>
              <a:rPr lang="en-US" sz="2800" b="1" dirty="0" smtClean="0"/>
              <a:t> ale </a:t>
            </a:r>
            <a:r>
              <a:rPr lang="en-US" sz="2800" b="1" dirty="0" err="1" smtClean="0"/>
              <a:t>invatarii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bazate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investigatie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728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noProof="0" dirty="0" smtClean="0">
                <a:solidFill>
                  <a:srgbClr val="002060"/>
                </a:solidFill>
                <a:latin typeface="Calibri" pitchFamily="34" charset="0"/>
              </a:rPr>
              <a:t>1. Authenticity </a:t>
            </a:r>
            <a:endParaRPr lang="en-GB" sz="3200" b="1" noProof="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57158" y="1600200"/>
            <a:ext cx="8329642" cy="4757758"/>
          </a:xfrm>
        </p:spPr>
        <p:txBody>
          <a:bodyPr>
            <a:normAutofit/>
          </a:bodyPr>
          <a:lstStyle/>
          <a:p>
            <a:r>
              <a:rPr lang="ro-RO" sz="3200" noProof="0" dirty="0" smtClean="0">
                <a:solidFill>
                  <a:srgbClr val="002060"/>
                </a:solidFill>
                <a:latin typeface="Calibri" pitchFamily="34" charset="0"/>
              </a:rPr>
              <a:t>Sarcini şi activităţi de învăţare autentice </a:t>
            </a:r>
            <a:r>
              <a:rPr lang="en-GB" sz="3200" noProof="0" dirty="0" smtClean="0">
                <a:solidFill>
                  <a:srgbClr val="002060"/>
                </a:solidFill>
                <a:latin typeface="Calibri" pitchFamily="34" charset="0"/>
              </a:rPr>
              <a:t>=&gt; </a:t>
            </a:r>
            <a:r>
              <a:rPr lang="en-GB" sz="3200" b="1" noProof="0" dirty="0" smtClean="0">
                <a:solidFill>
                  <a:srgbClr val="002060"/>
                </a:solidFill>
                <a:latin typeface="Calibri" pitchFamily="34" charset="0"/>
              </a:rPr>
              <a:t>relevant</a:t>
            </a:r>
            <a:r>
              <a:rPr lang="ro-RO" sz="3200" b="1" noProof="0" dirty="0" smtClean="0">
                <a:solidFill>
                  <a:srgbClr val="002060"/>
                </a:solidFill>
                <a:latin typeface="Calibri" pitchFamily="34" charset="0"/>
              </a:rPr>
              <a:t>e </a:t>
            </a:r>
            <a:r>
              <a:rPr lang="ro-RO" sz="3200" noProof="0" dirty="0" smtClean="0">
                <a:solidFill>
                  <a:srgbClr val="002060"/>
                </a:solidFill>
                <a:latin typeface="Calibri" pitchFamily="34" charset="0"/>
              </a:rPr>
              <a:t>pentru elevi, asociate cu lumea lor</a:t>
            </a:r>
            <a:endParaRPr lang="en-GB" sz="3200" noProof="0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ro-RO" sz="3200" noProof="0" dirty="0" smtClean="0">
                <a:solidFill>
                  <a:srgbClr val="002060"/>
                </a:solidFill>
                <a:latin typeface="Calibri" pitchFamily="34" charset="0"/>
              </a:rPr>
              <a:t>Întrebări, subiecte, probleme </a:t>
            </a:r>
            <a:r>
              <a:rPr lang="en-US" sz="3200" noProof="0" dirty="0" smtClean="0">
                <a:solidFill>
                  <a:srgbClr val="002060"/>
                </a:solidFill>
                <a:latin typeface="Calibri" pitchFamily="34" charset="0"/>
              </a:rPr>
              <a:t>din </a:t>
            </a:r>
            <a:r>
              <a:rPr lang="en-US" sz="3200" noProof="0" dirty="0" err="1" smtClean="0">
                <a:solidFill>
                  <a:srgbClr val="002060"/>
                </a:solidFill>
                <a:latin typeface="Calibri" pitchFamily="34" charset="0"/>
              </a:rPr>
              <a:t>sfera</a:t>
            </a:r>
            <a:r>
              <a:rPr lang="en-US" sz="3200" noProof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3200" noProof="0" dirty="0" err="1" smtClean="0">
                <a:solidFill>
                  <a:srgbClr val="002060"/>
                </a:solidFill>
                <a:latin typeface="Calibri" pitchFamily="34" charset="0"/>
              </a:rPr>
              <a:t>lor</a:t>
            </a:r>
            <a:r>
              <a:rPr lang="en-US" sz="3200" noProof="0" dirty="0" smtClean="0">
                <a:solidFill>
                  <a:srgbClr val="002060"/>
                </a:solidFill>
                <a:latin typeface="Calibri" pitchFamily="34" charset="0"/>
              </a:rPr>
              <a:t> de </a:t>
            </a:r>
            <a:r>
              <a:rPr lang="en-US" sz="3200" b="1" noProof="0" dirty="0" err="1" smtClean="0">
                <a:solidFill>
                  <a:srgbClr val="002060"/>
                </a:solidFill>
                <a:latin typeface="Calibri" pitchFamily="34" charset="0"/>
              </a:rPr>
              <a:t>interes</a:t>
            </a:r>
            <a:r>
              <a:rPr lang="en-GB" sz="3200" noProof="0" dirty="0" smtClean="0">
                <a:solidFill>
                  <a:srgbClr val="002060"/>
                </a:solidFill>
                <a:latin typeface="Calibri" pitchFamily="34" charset="0"/>
              </a:rPr>
              <a:t>. </a:t>
            </a:r>
            <a:r>
              <a:rPr lang="ro-RO" sz="3200" noProof="0" dirty="0" smtClean="0">
                <a:solidFill>
                  <a:srgbClr val="002060"/>
                </a:solidFill>
                <a:latin typeface="Calibri" pitchFamily="34" charset="0"/>
              </a:rPr>
              <a:t>Probleme </a:t>
            </a:r>
            <a:r>
              <a:rPr lang="en-US" sz="3200" noProof="0" dirty="0" smtClean="0">
                <a:solidFill>
                  <a:srgbClr val="002060"/>
                </a:solidFill>
                <a:latin typeface="Calibri" pitchFamily="34" charset="0"/>
              </a:rPr>
              <a:t>cu </a:t>
            </a:r>
            <a:r>
              <a:rPr lang="ro-RO" sz="3200" noProof="0" dirty="0" smtClean="0">
                <a:solidFill>
                  <a:srgbClr val="002060"/>
                </a:solidFill>
                <a:latin typeface="Calibri" pitchFamily="34" charset="0"/>
              </a:rPr>
              <a:t>care </a:t>
            </a:r>
            <a:r>
              <a:rPr lang="en-US" sz="3200" noProof="0" dirty="0" smtClean="0">
                <a:solidFill>
                  <a:srgbClr val="002060"/>
                </a:solidFill>
                <a:latin typeface="Calibri" pitchFamily="34" charset="0"/>
              </a:rPr>
              <a:t>se </a:t>
            </a:r>
            <a:r>
              <a:rPr lang="en-US" sz="3200" noProof="0" dirty="0" err="1" smtClean="0">
                <a:solidFill>
                  <a:srgbClr val="002060"/>
                </a:solidFill>
                <a:latin typeface="Calibri" pitchFamily="34" charset="0"/>
              </a:rPr>
              <a:t>confrunta</a:t>
            </a:r>
            <a:r>
              <a:rPr lang="en-US" sz="3200" noProof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o-RO" sz="3200" noProof="0" dirty="0" smtClean="0">
                <a:solidFill>
                  <a:srgbClr val="002060"/>
                </a:solidFill>
                <a:latin typeface="Calibri" pitchFamily="34" charset="0"/>
              </a:rPr>
              <a:t>cu adevărat. </a:t>
            </a:r>
            <a:endParaRPr lang="en-GB" sz="3200" noProof="0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spcAft>
                <a:spcPts val="1800"/>
              </a:spcAft>
            </a:pPr>
            <a:r>
              <a:rPr lang="ro-RO" sz="3200" noProof="0" dirty="0" smtClean="0">
                <a:solidFill>
                  <a:srgbClr val="002060"/>
                </a:solidFill>
                <a:latin typeface="Calibri" pitchFamily="34" charset="0"/>
              </a:rPr>
              <a:t>Oportunităţi pentru elevi de a </a:t>
            </a:r>
            <a:r>
              <a:rPr lang="en-US" sz="3200" b="1" noProof="0" dirty="0" err="1" smtClean="0">
                <a:solidFill>
                  <a:srgbClr val="002060"/>
                </a:solidFill>
                <a:latin typeface="Calibri" pitchFamily="34" charset="0"/>
              </a:rPr>
              <a:t>pune</a:t>
            </a:r>
            <a:r>
              <a:rPr lang="en-US" sz="3200" b="1" noProof="0" dirty="0" smtClean="0">
                <a:solidFill>
                  <a:srgbClr val="002060"/>
                </a:solidFill>
                <a:latin typeface="Calibri" pitchFamily="34" charset="0"/>
              </a:rPr>
              <a:t> in </a:t>
            </a:r>
            <a:r>
              <a:rPr lang="en-US" sz="3200" b="1" noProof="0" dirty="0" err="1" smtClean="0">
                <a:solidFill>
                  <a:srgbClr val="002060"/>
                </a:solidFill>
                <a:latin typeface="Calibri" pitchFamily="34" charset="0"/>
              </a:rPr>
              <a:t>practica</a:t>
            </a:r>
            <a:r>
              <a:rPr lang="en-US" sz="3200" b="1" noProof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3200" b="1" noProof="0" dirty="0" err="1" smtClean="0">
                <a:solidFill>
                  <a:srgbClr val="002060"/>
                </a:solidFill>
                <a:latin typeface="Calibri" pitchFamily="34" charset="0"/>
              </a:rPr>
              <a:t>informatia</a:t>
            </a: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</a:rPr>
              <a:t>, de a-</a:t>
            </a:r>
            <a:r>
              <a:rPr lang="en-US" sz="3200" dirty="0" err="1" smtClean="0">
                <a:solidFill>
                  <a:srgbClr val="002060"/>
                </a:solidFill>
                <a:latin typeface="Calibri" pitchFamily="34" charset="0"/>
              </a:rPr>
              <a:t>si</a:t>
            </a: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itchFamily="34" charset="0"/>
              </a:rPr>
              <a:t>valorifica</a:t>
            </a: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libri" pitchFamily="34" charset="0"/>
              </a:rPr>
              <a:t>competentele</a:t>
            </a: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Calibri" pitchFamily="34" charset="0"/>
              </a:rPr>
              <a:t>informatiile</a:t>
            </a: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libri" pitchFamily="34" charset="0"/>
              </a:rPr>
              <a:t>dintr</a:t>
            </a: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</a:rPr>
              <a:t>-un </a:t>
            </a:r>
            <a:r>
              <a:rPr lang="en-US" sz="3200" dirty="0" err="1" smtClean="0">
                <a:solidFill>
                  <a:srgbClr val="002060"/>
                </a:solidFill>
                <a:latin typeface="Calibri" pitchFamily="34" charset="0"/>
              </a:rPr>
              <a:t>anumit</a:t>
            </a: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libri" pitchFamily="34" charset="0"/>
              </a:rPr>
              <a:t>domeniu</a:t>
            </a: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3200" noProof="0" dirty="0" smtClean="0">
                <a:solidFill>
                  <a:srgbClr val="002060"/>
                </a:solidFill>
                <a:latin typeface="Calibri" pitchFamily="34" charset="0"/>
              </a:rPr>
              <a:t>=&gt; </a:t>
            </a:r>
            <a:r>
              <a:rPr lang="ro-RO" sz="3200" dirty="0" smtClean="0">
                <a:solidFill>
                  <a:srgbClr val="002060"/>
                </a:solidFill>
                <a:latin typeface="Calibri" pitchFamily="34" charset="0"/>
              </a:rPr>
              <a:t>practică, laboratoare, interviuri. </a:t>
            </a:r>
            <a:endParaRPr lang="en-GB" sz="3200" noProof="0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grpSp>
        <p:nvGrpSpPr>
          <p:cNvPr id="8" name="Grupa 7"/>
          <p:cNvGrpSpPr/>
          <p:nvPr/>
        </p:nvGrpSpPr>
        <p:grpSpPr>
          <a:xfrm>
            <a:off x="2857488" y="214290"/>
            <a:ext cx="3214710" cy="1000132"/>
            <a:chOff x="470151" y="3627"/>
            <a:chExt cx="2318107" cy="1390864"/>
          </a:xfrm>
        </p:grpSpPr>
        <p:sp>
          <p:nvSpPr>
            <p:cNvPr id="9" name="Prostokąt 8"/>
            <p:cNvSpPr/>
            <p:nvPr/>
          </p:nvSpPr>
          <p:spPr>
            <a:xfrm>
              <a:off x="470151" y="3627"/>
              <a:ext cx="2318107" cy="139086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rostokąt 9"/>
            <p:cNvSpPr/>
            <p:nvPr/>
          </p:nvSpPr>
          <p:spPr>
            <a:xfrm>
              <a:off x="470151" y="3627"/>
              <a:ext cx="2318107" cy="1390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600" b="1" dirty="0" smtClean="0">
                  <a:solidFill>
                    <a:prstClr val="white"/>
                  </a:solidFill>
                  <a:latin typeface="Calibri" pitchFamily="34" charset="0"/>
                </a:rPr>
                <a:t>1. </a:t>
              </a:r>
              <a:r>
                <a:rPr lang="ro-RO" sz="3600" b="1" dirty="0" smtClean="0">
                  <a:solidFill>
                    <a:prstClr val="white"/>
                  </a:solidFill>
                  <a:latin typeface="Calibri" pitchFamily="34" charset="0"/>
                </a:rPr>
                <a:t>Autenticitatea</a:t>
              </a:r>
              <a:r>
                <a:rPr lang="en-GB" sz="3600" b="1" dirty="0" smtClean="0">
                  <a:solidFill>
                    <a:prstClr val="white"/>
                  </a:solidFill>
                  <a:latin typeface="Calibri" pitchFamily="34" charset="0"/>
                </a:rPr>
                <a:t> </a:t>
              </a:r>
              <a:endParaRPr lang="pl-PL" sz="3600" b="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283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noProof="0" dirty="0" smtClean="0">
                <a:solidFill>
                  <a:srgbClr val="002060"/>
                </a:solidFill>
                <a:latin typeface="Calibri" pitchFamily="34" charset="0"/>
              </a:rPr>
              <a:t>1. Authenticity </a:t>
            </a:r>
            <a:endParaRPr lang="en-GB" sz="3200" b="1" noProof="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43050"/>
            <a:ext cx="5043494" cy="4714908"/>
          </a:xfrm>
        </p:spPr>
        <p:txBody>
          <a:bodyPr>
            <a:normAutofit fontScale="92500" lnSpcReduction="10000"/>
          </a:bodyPr>
          <a:lstStyle/>
          <a:p>
            <a:r>
              <a:rPr lang="en-GB" sz="2400" i="1" noProof="0" dirty="0" smtClean="0">
                <a:solidFill>
                  <a:srgbClr val="002060"/>
                </a:solidFill>
                <a:latin typeface="Calibri" pitchFamily="34" charset="0"/>
              </a:rPr>
              <a:t>„</a:t>
            </a:r>
            <a:r>
              <a:rPr lang="ro-RO" sz="2400" i="1" dirty="0" smtClean="0">
                <a:solidFill>
                  <a:srgbClr val="002060"/>
                </a:solidFill>
                <a:latin typeface="Calibri" pitchFamily="34" charset="0"/>
              </a:rPr>
              <a:t>Există suficienţi copaci în pădurea boreală a Canadei pentru a putea primi denumirea de plămânii pământului?”</a:t>
            </a:r>
            <a:r>
              <a:rPr lang="en-GB" sz="2400" noProof="0" dirty="0" smtClean="0">
                <a:solidFill>
                  <a:srgbClr val="002060"/>
                </a:solidFill>
                <a:latin typeface="Calibri" pitchFamily="34" charset="0"/>
              </a:rPr>
              <a:t>- </a:t>
            </a:r>
            <a:r>
              <a:rPr lang="ro-RO" sz="2400" noProof="0" dirty="0" smtClean="0">
                <a:solidFill>
                  <a:srgbClr val="002060"/>
                </a:solidFill>
                <a:latin typeface="Calibri" pitchFamily="34" charset="0"/>
              </a:rPr>
              <a:t>investigaţie matematică a elevilor de clasa a </a:t>
            </a: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VI</a:t>
            </a:r>
            <a:r>
              <a:rPr lang="ro-RO" sz="2400" noProof="0" dirty="0" smtClean="0">
                <a:solidFill>
                  <a:srgbClr val="002060"/>
                </a:solidFill>
                <a:latin typeface="Calibri" pitchFamily="34" charset="0"/>
              </a:rPr>
              <a:t>-a</a:t>
            </a:r>
            <a:endParaRPr lang="pl-PL" sz="2400" noProof="0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buNone/>
            </a:pPr>
            <a:endParaRPr lang="en-GB" sz="2400" i="1" noProof="0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ro-RO" sz="2400" i="1" noProof="0" dirty="0" smtClean="0">
                <a:solidFill>
                  <a:srgbClr val="002060"/>
                </a:solidFill>
                <a:latin typeface="Calibri" pitchFamily="34" charset="0"/>
              </a:rPr>
              <a:t>Apa de pe terenurile apropiate are o calitate bună? – învăţarea despre colectarea de date utilizată de oamenii de ştiinţă pe teren, </a:t>
            </a:r>
            <a:r>
              <a:rPr lang="en-US" sz="2400" i="1" dirty="0" err="1" smtClean="0">
                <a:solidFill>
                  <a:srgbClr val="002060"/>
                </a:solidFill>
                <a:latin typeface="Calibri" pitchFamily="34" charset="0"/>
              </a:rPr>
              <a:t>formularea</a:t>
            </a:r>
            <a:r>
              <a:rPr lang="ro-RO" sz="2400" i="1" noProof="0" dirty="0" smtClean="0">
                <a:solidFill>
                  <a:srgbClr val="002060"/>
                </a:solidFill>
                <a:latin typeface="Calibri" pitchFamily="34" charset="0"/>
              </a:rPr>
              <a:t> de ipoteze în legătură cu mostrele de apă şi în final TESTAREA şi COMPARAREA mostrelor de apă din terenul mlăştinos apropiat – elevii de clasa a </a:t>
            </a:r>
            <a:r>
              <a:rPr lang="en-US" sz="2400" i="1" noProof="0" dirty="0" smtClean="0">
                <a:solidFill>
                  <a:srgbClr val="002060"/>
                </a:solidFill>
                <a:latin typeface="Calibri" pitchFamily="34" charset="0"/>
              </a:rPr>
              <a:t>V</a:t>
            </a:r>
            <a:r>
              <a:rPr lang="ro-RO" sz="2400" i="1" noProof="0" dirty="0" smtClean="0">
                <a:solidFill>
                  <a:srgbClr val="002060"/>
                </a:solidFill>
                <a:latin typeface="Calibri" pitchFamily="34" charset="0"/>
              </a:rPr>
              <a:t>-a.</a:t>
            </a:r>
            <a:endParaRPr lang="en-GB" sz="2400" noProof="0" dirty="0">
              <a:solidFill>
                <a:srgbClr val="002060"/>
              </a:solidFill>
              <a:latin typeface="Calibri" pitchFamily="34" charset="0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2857488" y="214290"/>
            <a:ext cx="3214710" cy="1000132"/>
            <a:chOff x="470151" y="3627"/>
            <a:chExt cx="2318107" cy="1390864"/>
          </a:xfrm>
        </p:grpSpPr>
        <p:sp>
          <p:nvSpPr>
            <p:cNvPr id="8" name="Prostokąt 7"/>
            <p:cNvSpPr/>
            <p:nvPr/>
          </p:nvSpPr>
          <p:spPr>
            <a:xfrm>
              <a:off x="470151" y="3627"/>
              <a:ext cx="2318107" cy="139086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rostokąt 8"/>
            <p:cNvSpPr/>
            <p:nvPr/>
          </p:nvSpPr>
          <p:spPr>
            <a:xfrm>
              <a:off x="470151" y="3627"/>
              <a:ext cx="2318107" cy="1390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600" b="1" dirty="0" smtClean="0">
                  <a:solidFill>
                    <a:prstClr val="white"/>
                  </a:solidFill>
                  <a:latin typeface="Calibri" pitchFamily="34" charset="0"/>
                </a:rPr>
                <a:t>1. </a:t>
              </a:r>
              <a:r>
                <a:rPr lang="ro-RO" sz="3600" b="1" dirty="0" smtClean="0">
                  <a:solidFill>
                    <a:prstClr val="white"/>
                  </a:solidFill>
                  <a:latin typeface="Calibri" pitchFamily="34" charset="0"/>
                </a:rPr>
                <a:t>Autenticitate </a:t>
              </a:r>
              <a:r>
                <a:rPr lang="en-GB" sz="3600" b="1" dirty="0" smtClean="0">
                  <a:solidFill>
                    <a:prstClr val="white"/>
                  </a:solidFill>
                  <a:latin typeface="Calibri" pitchFamily="34" charset="0"/>
                </a:rPr>
                <a:t> </a:t>
              </a:r>
              <a:endParaRPr lang="pl-PL" sz="3600" b="1" dirty="0">
                <a:solidFill>
                  <a:prstClr val="white"/>
                </a:solidFill>
              </a:endParaRPr>
            </a:p>
          </p:txBody>
        </p:sp>
      </p:grpSp>
      <p:pic>
        <p:nvPicPr>
          <p:cNvPr id="17410" name="Picture 2" descr="http://www.greenpeace.org/canada/Global/canada/image/2010/4/teaser/boreal/BOREAL%20FOREST%2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571612"/>
            <a:ext cx="3286116" cy="2133110"/>
          </a:xfrm>
          <a:prstGeom prst="rect">
            <a:avLst/>
          </a:prstGeom>
          <a:noFill/>
        </p:spPr>
      </p:pic>
      <p:pic>
        <p:nvPicPr>
          <p:cNvPr id="17418" name="Picture 10" descr="http://www.britishscienceassociation.org/sites/default/files/root/NSEW/Activity_Packs/wa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286256"/>
            <a:ext cx="2707906" cy="1643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686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b="1" noProof="0" dirty="0" smtClean="0">
                <a:solidFill>
                  <a:srgbClr val="002060"/>
                </a:solidFill>
                <a:latin typeface="Calibri" pitchFamily="34" charset="0"/>
              </a:rPr>
              <a:t>1. Authenticity </a:t>
            </a:r>
            <a:endParaRPr lang="en-GB" sz="3200" b="1" noProof="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563074"/>
            <a:ext cx="8229600" cy="4937760"/>
          </a:xfrm>
        </p:spPr>
        <p:txBody>
          <a:bodyPr>
            <a:normAutofit/>
          </a:bodyPr>
          <a:lstStyle/>
          <a:p>
            <a:r>
              <a:rPr lang="ro-RO" sz="2800" i="1" noProof="0" dirty="0" smtClean="0">
                <a:solidFill>
                  <a:srgbClr val="002060"/>
                </a:solidFill>
                <a:latin typeface="Calibri" pitchFamily="34" charset="0"/>
              </a:rPr>
              <a:t>Este acest subiect important în zilele noastre? De ce ar fi cineva interesat de acest subiect? </a:t>
            </a:r>
            <a:endParaRPr lang="en-GB" sz="2800" i="1" noProof="0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ro-RO" sz="2800" i="1" noProof="0" dirty="0" smtClean="0">
                <a:solidFill>
                  <a:srgbClr val="002060"/>
                </a:solidFill>
                <a:latin typeface="Calibri" pitchFamily="34" charset="0"/>
              </a:rPr>
              <a:t>Ce vor considera elevii ca fiind relevat la acest subiect? </a:t>
            </a:r>
            <a:endParaRPr lang="en-GB" sz="2800" i="1" noProof="0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ro-RO" sz="2800" i="1" noProof="0" dirty="0" smtClean="0">
                <a:solidFill>
                  <a:srgbClr val="002060"/>
                </a:solidFill>
                <a:latin typeface="Calibri" pitchFamily="34" charset="0"/>
              </a:rPr>
              <a:t>Care sunt modurile de lucru utilizate de către experţii în acest domeniu? </a:t>
            </a:r>
            <a:r>
              <a:rPr lang="en-GB" sz="2800" i="1" noProof="0" dirty="0" smtClean="0">
                <a:solidFill>
                  <a:srgbClr val="002060"/>
                </a:solidFill>
                <a:latin typeface="Calibri" pitchFamily="34" charset="0"/>
              </a:rPr>
              <a:t> </a:t>
            </a:r>
          </a:p>
          <a:p>
            <a:r>
              <a:rPr lang="ro-RO" sz="2800" i="1" noProof="0" dirty="0" smtClean="0">
                <a:solidFill>
                  <a:srgbClr val="002060"/>
                </a:solidFill>
                <a:latin typeface="Calibri" pitchFamily="34" charset="0"/>
              </a:rPr>
              <a:t>Cum ar putea elevii să acceseze sau să creeze surse de  date autentice cu privire la această tematică? </a:t>
            </a:r>
            <a:endParaRPr lang="en-GB" sz="2800" i="1" noProof="0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buNone/>
            </a:pPr>
            <a:endParaRPr lang="en-GB" sz="3200" noProof="0" dirty="0">
              <a:solidFill>
                <a:srgbClr val="002060"/>
              </a:solidFill>
              <a:latin typeface="Calibri" pitchFamily="34" charset="0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2857488" y="214290"/>
            <a:ext cx="3429024" cy="1000132"/>
            <a:chOff x="470151" y="3627"/>
            <a:chExt cx="2318107" cy="1390864"/>
          </a:xfrm>
        </p:grpSpPr>
        <p:sp>
          <p:nvSpPr>
            <p:cNvPr id="6" name="Prostokąt 5"/>
            <p:cNvSpPr/>
            <p:nvPr/>
          </p:nvSpPr>
          <p:spPr>
            <a:xfrm>
              <a:off x="470151" y="3627"/>
              <a:ext cx="2318107" cy="139086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rostokąt 6"/>
            <p:cNvSpPr/>
            <p:nvPr/>
          </p:nvSpPr>
          <p:spPr>
            <a:xfrm>
              <a:off x="470151" y="3627"/>
              <a:ext cx="2318107" cy="1390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600" b="1" dirty="0" smtClean="0">
                  <a:solidFill>
                    <a:prstClr val="white"/>
                  </a:solidFill>
                  <a:latin typeface="Calibri" pitchFamily="34" charset="0"/>
                </a:rPr>
                <a:t>1.</a:t>
              </a:r>
              <a:r>
                <a:rPr lang="ro-RO" sz="3600" b="1" dirty="0" smtClean="0">
                  <a:solidFill>
                    <a:prstClr val="white"/>
                  </a:solidFill>
                  <a:latin typeface="Calibri" pitchFamily="34" charset="0"/>
                </a:rPr>
                <a:t>Autenticitatea</a:t>
              </a:r>
              <a:endParaRPr lang="pl-PL" sz="3600" b="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609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noProof="0" dirty="0" smtClean="0">
                <a:solidFill>
                  <a:srgbClr val="002060"/>
                </a:solidFill>
                <a:latin typeface="Calibri" pitchFamily="34" charset="0"/>
              </a:rPr>
              <a:t>2. Deep Understanding </a:t>
            </a:r>
            <a:endParaRPr lang="en-GB" sz="3200" b="1" noProof="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401080" cy="475775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ro-RO" sz="2900" dirty="0" smtClean="0">
                <a:solidFill>
                  <a:srgbClr val="002060"/>
                </a:solidFill>
                <a:latin typeface="Calibri" pitchFamily="34" charset="0"/>
              </a:rPr>
              <a:t>Trasarea unor idei în legătură cu ce ar trebui să știe elevii pentru a înțelege acest subiect.</a:t>
            </a:r>
            <a:r>
              <a:rPr lang="en-GB" sz="29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endParaRPr lang="ro-RO" sz="2900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ro-RO" sz="2900" dirty="0" smtClean="0">
                <a:solidFill>
                  <a:srgbClr val="002060"/>
                </a:solidFill>
                <a:latin typeface="Calibri" pitchFamily="34" charset="0"/>
              </a:rPr>
              <a:t>Elaborarea obiectivelor de învăţare</a:t>
            </a:r>
            <a:r>
              <a:rPr lang="en-GB" sz="2900" dirty="0" smtClean="0">
                <a:solidFill>
                  <a:srgbClr val="002060"/>
                </a:solidFill>
                <a:latin typeface="Calibri" pitchFamily="34" charset="0"/>
              </a:rPr>
              <a:t>=&gt; </a:t>
            </a:r>
            <a:r>
              <a:rPr lang="ro-RO" sz="2900" dirty="0" smtClean="0">
                <a:solidFill>
                  <a:srgbClr val="002060"/>
                </a:solidFill>
                <a:latin typeface="Calibri" pitchFamily="34" charset="0"/>
              </a:rPr>
              <a:t>faceţi elevii să înțeleagă</a:t>
            </a:r>
            <a:r>
              <a:rPr lang="en-GB" sz="2900" dirty="0" smtClean="0">
                <a:solidFill>
                  <a:srgbClr val="002060"/>
                </a:solidFill>
                <a:latin typeface="Calibri" pitchFamily="34" charset="0"/>
              </a:rPr>
              <a:t>: </a:t>
            </a:r>
            <a:r>
              <a:rPr lang="ro-RO" sz="2900" dirty="0" smtClean="0">
                <a:solidFill>
                  <a:srgbClr val="002060"/>
                </a:solidFill>
                <a:latin typeface="Calibri" pitchFamily="34" charset="0"/>
              </a:rPr>
              <a:t>ce trebuie ei să învețe și cum să avanseze</a:t>
            </a:r>
            <a:endParaRPr lang="en-GB" sz="2900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ro-RO" sz="2900" dirty="0" smtClean="0">
                <a:solidFill>
                  <a:srgbClr val="002060"/>
                </a:solidFill>
                <a:latin typeface="Calibri" pitchFamily="34" charset="0"/>
              </a:rPr>
              <a:t>Expunerea receptării iniţiale a subiectului de către elevi – ideile preconcepute, concepţiile greşite şi stereotipurile. </a:t>
            </a:r>
            <a:endParaRPr lang="en-GB" sz="2900" dirty="0">
              <a:solidFill>
                <a:srgbClr val="002060"/>
              </a:solidFill>
              <a:latin typeface="Calibri" pitchFamily="34" charset="0"/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2285984" y="214290"/>
            <a:ext cx="4357718" cy="1000132"/>
            <a:chOff x="3020069" y="3627"/>
            <a:chExt cx="2318107" cy="1390864"/>
          </a:xfrm>
        </p:grpSpPr>
        <p:sp>
          <p:nvSpPr>
            <p:cNvPr id="5" name="Prostokąt 4"/>
            <p:cNvSpPr/>
            <p:nvPr/>
          </p:nvSpPr>
          <p:spPr>
            <a:xfrm>
              <a:off x="3020069" y="3627"/>
              <a:ext cx="2318107" cy="139086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rostokąt 5"/>
            <p:cNvSpPr/>
            <p:nvPr/>
          </p:nvSpPr>
          <p:spPr>
            <a:xfrm>
              <a:off x="3020069" y="3627"/>
              <a:ext cx="2318107" cy="1390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b="1" dirty="0" smtClean="0">
                  <a:solidFill>
                    <a:prstClr val="white"/>
                  </a:solidFill>
                  <a:latin typeface="Calibri" pitchFamily="34" charset="0"/>
                </a:rPr>
                <a:t>2. </a:t>
              </a:r>
              <a:r>
                <a:rPr lang="ro-RO" sz="3200" b="1" dirty="0" smtClean="0">
                  <a:solidFill>
                    <a:prstClr val="white"/>
                  </a:solidFill>
                  <a:latin typeface="Calibri" pitchFamily="34" charset="0"/>
                </a:rPr>
                <a:t>Înţelegerea aprofundată </a:t>
              </a:r>
              <a:endParaRPr lang="en-GB" sz="3200" b="1" dirty="0" smtClean="0">
                <a:solidFill>
                  <a:prstClr val="white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336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b="1" noProof="0" dirty="0" smtClean="0">
                <a:solidFill>
                  <a:srgbClr val="002060"/>
                </a:solidFill>
                <a:latin typeface="Calibri" pitchFamily="34" charset="0"/>
              </a:rPr>
              <a:t>2. Deep Understanding </a:t>
            </a:r>
            <a:endParaRPr lang="en-GB" sz="3200" b="1" noProof="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5329246" cy="4352940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</a:pPr>
            <a:r>
              <a:rPr lang="ro-RO" sz="2800" i="1" dirty="0" smtClean="0">
                <a:solidFill>
                  <a:srgbClr val="002060"/>
                </a:solidFill>
                <a:latin typeface="Calibri" pitchFamily="34" charset="0"/>
              </a:rPr>
              <a:t>Prin acest studiu vreau ca elevii mei să înțeleagă că</a:t>
            </a:r>
            <a:r>
              <a:rPr lang="en-GB" sz="2800" i="1" dirty="0" smtClean="0">
                <a:solidFill>
                  <a:srgbClr val="002060"/>
                </a:solidFill>
                <a:latin typeface="Calibri" pitchFamily="34" charset="0"/>
              </a:rPr>
              <a:t>... </a:t>
            </a:r>
            <a:r>
              <a:rPr lang="ro-RO" sz="2800" i="1" dirty="0" smtClean="0">
                <a:solidFill>
                  <a:srgbClr val="002060"/>
                </a:solidFill>
                <a:latin typeface="Calibri" pitchFamily="34" charset="0"/>
              </a:rPr>
              <a:t>să știe că </a:t>
            </a:r>
            <a:r>
              <a:rPr lang="en-GB" sz="2800" i="1" dirty="0" smtClean="0">
                <a:solidFill>
                  <a:srgbClr val="002060"/>
                </a:solidFill>
                <a:latin typeface="Calibri" pitchFamily="34" charset="0"/>
              </a:rPr>
              <a:t>… </a:t>
            </a:r>
            <a:r>
              <a:rPr lang="ro-RO" sz="2800" i="1" dirty="0" smtClean="0">
                <a:solidFill>
                  <a:srgbClr val="002060"/>
                </a:solidFill>
                <a:latin typeface="Calibri" pitchFamily="34" charset="0"/>
              </a:rPr>
              <a:t>și să poată face</a:t>
            </a:r>
            <a:r>
              <a:rPr lang="en-GB" sz="2800" i="1" dirty="0" smtClean="0">
                <a:solidFill>
                  <a:srgbClr val="002060"/>
                </a:solidFill>
                <a:latin typeface="Calibri" pitchFamily="34" charset="0"/>
              </a:rPr>
              <a:t>...  </a:t>
            </a:r>
          </a:p>
          <a:p>
            <a:pPr>
              <a:spcBef>
                <a:spcPts val="1200"/>
              </a:spcBef>
            </a:pPr>
            <a:r>
              <a:rPr lang="ro-RO" sz="2800" i="1" dirty="0" smtClean="0">
                <a:solidFill>
                  <a:srgbClr val="002060"/>
                </a:solidFill>
                <a:latin typeface="Calibri" pitchFamily="34" charset="0"/>
              </a:rPr>
              <a:t>Ce merită a fi știut în privința acestui subiect</a:t>
            </a:r>
            <a:r>
              <a:rPr lang="en-GB" sz="2800" i="1" dirty="0" smtClean="0">
                <a:solidFill>
                  <a:srgbClr val="002060"/>
                </a:solidFill>
                <a:latin typeface="Calibri" pitchFamily="34" charset="0"/>
              </a:rPr>
              <a:t>?  </a:t>
            </a:r>
          </a:p>
          <a:p>
            <a:pPr>
              <a:spcBef>
                <a:spcPts val="1200"/>
              </a:spcBef>
            </a:pPr>
            <a:r>
              <a:rPr lang="ro-RO" sz="2800" i="1" dirty="0" smtClean="0">
                <a:solidFill>
                  <a:srgbClr val="002060"/>
                </a:solidFill>
                <a:latin typeface="Calibri" pitchFamily="34" charset="0"/>
              </a:rPr>
              <a:t>Cum se vor lega obiectivele acestei sarcini de obiectivele trasate pentru întregul semestru sau an şcolar</a:t>
            </a:r>
            <a:r>
              <a:rPr lang="en-GB" sz="2800" i="1" dirty="0" smtClean="0">
                <a:solidFill>
                  <a:srgbClr val="002060"/>
                </a:solidFill>
                <a:latin typeface="Calibri" pitchFamily="34" charset="0"/>
              </a:rPr>
              <a:t>?</a:t>
            </a:r>
            <a:r>
              <a:rPr lang="en-GB" sz="3200" i="1" dirty="0" smtClean="0">
                <a:solidFill>
                  <a:srgbClr val="002060"/>
                </a:solidFill>
                <a:latin typeface="Calibri" pitchFamily="34" charset="0"/>
              </a:rPr>
              <a:t>  </a:t>
            </a:r>
            <a:endParaRPr lang="en-GB" sz="3200" i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4338" name="Picture 2" descr="http://www.smartmind.com.au/wp-content/uploads/2012/09/puzzle-bra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214554"/>
            <a:ext cx="2857500" cy="2857500"/>
          </a:xfrm>
          <a:prstGeom prst="rect">
            <a:avLst/>
          </a:prstGeom>
          <a:noFill/>
        </p:spPr>
      </p:pic>
      <p:grpSp>
        <p:nvGrpSpPr>
          <p:cNvPr id="5" name="Grupa 4"/>
          <p:cNvGrpSpPr/>
          <p:nvPr/>
        </p:nvGrpSpPr>
        <p:grpSpPr>
          <a:xfrm>
            <a:off x="2285984" y="214290"/>
            <a:ext cx="4357718" cy="1000132"/>
            <a:chOff x="3020069" y="3627"/>
            <a:chExt cx="2318107" cy="1390864"/>
          </a:xfrm>
        </p:grpSpPr>
        <p:sp>
          <p:nvSpPr>
            <p:cNvPr id="6" name="Prostokąt 5"/>
            <p:cNvSpPr/>
            <p:nvPr/>
          </p:nvSpPr>
          <p:spPr>
            <a:xfrm>
              <a:off x="3020069" y="3627"/>
              <a:ext cx="2318107" cy="139086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rostokąt 6"/>
            <p:cNvSpPr/>
            <p:nvPr/>
          </p:nvSpPr>
          <p:spPr>
            <a:xfrm>
              <a:off x="3020069" y="3627"/>
              <a:ext cx="2318107" cy="1390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b="1" dirty="0" smtClean="0">
                  <a:solidFill>
                    <a:prstClr val="white"/>
                  </a:solidFill>
                  <a:latin typeface="Calibri" pitchFamily="34" charset="0"/>
                </a:rPr>
                <a:t>2. </a:t>
              </a:r>
              <a:r>
                <a:rPr lang="ro-RO" sz="3200" b="1" dirty="0" smtClean="0">
                  <a:solidFill>
                    <a:prstClr val="white"/>
                  </a:solidFill>
                  <a:latin typeface="Calibri" pitchFamily="34" charset="0"/>
                </a:rPr>
                <a:t>Înţelegerea aprofundată </a:t>
              </a:r>
              <a:endParaRPr lang="en-GB" sz="3200" b="1" dirty="0" smtClean="0">
                <a:solidFill>
                  <a:prstClr val="white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483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noProof="0" dirty="0" smtClean="0">
                <a:solidFill>
                  <a:srgbClr val="002060"/>
                </a:solidFill>
                <a:latin typeface="Calibri" pitchFamily="34" charset="0"/>
              </a:rPr>
              <a:t>3. Performances of Understanding</a:t>
            </a:r>
            <a:endParaRPr lang="en-GB" sz="3200" b="1" noProof="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528762"/>
            <a:ext cx="8229600" cy="490063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ro-RO" sz="2800" dirty="0" smtClean="0">
                <a:solidFill>
                  <a:srgbClr val="002060"/>
                </a:solidFill>
                <a:latin typeface="Calibri" pitchFamily="34" charset="0"/>
              </a:rPr>
              <a:t>Elevii își demonstrează înţelegerea prin </a:t>
            </a:r>
            <a:r>
              <a:rPr lang="ro-RO" sz="2800" b="1" dirty="0" smtClean="0">
                <a:solidFill>
                  <a:srgbClr val="002060"/>
                </a:solidFill>
                <a:latin typeface="Calibri" pitchFamily="34" charset="0"/>
              </a:rPr>
              <a:t>performanţe  provocative</a:t>
            </a:r>
            <a:r>
              <a:rPr lang="en-GB" sz="28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o-RO" sz="2800" dirty="0" smtClean="0">
                <a:solidFill>
                  <a:srgbClr val="002060"/>
                </a:solidFill>
                <a:latin typeface="Calibri" pitchFamily="34" charset="0"/>
              </a:rPr>
              <a:t>ale înțelegerii</a:t>
            </a: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</a:rPr>
              <a:t>Ex</a:t>
            </a:r>
            <a:r>
              <a:rPr lang="ro-RO" sz="2800" dirty="0" smtClean="0">
                <a:solidFill>
                  <a:srgbClr val="002060"/>
                </a:solidFill>
                <a:latin typeface="Calibri" pitchFamily="34" charset="0"/>
              </a:rPr>
              <a:t>e</a:t>
            </a:r>
            <a:r>
              <a:rPr lang="en-GB" sz="2800" dirty="0" err="1" smtClean="0">
                <a:solidFill>
                  <a:srgbClr val="002060"/>
                </a:solidFill>
                <a:latin typeface="Calibri" pitchFamily="34" charset="0"/>
              </a:rPr>
              <a:t>mple</a:t>
            </a: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o-RO" sz="2800" dirty="0" smtClean="0">
                <a:solidFill>
                  <a:srgbClr val="002060"/>
                </a:solidFill>
                <a:latin typeface="Calibri" pitchFamily="34" charset="0"/>
              </a:rPr>
              <a:t>de performanţe</a:t>
            </a: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</a:rPr>
              <a:t>: </a:t>
            </a:r>
            <a:r>
              <a:rPr lang="ro-RO" sz="2800" dirty="0" smtClean="0">
                <a:solidFill>
                  <a:srgbClr val="002060"/>
                </a:solidFill>
                <a:latin typeface="Calibri" pitchFamily="34" charset="0"/>
              </a:rPr>
              <a:t>activități de </a:t>
            </a:r>
            <a:r>
              <a:rPr lang="ro-RO" sz="2800" b="1" dirty="0" smtClean="0">
                <a:solidFill>
                  <a:srgbClr val="002060"/>
                </a:solidFill>
                <a:latin typeface="Calibri" pitchFamily="34" charset="0"/>
              </a:rPr>
              <a:t>creativitate </a:t>
            </a:r>
            <a:r>
              <a:rPr lang="ro-RO" sz="2800" dirty="0" smtClean="0">
                <a:solidFill>
                  <a:srgbClr val="002060"/>
                </a:solidFill>
                <a:latin typeface="Calibri" pitchFamily="34" charset="0"/>
              </a:rPr>
              <a:t>colectivă</a:t>
            </a: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o-RO" sz="2800" dirty="0" smtClean="0">
                <a:solidFill>
                  <a:srgbClr val="002060"/>
                </a:solidFill>
                <a:latin typeface="Calibri" pitchFamily="34" charset="0"/>
              </a:rPr>
              <a:t>la început</a:t>
            </a: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o-RO" sz="2800" dirty="0" smtClean="0">
                <a:solidFill>
                  <a:srgbClr val="002060"/>
                </a:solidFill>
                <a:latin typeface="Calibri" pitchFamily="34" charset="0"/>
              </a:rPr>
              <a:t>mici sarcini în timpul unei investigații extinse</a:t>
            </a: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en-GB" sz="2800" b="1" dirty="0" err="1" smtClean="0">
                <a:solidFill>
                  <a:srgbClr val="002060"/>
                </a:solidFill>
                <a:latin typeface="Calibri" pitchFamily="34" charset="0"/>
              </a:rPr>
              <a:t>formularea</a:t>
            </a:r>
            <a:r>
              <a:rPr lang="en-GB" sz="2800" b="1" dirty="0" smtClean="0">
                <a:solidFill>
                  <a:srgbClr val="002060"/>
                </a:solidFill>
                <a:latin typeface="Calibri" pitchFamily="34" charset="0"/>
              </a:rPr>
              <a:t> de </a:t>
            </a:r>
            <a:r>
              <a:rPr lang="en-GB" sz="2800" b="1" dirty="0" err="1" smtClean="0">
                <a:solidFill>
                  <a:srgbClr val="002060"/>
                </a:solidFill>
                <a:latin typeface="Calibri" pitchFamily="34" charset="0"/>
              </a:rPr>
              <a:t>concluzii</a:t>
            </a:r>
            <a:r>
              <a:rPr lang="en-GB" sz="28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o-RO" sz="2800" dirty="0" smtClean="0">
                <a:solidFill>
                  <a:srgbClr val="002060"/>
                </a:solidFill>
                <a:latin typeface="Calibri" pitchFamily="34" charset="0"/>
              </a:rPr>
              <a:t>la finalul studiului/proiectului.</a:t>
            </a:r>
            <a:endParaRPr lang="en-GB" sz="2800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spcAft>
                <a:spcPts val="1200"/>
              </a:spcAft>
            </a:pPr>
            <a:r>
              <a:rPr lang="ro-RO" sz="2800" dirty="0" smtClean="0">
                <a:solidFill>
                  <a:srgbClr val="002060"/>
                </a:solidFill>
                <a:latin typeface="Calibri" pitchFamily="34" charset="0"/>
              </a:rPr>
              <a:t>Performanțele ar trebui să fie asociate obiectivelor de învățare și </a:t>
            </a:r>
            <a:r>
              <a:rPr lang="ro-RO" sz="2800" b="1" dirty="0" smtClean="0">
                <a:solidFill>
                  <a:srgbClr val="002060"/>
                </a:solidFill>
                <a:latin typeface="Calibri" pitchFamily="34" charset="0"/>
              </a:rPr>
              <a:t>să antreneze forme diferite de exprimare şi stiluri de învăţare.</a:t>
            </a:r>
            <a:r>
              <a:rPr lang="ro-RO" sz="28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endParaRPr lang="en-GB" sz="2800" dirty="0">
              <a:solidFill>
                <a:srgbClr val="002060"/>
              </a:solidFill>
              <a:latin typeface="Calibri" pitchFamily="34" charset="0"/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1571604" y="214290"/>
            <a:ext cx="6000792" cy="1000132"/>
            <a:chOff x="5569987" y="3627"/>
            <a:chExt cx="2318107" cy="1390864"/>
          </a:xfrm>
        </p:grpSpPr>
        <p:sp>
          <p:nvSpPr>
            <p:cNvPr id="5" name="Prostokąt 4"/>
            <p:cNvSpPr/>
            <p:nvPr/>
          </p:nvSpPr>
          <p:spPr>
            <a:xfrm>
              <a:off x="5569987" y="3627"/>
              <a:ext cx="2318107" cy="139086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rostokąt 5"/>
            <p:cNvSpPr/>
            <p:nvPr/>
          </p:nvSpPr>
          <p:spPr>
            <a:xfrm>
              <a:off x="5569987" y="3627"/>
              <a:ext cx="2318107" cy="1390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b="1" dirty="0" smtClean="0">
                  <a:solidFill>
                    <a:prstClr val="white"/>
                  </a:solidFill>
                  <a:latin typeface="Calibri" pitchFamily="34" charset="0"/>
                </a:rPr>
                <a:t>3. </a:t>
              </a:r>
              <a:r>
                <a:rPr lang="ro-RO" sz="3200" b="1" dirty="0" smtClean="0">
                  <a:solidFill>
                    <a:prstClr val="white"/>
                  </a:solidFill>
                  <a:latin typeface="Calibri" pitchFamily="34" charset="0"/>
                </a:rPr>
                <a:t>Performanţe ale înţelegerii</a:t>
              </a:r>
              <a:endParaRPr lang="en-GB" sz="3200" b="1" dirty="0" smtClean="0">
                <a:solidFill>
                  <a:prstClr val="white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486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b="1" noProof="0" dirty="0" smtClean="0">
                <a:solidFill>
                  <a:srgbClr val="002060"/>
                </a:solidFill>
                <a:latin typeface="Calibri" pitchFamily="34" charset="0"/>
              </a:rPr>
              <a:t>3. Performances of Understanding</a:t>
            </a:r>
            <a:endParaRPr lang="en-GB" sz="3200" b="1" noProof="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563074"/>
            <a:ext cx="8229600" cy="493776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ro-RO" sz="2800" i="1" dirty="0" smtClean="0">
                <a:solidFill>
                  <a:srgbClr val="002060"/>
                </a:solidFill>
                <a:latin typeface="Calibri" pitchFamily="34" charset="0"/>
              </a:rPr>
              <a:t>Au elevii șansa de a alege cea mai adecvată modalitate de a-și comunica propriile descoperiri/înțelegeri?</a:t>
            </a:r>
          </a:p>
          <a:p>
            <a:pPr>
              <a:spcAft>
                <a:spcPts val="1200"/>
              </a:spcAft>
            </a:pPr>
            <a:r>
              <a:rPr lang="pt-BR" sz="2800" i="1" dirty="0" smtClean="0">
                <a:solidFill>
                  <a:srgbClr val="002060"/>
                </a:solidFill>
                <a:latin typeface="Calibri" pitchFamily="34" charset="0"/>
              </a:rPr>
              <a:t>Au elevii șansa de a</a:t>
            </a:r>
            <a:r>
              <a:rPr lang="ro-RO" sz="2800" i="1" dirty="0" smtClean="0">
                <a:solidFill>
                  <a:srgbClr val="002060"/>
                </a:solidFill>
                <a:latin typeface="Calibri" pitchFamily="34" charset="0"/>
              </a:rPr>
              <a:t> împărtăși și de a îmbunătăți atât ideile lor cât și ale celorlalți</a:t>
            </a:r>
            <a:r>
              <a:rPr lang="en-GB" sz="2800" i="1" dirty="0" smtClean="0">
                <a:solidFill>
                  <a:srgbClr val="002060"/>
                </a:solidFill>
                <a:latin typeface="Calibri" pitchFamily="34" charset="0"/>
              </a:rPr>
              <a:t>? </a:t>
            </a:r>
          </a:p>
          <a:p>
            <a:pPr>
              <a:spcAft>
                <a:spcPts val="1200"/>
              </a:spcAft>
            </a:pPr>
            <a:r>
              <a:rPr lang="ro-RO" sz="2800" i="1" dirty="0" smtClean="0">
                <a:solidFill>
                  <a:srgbClr val="002060"/>
                </a:solidFill>
                <a:latin typeface="Calibri" pitchFamily="34" charset="0"/>
              </a:rPr>
              <a:t>Sarcinile trasate oferă şansa  de a  folosi și pune în aplicare capacitatea de înțelegere a elevilor</a:t>
            </a:r>
            <a:r>
              <a:rPr lang="en-GB" sz="2800" i="1" dirty="0" smtClean="0">
                <a:solidFill>
                  <a:srgbClr val="002060"/>
                </a:solidFill>
                <a:latin typeface="Calibri" pitchFamily="34" charset="0"/>
              </a:rPr>
              <a:t>?</a:t>
            </a:r>
            <a:endParaRPr lang="en-GB" sz="2800" i="1" dirty="0">
              <a:solidFill>
                <a:srgbClr val="002060"/>
              </a:solidFill>
              <a:latin typeface="Calibri" pitchFamily="34" charset="0"/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1571604" y="214290"/>
            <a:ext cx="6000792" cy="1000132"/>
            <a:chOff x="5569987" y="3627"/>
            <a:chExt cx="2318107" cy="1390864"/>
          </a:xfrm>
        </p:grpSpPr>
        <p:sp>
          <p:nvSpPr>
            <p:cNvPr id="5" name="Prostokąt 4"/>
            <p:cNvSpPr/>
            <p:nvPr/>
          </p:nvSpPr>
          <p:spPr>
            <a:xfrm>
              <a:off x="5569987" y="3627"/>
              <a:ext cx="2318107" cy="139086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rostokąt 5"/>
            <p:cNvSpPr/>
            <p:nvPr/>
          </p:nvSpPr>
          <p:spPr>
            <a:xfrm>
              <a:off x="5569987" y="3627"/>
              <a:ext cx="2318107" cy="1390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b="1" dirty="0" smtClean="0">
                  <a:solidFill>
                    <a:prstClr val="white"/>
                  </a:solidFill>
                  <a:latin typeface="Calibri" pitchFamily="34" charset="0"/>
                </a:rPr>
                <a:t>3. </a:t>
              </a:r>
              <a:r>
                <a:rPr lang="ro-RO" sz="3200" b="1" dirty="0" smtClean="0">
                  <a:solidFill>
                    <a:prstClr val="white"/>
                  </a:solidFill>
                  <a:latin typeface="Calibri" pitchFamily="34" charset="0"/>
                </a:rPr>
                <a:t>Performanţe ale înţelegerii</a:t>
              </a:r>
              <a:endParaRPr lang="en-GB" sz="3200" b="1" dirty="0" smtClean="0">
                <a:solidFill>
                  <a:prstClr val="white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208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noProof="0" dirty="0" smtClean="0">
                <a:solidFill>
                  <a:srgbClr val="002060"/>
                </a:solidFill>
                <a:latin typeface="Calibri" pitchFamily="34" charset="0"/>
              </a:rPr>
              <a:t>4. Assessment</a:t>
            </a:r>
            <a:endParaRPr lang="en-GB" sz="3200" b="1" noProof="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420198"/>
            <a:ext cx="8229600" cy="493776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ro-RO" sz="2800" dirty="0" smtClean="0">
                <a:solidFill>
                  <a:srgbClr val="002060"/>
                </a:solidFill>
                <a:latin typeface="Calibri" pitchFamily="34" charset="0"/>
              </a:rPr>
              <a:t>Reacții frecvente pe durata întregului studiu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o-RO" sz="2800" dirty="0" smtClean="0">
                <a:solidFill>
                  <a:srgbClr val="002060"/>
                </a:solidFill>
                <a:latin typeface="Calibri" pitchFamily="34" charset="0"/>
              </a:rPr>
              <a:t>/întregii investigații</a:t>
            </a:r>
            <a:endParaRPr lang="en-GB" sz="2800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spcAft>
                <a:spcPts val="1200"/>
              </a:spcAft>
            </a:pPr>
            <a:r>
              <a:rPr lang="ro-RO" sz="2800" dirty="0" smtClean="0">
                <a:solidFill>
                  <a:srgbClr val="002060"/>
                </a:solidFill>
                <a:latin typeface="Calibri" pitchFamily="34" charset="0"/>
              </a:rPr>
              <a:t>Feedback axat pe obiectivele de învăţare </a:t>
            </a: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</a:rPr>
              <a:t>=&gt; </a:t>
            </a:r>
            <a:r>
              <a:rPr lang="ro-RO" sz="2800" dirty="0" smtClean="0">
                <a:solidFill>
                  <a:srgbClr val="002060"/>
                </a:solidFill>
                <a:latin typeface="Calibri" pitchFamily="34" charset="0"/>
              </a:rPr>
              <a:t>concentrat pe </a:t>
            </a:r>
            <a:r>
              <a:rPr lang="ro-RO" sz="2800" u="sng" dirty="0" smtClean="0">
                <a:solidFill>
                  <a:srgbClr val="002060"/>
                </a:solidFill>
                <a:latin typeface="Calibri" pitchFamily="34" charset="0"/>
              </a:rPr>
              <a:t>îmbunătăţirea abilităţilor elevilor</a:t>
            </a:r>
            <a:r>
              <a:rPr lang="ro-RO" sz="2800" dirty="0" smtClean="0">
                <a:solidFill>
                  <a:srgbClr val="002060"/>
                </a:solidFill>
                <a:latin typeface="Calibri" pitchFamily="34" charset="0"/>
              </a:rPr>
              <a:t> cu </a:t>
            </a:r>
            <a:r>
              <a:rPr lang="ro-RO" sz="2800" u="sng" dirty="0" smtClean="0">
                <a:solidFill>
                  <a:srgbClr val="002060"/>
                </a:solidFill>
                <a:latin typeface="Calibri" pitchFamily="34" charset="0"/>
              </a:rPr>
              <a:t>indicaţii explicite</a:t>
            </a:r>
            <a:r>
              <a:rPr lang="en-US" sz="2800" u="sng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ro-RO" sz="2800" dirty="0" smtClean="0">
                <a:solidFill>
                  <a:srgbClr val="002060"/>
                </a:solidFill>
                <a:latin typeface="Calibri" pitchFamily="34" charset="0"/>
              </a:rPr>
              <a:t>Diferite forme de evaluare</a:t>
            </a: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endParaRPr lang="en-US" sz="2800" dirty="0">
              <a:solidFill>
                <a:srgbClr val="002060"/>
              </a:solidFill>
              <a:latin typeface="Calibri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GB" sz="2800" dirty="0" err="1" smtClean="0">
                <a:solidFill>
                  <a:srgbClr val="002060"/>
                </a:solidFill>
                <a:latin typeface="Calibri" pitchFamily="34" charset="0"/>
              </a:rPr>
              <a:t>inclu</a:t>
            </a:r>
            <a:r>
              <a:rPr lang="ro-RO" sz="2800" dirty="0" smtClean="0">
                <a:solidFill>
                  <a:srgbClr val="002060"/>
                </a:solidFill>
                <a:latin typeface="Calibri" pitchFamily="34" charset="0"/>
              </a:rPr>
              <a:t>siv evaluarea colegilor şi </a:t>
            </a:r>
            <a:endParaRPr lang="en-US" sz="28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ro-RO" sz="2800" dirty="0" smtClean="0">
                <a:solidFill>
                  <a:srgbClr val="002060"/>
                </a:solidFill>
                <a:latin typeface="Calibri" pitchFamily="34" charset="0"/>
              </a:rPr>
              <a:t>autoevaluarea </a:t>
            </a:r>
            <a:endParaRPr lang="en-GB" sz="2800" noProof="0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spcAft>
                <a:spcPts val="1200"/>
              </a:spcAft>
              <a:buNone/>
            </a:pPr>
            <a:endParaRPr lang="en-GB" sz="2800" noProof="0" dirty="0">
              <a:solidFill>
                <a:srgbClr val="002060"/>
              </a:solidFill>
              <a:latin typeface="Calibri" pitchFamily="34" charset="0"/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2857488" y="214290"/>
            <a:ext cx="3214710" cy="1000132"/>
            <a:chOff x="470151" y="1626302"/>
            <a:chExt cx="2318107" cy="1390864"/>
          </a:xfrm>
        </p:grpSpPr>
        <p:sp>
          <p:nvSpPr>
            <p:cNvPr id="5" name="Prostokąt 4"/>
            <p:cNvSpPr/>
            <p:nvPr/>
          </p:nvSpPr>
          <p:spPr>
            <a:xfrm>
              <a:off x="470151" y="1626302"/>
              <a:ext cx="2318107" cy="139086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rostokąt 5"/>
            <p:cNvSpPr/>
            <p:nvPr/>
          </p:nvSpPr>
          <p:spPr>
            <a:xfrm>
              <a:off x="470151" y="1626302"/>
              <a:ext cx="2318107" cy="1390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600" b="1" dirty="0" smtClean="0">
                  <a:solidFill>
                    <a:prstClr val="white"/>
                  </a:solidFill>
                  <a:latin typeface="Calibri" pitchFamily="34" charset="0"/>
                </a:rPr>
                <a:t>4.</a:t>
              </a:r>
              <a:r>
                <a:rPr lang="ro-RO" sz="3600" b="1" dirty="0" smtClean="0">
                  <a:solidFill>
                    <a:prstClr val="white"/>
                  </a:solidFill>
                  <a:latin typeface="Calibri" pitchFamily="34" charset="0"/>
                </a:rPr>
                <a:t>Evaluarea </a:t>
              </a:r>
              <a:endParaRPr lang="en-GB" sz="3600" b="1" dirty="0" smtClean="0">
                <a:solidFill>
                  <a:prstClr val="white"/>
                </a:solidFill>
                <a:latin typeface="Calibri" pitchFamily="34" charset="0"/>
              </a:endParaRPr>
            </a:p>
          </p:txBody>
        </p:sp>
      </p:grpSp>
      <p:pic>
        <p:nvPicPr>
          <p:cNvPr id="11266" name="Picture 2" descr="http://b-i.forbesimg.com/joefolkman/files/2013/12/feedback-heads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7910" y="3786190"/>
            <a:ext cx="3386090" cy="25363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661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noProof="0" dirty="0" smtClean="0">
                <a:solidFill>
                  <a:srgbClr val="002060"/>
                </a:solidFill>
                <a:latin typeface="Calibri" pitchFamily="34" charset="0"/>
              </a:rPr>
              <a:t>4. Assessment</a:t>
            </a:r>
            <a:endParaRPr lang="en-GB" sz="3200" b="1" noProof="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348760"/>
            <a:ext cx="8229600" cy="4937760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ro-RO" sz="2800" i="1" noProof="0" dirty="0" smtClean="0">
                <a:solidFill>
                  <a:srgbClr val="002060"/>
                </a:solidFill>
                <a:latin typeface="Calibri" pitchFamily="34" charset="0"/>
              </a:rPr>
              <a:t>Obiectivele de învăţare pentru sarcina trasată sunt clare şi vizibile pentru toţi elevii? </a:t>
            </a:r>
            <a:endParaRPr lang="en-GB" sz="2800" i="1" noProof="0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spcAft>
                <a:spcPts val="1200"/>
              </a:spcAft>
            </a:pPr>
            <a:r>
              <a:rPr lang="ro-RO" sz="2800" i="1" noProof="0" dirty="0" smtClean="0">
                <a:solidFill>
                  <a:srgbClr val="002060"/>
                </a:solidFill>
                <a:latin typeface="Calibri" pitchFamily="34" charset="0"/>
              </a:rPr>
              <a:t>Aţi inclus elevii în stabilirea criteriilor de evaluare pentru sarcina trasată? </a:t>
            </a:r>
            <a:endParaRPr lang="en-GB" sz="2800" i="1" noProof="0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spcAft>
                <a:spcPts val="1200"/>
              </a:spcAft>
            </a:pPr>
            <a:r>
              <a:rPr lang="ro-RO" sz="2800" i="1" noProof="0" dirty="0" smtClean="0">
                <a:solidFill>
                  <a:srgbClr val="002060"/>
                </a:solidFill>
                <a:latin typeface="Calibri" pitchFamily="34" charset="0"/>
              </a:rPr>
              <a:t>Există legături clare şi directe între obiectivele cheie de învăţare şi criteriile de evaluare? </a:t>
            </a:r>
            <a:endParaRPr lang="en-GB" sz="2800" i="1" noProof="0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spcAft>
                <a:spcPts val="1200"/>
              </a:spcAft>
            </a:pPr>
            <a:r>
              <a:rPr lang="ro-RO" sz="2800" i="1" noProof="0" dirty="0" smtClean="0">
                <a:solidFill>
                  <a:srgbClr val="002060"/>
                </a:solidFill>
                <a:latin typeface="Calibri" pitchFamily="34" charset="0"/>
              </a:rPr>
              <a:t>Când veţi verifica înţelegerea </a:t>
            </a:r>
            <a:r>
              <a:rPr lang="en-US" sz="2800" i="1" dirty="0" err="1" smtClean="0">
                <a:solidFill>
                  <a:srgbClr val="002060"/>
                </a:solidFill>
                <a:latin typeface="Calibri" pitchFamily="34" charset="0"/>
              </a:rPr>
              <a:t>cunostintelor</a:t>
            </a:r>
            <a:r>
              <a:rPr lang="ro-RO" sz="2800" i="1" noProof="0" dirty="0" smtClean="0">
                <a:solidFill>
                  <a:srgbClr val="002060"/>
                </a:solidFill>
                <a:latin typeface="Calibri" pitchFamily="34" charset="0"/>
              </a:rPr>
              <a:t> pe parcursul investigaţiei? </a:t>
            </a:r>
            <a:endParaRPr lang="en-GB" sz="2800" i="1" noProof="0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spcAft>
                <a:spcPts val="1200"/>
              </a:spcAft>
            </a:pPr>
            <a:r>
              <a:rPr lang="ro-RO" sz="2800" i="1" noProof="0" dirty="0" smtClean="0">
                <a:solidFill>
                  <a:srgbClr val="002060"/>
                </a:solidFill>
                <a:latin typeface="Calibri" pitchFamily="34" charset="0"/>
              </a:rPr>
              <a:t>Ce forme de evaluare aţi pregătit? </a:t>
            </a:r>
            <a:endParaRPr lang="en-GB" sz="2800" i="1" noProof="0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spcAft>
                <a:spcPts val="1200"/>
              </a:spcAft>
            </a:pPr>
            <a:endParaRPr lang="en-GB" sz="2800" noProof="0" dirty="0">
              <a:solidFill>
                <a:srgbClr val="002060"/>
              </a:solidFill>
              <a:latin typeface="Calibri" pitchFamily="34" charset="0"/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2857488" y="142852"/>
            <a:ext cx="3214710" cy="1000132"/>
            <a:chOff x="470151" y="1626302"/>
            <a:chExt cx="2318107" cy="1390864"/>
          </a:xfrm>
        </p:grpSpPr>
        <p:sp>
          <p:nvSpPr>
            <p:cNvPr id="5" name="Prostokąt 4"/>
            <p:cNvSpPr/>
            <p:nvPr/>
          </p:nvSpPr>
          <p:spPr>
            <a:xfrm>
              <a:off x="470151" y="1626302"/>
              <a:ext cx="2318107" cy="139086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rostokąt 5"/>
            <p:cNvSpPr/>
            <p:nvPr/>
          </p:nvSpPr>
          <p:spPr>
            <a:xfrm>
              <a:off x="470151" y="1626302"/>
              <a:ext cx="2318107" cy="1390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600" b="1" dirty="0" smtClean="0">
                  <a:solidFill>
                    <a:prstClr val="white"/>
                  </a:solidFill>
                  <a:latin typeface="Calibri" pitchFamily="34" charset="0"/>
                </a:rPr>
                <a:t>4. </a:t>
              </a:r>
              <a:r>
                <a:rPr lang="ro-RO" sz="3600" b="1" dirty="0" smtClean="0">
                  <a:solidFill>
                    <a:prstClr val="white"/>
                  </a:solidFill>
                  <a:latin typeface="Calibri" pitchFamily="34" charset="0"/>
                </a:rPr>
                <a:t>Evaluarea </a:t>
              </a:r>
              <a:endParaRPr lang="en-GB" sz="3600" b="1" dirty="0" smtClean="0">
                <a:solidFill>
                  <a:prstClr val="white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326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en-GB" sz="4000" b="1" noProof="0" dirty="0" err="1" smtClean="0">
                <a:solidFill>
                  <a:srgbClr val="002060"/>
                </a:solidFill>
                <a:latin typeface="Calibri" pitchFamily="34" charset="0"/>
              </a:rPr>
              <a:t>Ce</a:t>
            </a:r>
            <a:r>
              <a:rPr lang="en-GB" sz="4000" b="1" noProof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4000" b="1" noProof="0" dirty="0" err="1" smtClean="0">
                <a:solidFill>
                  <a:srgbClr val="002060"/>
                </a:solidFill>
                <a:latin typeface="Calibri" pitchFamily="34" charset="0"/>
              </a:rPr>
              <a:t>este</a:t>
            </a:r>
            <a:r>
              <a:rPr lang="en-GB" sz="4000" b="1" noProof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4000" b="1" noProof="0" dirty="0" err="1" smtClean="0">
                <a:solidFill>
                  <a:srgbClr val="002060"/>
                </a:solidFill>
                <a:latin typeface="Calibri" pitchFamily="34" charset="0"/>
              </a:rPr>
              <a:t>motivatia</a:t>
            </a:r>
            <a:r>
              <a:rPr lang="en-GB" sz="4000" b="1" noProof="0" dirty="0" smtClean="0">
                <a:solidFill>
                  <a:srgbClr val="002060"/>
                </a:solidFill>
                <a:latin typeface="Calibri" pitchFamily="34" charset="0"/>
              </a:rPr>
              <a:t>?</a:t>
            </a:r>
            <a:endParaRPr lang="en-GB" sz="4000" b="1" noProof="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47828"/>
            <a:ext cx="8229600" cy="4067188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GB" sz="3400" noProof="0" dirty="0" smtClean="0">
                <a:solidFill>
                  <a:srgbClr val="002060"/>
                </a:solidFill>
                <a:latin typeface="Calibri" pitchFamily="34" charset="0"/>
              </a:rPr>
              <a:t>MOTIVAREA ESTE PROCESUL CARE </a:t>
            </a:r>
            <a:r>
              <a:rPr lang="en-GB" sz="3400" b="1" noProof="0" dirty="0" smtClean="0">
                <a:solidFill>
                  <a:srgbClr val="002060"/>
                </a:solidFill>
                <a:latin typeface="Calibri" pitchFamily="34" charset="0"/>
              </a:rPr>
              <a:t>INITIAZA,</a:t>
            </a:r>
            <a:r>
              <a:rPr lang="en-GB" sz="3400" noProof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3400" b="1" noProof="0" dirty="0" smtClean="0">
                <a:solidFill>
                  <a:srgbClr val="002060"/>
                </a:solidFill>
                <a:latin typeface="Calibri" pitchFamily="34" charset="0"/>
              </a:rPr>
              <a:t>GHIDEAZA </a:t>
            </a:r>
            <a:r>
              <a:rPr lang="en-GB" sz="3400" noProof="0" dirty="0" smtClean="0">
                <a:solidFill>
                  <a:srgbClr val="002060"/>
                </a:solidFill>
                <a:latin typeface="Calibri" pitchFamily="34" charset="0"/>
              </a:rPr>
              <a:t>SI</a:t>
            </a:r>
            <a:r>
              <a:rPr lang="en-GB" sz="3400" b="1" noProof="0" dirty="0" smtClean="0">
                <a:solidFill>
                  <a:srgbClr val="002060"/>
                </a:solidFill>
                <a:latin typeface="Calibri" pitchFamily="34" charset="0"/>
              </a:rPr>
              <a:t> PASTREAZA </a:t>
            </a:r>
            <a:r>
              <a:rPr lang="en-GB" sz="3400" noProof="0" dirty="0" smtClean="0">
                <a:solidFill>
                  <a:srgbClr val="002060"/>
                </a:solidFill>
                <a:latin typeface="Calibri" pitchFamily="34" charset="0"/>
              </a:rPr>
              <a:t>COMPORTAMENTELE ORIENTATE DE SCOP</a:t>
            </a:r>
          </a:p>
          <a:p>
            <a:pPr>
              <a:spcAft>
                <a:spcPts val="1200"/>
              </a:spcAft>
            </a:pPr>
            <a:r>
              <a:rPr lang="en-GB" sz="3400" noProof="0" dirty="0" smtClean="0">
                <a:solidFill>
                  <a:srgbClr val="002060"/>
                </a:solidFill>
                <a:latin typeface="Calibri" pitchFamily="34" charset="0"/>
              </a:rPr>
              <a:t>MOTIVAREA ESTE </a:t>
            </a:r>
            <a:r>
              <a:rPr lang="en-GB" sz="3400" b="1" noProof="0" dirty="0" smtClean="0">
                <a:solidFill>
                  <a:srgbClr val="002060"/>
                </a:solidFill>
                <a:latin typeface="Calibri" pitchFamily="34" charset="0"/>
              </a:rPr>
              <a:t>FORTA</a:t>
            </a:r>
            <a:r>
              <a:rPr lang="en-GB" sz="3400" noProof="0" dirty="0" smtClean="0">
                <a:solidFill>
                  <a:srgbClr val="002060"/>
                </a:solidFill>
                <a:latin typeface="Calibri" pitchFamily="34" charset="0"/>
              </a:rPr>
              <a:t> CARE NE DETERMINA SA ACTIONAM</a:t>
            </a:r>
          </a:p>
          <a:p>
            <a:pPr>
              <a:spcAft>
                <a:spcPts val="1200"/>
              </a:spcAft>
            </a:pPr>
            <a:r>
              <a:rPr lang="en-GB" sz="3400" i="1" noProof="0" dirty="0" smtClean="0">
                <a:solidFill>
                  <a:srgbClr val="002060"/>
                </a:solidFill>
                <a:latin typeface="Calibri" pitchFamily="34" charset="0"/>
              </a:rPr>
              <a:t>RASPUNDE LA INTREBAREA DE CE O PERSOANA FACE CEVA</a:t>
            </a:r>
          </a:p>
          <a:p>
            <a:endParaRPr lang="en-GB" noProof="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3200" b="1" noProof="0" dirty="0" smtClean="0">
                <a:solidFill>
                  <a:srgbClr val="002060"/>
                </a:solidFill>
                <a:latin typeface="Calibri" pitchFamily="34" charset="0"/>
              </a:rPr>
              <a:t>5. Appropriate Use of Technology</a:t>
            </a:r>
            <a:endParaRPr lang="en-GB" sz="3200" b="1" noProof="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8401080" cy="5000660"/>
          </a:xfrm>
        </p:spPr>
        <p:txBody>
          <a:bodyPr>
            <a:normAutofit/>
          </a:bodyPr>
          <a:lstStyle/>
          <a:p>
            <a:pPr algn="ctr">
              <a:spcAft>
                <a:spcPts val="1200"/>
              </a:spcAft>
              <a:buNone/>
            </a:pPr>
            <a:r>
              <a:rPr lang="ro-RO" sz="2000" i="1" dirty="0" smtClean="0">
                <a:solidFill>
                  <a:srgbClr val="002060"/>
                </a:solidFill>
                <a:latin typeface="Calibri" pitchFamily="34" charset="0"/>
              </a:rPr>
              <a:t>Ce tipuri de tehnologie ar putea sprijini și </a:t>
            </a:r>
            <a:r>
              <a:rPr lang="en-GB" sz="2000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o-RO" sz="2000" i="1" dirty="0" smtClean="0">
                <a:solidFill>
                  <a:srgbClr val="002060"/>
                </a:solidFill>
                <a:latin typeface="Calibri" pitchFamily="34" charset="0"/>
              </a:rPr>
              <a:t>întreține capacitatea de învăţare a elevilor?</a:t>
            </a:r>
            <a:endParaRPr lang="en-GB" sz="2000" i="1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n-GB" sz="2000" dirty="0" err="1" smtClean="0">
                <a:solidFill>
                  <a:srgbClr val="002060"/>
                </a:solidFill>
                <a:latin typeface="Calibri" pitchFamily="34" charset="0"/>
              </a:rPr>
              <a:t>Tehnolog</a:t>
            </a:r>
            <a:r>
              <a:rPr lang="ro-RO" sz="2000" dirty="0" smtClean="0">
                <a:solidFill>
                  <a:srgbClr val="002060"/>
                </a:solidFill>
                <a:latin typeface="Calibri" pitchFamily="34" charset="0"/>
              </a:rPr>
              <a:t>ia permite </a:t>
            </a:r>
            <a:r>
              <a:rPr lang="en-GB" sz="2000" dirty="0" smtClean="0">
                <a:solidFill>
                  <a:srgbClr val="002060"/>
                </a:solidFill>
                <a:latin typeface="Calibri" pitchFamily="34" charset="0"/>
              </a:rPr>
              <a:t>a</a:t>
            </a:r>
            <a:r>
              <a:rPr lang="ro-RO" sz="2000" dirty="0" err="1" smtClean="0">
                <a:solidFill>
                  <a:srgbClr val="002060"/>
                </a:solidFill>
                <a:latin typeface="Calibri" pitchFamily="34" charset="0"/>
              </a:rPr>
              <a:t>tât</a:t>
            </a:r>
            <a:r>
              <a:rPr lang="ro-RO" sz="2000" dirty="0" smtClean="0">
                <a:solidFill>
                  <a:srgbClr val="002060"/>
                </a:solidFill>
                <a:latin typeface="Calibri" pitchFamily="34" charset="0"/>
              </a:rPr>
              <a:t> elevilor cât și profesorilor să acceseze instant  informații și date statistice curente. </a:t>
            </a:r>
          </a:p>
          <a:p>
            <a:r>
              <a:rPr lang="ro-RO" sz="2000" dirty="0" smtClean="0">
                <a:solidFill>
                  <a:srgbClr val="002060"/>
                </a:solidFill>
                <a:latin typeface="Calibri" pitchFamily="34" charset="0"/>
              </a:rPr>
              <a:t>Prin intermediul tehnologiei elevii pot primi </a:t>
            </a:r>
            <a:r>
              <a:rPr lang="en-GB" sz="2000" dirty="0" err="1" smtClean="0">
                <a:solidFill>
                  <a:srgbClr val="002060"/>
                </a:solidFill>
                <a:latin typeface="Calibri" pitchFamily="34" charset="0"/>
              </a:rPr>
              <a:t>informa</a:t>
            </a:r>
            <a:r>
              <a:rPr lang="ro-RO" sz="2000" dirty="0" smtClean="0">
                <a:solidFill>
                  <a:srgbClr val="002060"/>
                </a:solidFill>
                <a:latin typeface="Calibri" pitchFamily="34" charset="0"/>
              </a:rPr>
              <a:t>ții</a:t>
            </a:r>
            <a:r>
              <a:rPr lang="en-GB" sz="20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o-RO" sz="2000" dirty="0" smtClean="0">
                <a:solidFill>
                  <a:srgbClr val="002060"/>
                </a:solidFill>
                <a:latin typeface="Calibri" pitchFamily="34" charset="0"/>
              </a:rPr>
              <a:t>din diferite surse</a:t>
            </a:r>
            <a:r>
              <a:rPr lang="en-GB" sz="2000" dirty="0" smtClean="0">
                <a:solidFill>
                  <a:srgbClr val="002060"/>
                </a:solidFill>
                <a:latin typeface="Calibri" pitchFamily="34" charset="0"/>
              </a:rPr>
              <a:t>: </a:t>
            </a:r>
            <a:r>
              <a:rPr lang="ro-RO" sz="2000" dirty="0" smtClean="0">
                <a:solidFill>
                  <a:srgbClr val="002060"/>
                </a:solidFill>
                <a:latin typeface="Calibri" pitchFamily="34" charset="0"/>
              </a:rPr>
              <a:t>în urma căutărilor pe internet</a:t>
            </a:r>
            <a:r>
              <a:rPr lang="en-GB" sz="2000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o-RO" sz="2000" dirty="0" smtClean="0">
                <a:solidFill>
                  <a:srgbClr val="002060"/>
                </a:solidFill>
                <a:latin typeface="Calibri" pitchFamily="34" charset="0"/>
              </a:rPr>
              <a:t>bază de date </a:t>
            </a:r>
            <a:r>
              <a:rPr lang="en-GB" sz="2000" dirty="0" smtClean="0">
                <a:solidFill>
                  <a:srgbClr val="002060"/>
                </a:solidFill>
                <a:latin typeface="Calibri" pitchFamily="34" charset="0"/>
              </a:rPr>
              <a:t>online, </a:t>
            </a:r>
            <a:r>
              <a:rPr lang="ro-RO" sz="2000" dirty="0" smtClean="0">
                <a:solidFill>
                  <a:srgbClr val="002060"/>
                </a:solidFill>
                <a:latin typeface="Calibri" pitchFamily="34" charset="0"/>
              </a:rPr>
              <a:t>muzee și galerii virtuale </a:t>
            </a:r>
            <a:r>
              <a:rPr lang="en-GB" sz="2000" dirty="0" smtClean="0">
                <a:solidFill>
                  <a:srgbClr val="002060"/>
                </a:solidFill>
                <a:latin typeface="Calibri" pitchFamily="34" charset="0"/>
              </a:rPr>
              <a:t>(Google Art Project),  </a:t>
            </a:r>
            <a:r>
              <a:rPr lang="ro-RO" sz="2000" dirty="0" smtClean="0">
                <a:solidFill>
                  <a:srgbClr val="002060"/>
                </a:solidFill>
                <a:latin typeface="Calibri" pitchFamily="34" charset="0"/>
              </a:rPr>
              <a:t>instrumente geografice informative </a:t>
            </a:r>
            <a:r>
              <a:rPr lang="en-GB" sz="2000" dirty="0" smtClean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ro-RO" sz="2000" dirty="0" smtClean="0">
                <a:solidFill>
                  <a:srgbClr val="002060"/>
                </a:solidFill>
                <a:latin typeface="Calibri" pitchFamily="34" charset="0"/>
              </a:rPr>
              <a:t>dispozitive </a:t>
            </a:r>
            <a:r>
              <a:rPr lang="en-GB" sz="2000" dirty="0" smtClean="0">
                <a:solidFill>
                  <a:srgbClr val="002060"/>
                </a:solidFill>
                <a:latin typeface="Calibri" pitchFamily="34" charset="0"/>
              </a:rPr>
              <a:t>GPS,</a:t>
            </a:r>
            <a:r>
              <a:rPr lang="pl-PL" sz="20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Calibri" pitchFamily="34" charset="0"/>
              </a:rPr>
              <a:t>geocashing</a:t>
            </a:r>
            <a:r>
              <a:rPr lang="en-GB" sz="2000" dirty="0" smtClean="0">
                <a:solidFill>
                  <a:srgbClr val="002060"/>
                </a:solidFill>
                <a:latin typeface="Calibri" pitchFamily="34" charset="0"/>
              </a:rPr>
              <a:t>), </a:t>
            </a:r>
            <a:r>
              <a:rPr lang="ro-RO" sz="2000" dirty="0" smtClean="0">
                <a:solidFill>
                  <a:srgbClr val="002060"/>
                </a:solidFill>
                <a:latin typeface="Calibri" pitchFamily="34" charset="0"/>
              </a:rPr>
              <a:t>instrumente de a localizare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  </a:t>
            </a:r>
            <a:r>
              <a:rPr lang="en-GB" sz="2000" dirty="0" smtClean="0">
                <a:solidFill>
                  <a:srgbClr val="002060"/>
                </a:solidFill>
                <a:latin typeface="Calibri" pitchFamily="34" charset="0"/>
              </a:rPr>
              <a:t>(Google Earth) </a:t>
            </a:r>
            <a:r>
              <a:rPr lang="ro-RO" sz="2000" dirty="0" smtClean="0">
                <a:solidFill>
                  <a:srgbClr val="002060"/>
                </a:solidFill>
                <a:latin typeface="Calibri" pitchFamily="34" charset="0"/>
              </a:rPr>
              <a:t>și creatori de sondaje</a:t>
            </a:r>
            <a:endParaRPr lang="en-GB" sz="2000" dirty="0" smtClean="0">
              <a:solidFill>
                <a:srgbClr val="002060"/>
              </a:solidFill>
              <a:latin typeface="Calibri" pitchFamily="34" charset="0"/>
            </a:endParaRPr>
          </a:p>
          <a:p>
            <a:endParaRPr lang="en-GB" sz="2800" noProof="0" dirty="0">
              <a:solidFill>
                <a:srgbClr val="002060"/>
              </a:solidFill>
              <a:latin typeface="Calibri" pitchFamily="34" charset="0"/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1643042" y="214290"/>
            <a:ext cx="5857916" cy="1000132"/>
            <a:chOff x="3020069" y="1626302"/>
            <a:chExt cx="2318107" cy="1390864"/>
          </a:xfrm>
        </p:grpSpPr>
        <p:sp>
          <p:nvSpPr>
            <p:cNvPr id="5" name="Prostokąt 4"/>
            <p:cNvSpPr/>
            <p:nvPr/>
          </p:nvSpPr>
          <p:spPr>
            <a:xfrm>
              <a:off x="3020069" y="1626302"/>
              <a:ext cx="2318107" cy="139086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rostokąt 5"/>
            <p:cNvSpPr/>
            <p:nvPr/>
          </p:nvSpPr>
          <p:spPr>
            <a:xfrm>
              <a:off x="3020069" y="1626302"/>
              <a:ext cx="2318107" cy="1390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b="1" dirty="0" smtClean="0">
                  <a:solidFill>
                    <a:prstClr val="white"/>
                  </a:solidFill>
                  <a:latin typeface="Calibri" pitchFamily="34" charset="0"/>
                </a:rPr>
                <a:t>5. </a:t>
              </a:r>
              <a:r>
                <a:rPr lang="ro-RO" sz="3200" b="1" dirty="0" smtClean="0">
                  <a:solidFill>
                    <a:prstClr val="white"/>
                  </a:solidFill>
                  <a:latin typeface="Calibri" pitchFamily="34" charset="0"/>
                </a:rPr>
                <a:t>Utilizarea corespunzătoare a Tehnologiei</a:t>
              </a:r>
              <a:endParaRPr lang="en-GB" sz="3200" b="1" dirty="0" smtClean="0">
                <a:solidFill>
                  <a:prstClr val="white"/>
                </a:solidFill>
                <a:latin typeface="Calibri" pitchFamily="34" charset="0"/>
              </a:endParaRPr>
            </a:p>
          </p:txBody>
        </p:sp>
      </p:grpSp>
      <p:pic>
        <p:nvPicPr>
          <p:cNvPr id="9218" name="Picture 2" descr="http://www.atlantapublicschools.us/cms/lib/GA01000924/Centricity/template/globalassets/images/static/technology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4429132"/>
            <a:ext cx="5334000" cy="18428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361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b="1" noProof="0" dirty="0" smtClean="0">
                <a:solidFill>
                  <a:srgbClr val="002060"/>
                </a:solidFill>
                <a:latin typeface="Calibri" pitchFamily="34" charset="0"/>
              </a:rPr>
              <a:t>5. Appropriate Use of Technology</a:t>
            </a:r>
            <a:endParaRPr lang="en-GB" sz="3200" b="1" noProof="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8329642" cy="482919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ro-RO" sz="2400" dirty="0" smtClean="0">
                <a:solidFill>
                  <a:srgbClr val="002060"/>
                </a:solidFill>
                <a:latin typeface="Calibri" pitchFamily="34" charset="0"/>
              </a:rPr>
              <a:t>Prin intermediul tehnologiei elevii pot</a:t>
            </a: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:</a:t>
            </a:r>
          </a:p>
          <a:p>
            <a:pPr>
              <a:spcAft>
                <a:spcPts val="1200"/>
              </a:spcAft>
              <a:buNone/>
            </a:pP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	*  </a:t>
            </a:r>
            <a:r>
              <a:rPr lang="ro-RO" sz="2400" b="1" dirty="0" smtClean="0">
                <a:solidFill>
                  <a:srgbClr val="002060"/>
                </a:solidFill>
                <a:latin typeface="Calibri" pitchFamily="34" charset="0"/>
              </a:rPr>
              <a:t>să testeze</a:t>
            </a: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o-RO" sz="2400" dirty="0" smtClean="0">
                <a:solidFill>
                  <a:srgbClr val="002060"/>
                </a:solidFill>
                <a:latin typeface="Calibri" pitchFamily="34" charset="0"/>
              </a:rPr>
              <a:t>propriile idei și ipoteze </a:t>
            </a: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=&gt; e.g. Excel, Num</a:t>
            </a:r>
            <a:r>
              <a:rPr lang="ro-RO" sz="2400" dirty="0" smtClean="0">
                <a:solidFill>
                  <a:srgbClr val="002060"/>
                </a:solidFill>
                <a:latin typeface="Calibri" pitchFamily="34" charset="0"/>
              </a:rPr>
              <a:t>ere</a:t>
            </a: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…</a:t>
            </a:r>
          </a:p>
          <a:p>
            <a:pPr>
              <a:spcAft>
                <a:spcPts val="1200"/>
              </a:spcAft>
              <a:buNone/>
            </a:pP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	*  </a:t>
            </a:r>
            <a:r>
              <a:rPr lang="ro-RO" sz="2400" b="1" dirty="0" smtClean="0">
                <a:solidFill>
                  <a:srgbClr val="002060"/>
                </a:solidFill>
                <a:latin typeface="Calibri" pitchFamily="34" charset="0"/>
              </a:rPr>
              <a:t>să îşi organizeze</a:t>
            </a: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o-RO" sz="2400" dirty="0" smtClean="0">
                <a:solidFill>
                  <a:srgbClr val="002060"/>
                </a:solidFill>
                <a:latin typeface="Calibri" pitchFamily="34" charset="0"/>
              </a:rPr>
              <a:t>ideile </a:t>
            </a: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=&gt; </a:t>
            </a:r>
            <a:r>
              <a:rPr lang="ro-RO" sz="2400" dirty="0" smtClean="0">
                <a:solidFill>
                  <a:srgbClr val="002060"/>
                </a:solidFill>
                <a:latin typeface="Calibri" pitchFamily="34" charset="0"/>
              </a:rPr>
              <a:t>asocierea mintală și </a:t>
            </a: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o-RO" sz="2400" dirty="0" smtClean="0">
                <a:solidFill>
                  <a:srgbClr val="002060"/>
                </a:solidFill>
                <a:latin typeface="Calibri" pitchFamily="34" charset="0"/>
              </a:rPr>
              <a:t>instrumente de diagramă </a:t>
            </a: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en-GB" sz="2400" dirty="0" err="1" smtClean="0">
                <a:solidFill>
                  <a:srgbClr val="002060"/>
                </a:solidFill>
                <a:latin typeface="Calibri" pitchFamily="34" charset="0"/>
              </a:rPr>
              <a:t>cMap</a:t>
            </a: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), </a:t>
            </a:r>
            <a:r>
              <a:rPr lang="ro-RO" sz="2400" dirty="0" smtClean="0">
                <a:solidFill>
                  <a:srgbClr val="002060"/>
                </a:solidFill>
                <a:latin typeface="Calibri" pitchFamily="34" charset="0"/>
              </a:rPr>
              <a:t>instrumente de desenat </a:t>
            </a: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(Paint)</a:t>
            </a:r>
          </a:p>
          <a:p>
            <a:pPr>
              <a:spcAft>
                <a:spcPts val="1200"/>
              </a:spcAft>
              <a:buNone/>
            </a:pP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	*  </a:t>
            </a:r>
            <a:r>
              <a:rPr lang="ro-RO" sz="2400" b="1" dirty="0" smtClean="0">
                <a:solidFill>
                  <a:srgbClr val="002060"/>
                </a:solidFill>
                <a:latin typeface="Calibri" pitchFamily="34" charset="0"/>
              </a:rPr>
              <a:t>să colaboreze</a:t>
            </a: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o-RO" sz="2400" dirty="0" smtClean="0">
                <a:solidFill>
                  <a:srgbClr val="002060"/>
                </a:solidFill>
                <a:latin typeface="Calibri" pitchFamily="34" charset="0"/>
              </a:rPr>
              <a:t>cu alți elevi </a:t>
            </a: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(Google Docs, </a:t>
            </a:r>
            <a:r>
              <a:rPr lang="en-GB" sz="2400" dirty="0" err="1" smtClean="0">
                <a:solidFill>
                  <a:srgbClr val="002060"/>
                </a:solidFill>
                <a:latin typeface="Calibri" pitchFamily="34" charset="0"/>
              </a:rPr>
              <a:t>Dropbox</a:t>
            </a: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, Skype)</a:t>
            </a:r>
          </a:p>
          <a:p>
            <a:pPr>
              <a:buNone/>
            </a:pP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	*  </a:t>
            </a:r>
            <a:r>
              <a:rPr lang="ro-RO" sz="2400" b="1" dirty="0" smtClean="0">
                <a:solidFill>
                  <a:srgbClr val="002060"/>
                </a:solidFill>
                <a:latin typeface="Calibri" pitchFamily="34" charset="0"/>
              </a:rPr>
              <a:t>să comunice</a:t>
            </a: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o-RO" sz="2400" dirty="0" smtClean="0">
                <a:solidFill>
                  <a:srgbClr val="002060"/>
                </a:solidFill>
                <a:latin typeface="Calibri" pitchFamily="34" charset="0"/>
              </a:rPr>
              <a:t>propriile cunoștințe</a:t>
            </a:r>
            <a:endParaRPr lang="pl-PL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pl-PL" sz="2400" dirty="0" smtClean="0">
                <a:solidFill>
                  <a:srgbClr val="002060"/>
                </a:solidFill>
                <a:latin typeface="Calibri" pitchFamily="34" charset="0"/>
              </a:rPr>
              <a:t>	</a:t>
            </a:r>
            <a:r>
              <a:rPr lang="ro-RO" sz="2400" dirty="0" smtClean="0">
                <a:solidFill>
                  <a:srgbClr val="002060"/>
                </a:solidFill>
                <a:latin typeface="Calibri" pitchFamily="34" charset="0"/>
              </a:rPr>
              <a:t>și</a:t>
            </a: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2400" b="1" dirty="0" smtClean="0">
                <a:solidFill>
                  <a:srgbClr val="002060"/>
                </a:solidFill>
                <a:latin typeface="Calibri" pitchFamily="34" charset="0"/>
              </a:rPr>
              <a:t>s</a:t>
            </a:r>
            <a:r>
              <a:rPr lang="ro-RO" sz="2400" b="1" dirty="0" smtClean="0">
                <a:solidFill>
                  <a:srgbClr val="002060"/>
                </a:solidFill>
                <a:latin typeface="Calibri" pitchFamily="34" charset="0"/>
              </a:rPr>
              <a:t>ă le împărtășească</a:t>
            </a: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o-RO" sz="2400" dirty="0" smtClean="0">
                <a:solidFill>
                  <a:srgbClr val="002060"/>
                </a:solidFill>
                <a:latin typeface="Calibri" pitchFamily="34" charset="0"/>
              </a:rPr>
              <a:t>și altora</a:t>
            </a:r>
            <a:endParaRPr lang="pl-PL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pl-PL" sz="2400" dirty="0" smtClean="0">
                <a:solidFill>
                  <a:srgbClr val="002060"/>
                </a:solidFill>
                <a:latin typeface="Calibri" pitchFamily="34" charset="0"/>
              </a:rPr>
              <a:t>	</a:t>
            </a: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=&gt; blog</a:t>
            </a:r>
            <a:r>
              <a:rPr lang="ro-RO" sz="2400" dirty="0" smtClean="0">
                <a:solidFill>
                  <a:srgbClr val="002060"/>
                </a:solidFill>
                <a:latin typeface="Calibri" pitchFamily="34" charset="0"/>
              </a:rPr>
              <a:t>uri</a:t>
            </a: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o-RO" sz="2400" dirty="0" smtClean="0">
                <a:solidFill>
                  <a:srgbClr val="002060"/>
                </a:solidFill>
                <a:latin typeface="Calibri" pitchFamily="34" charset="0"/>
              </a:rPr>
              <a:t>conferințe </a:t>
            </a: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video, </a:t>
            </a:r>
            <a:endParaRPr lang="pl-PL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pl-PL" sz="2400" dirty="0" smtClean="0">
                <a:solidFill>
                  <a:srgbClr val="002060"/>
                </a:solidFill>
                <a:latin typeface="Calibri" pitchFamily="34" charset="0"/>
              </a:rPr>
              <a:t>		canale pe </a:t>
            </a: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You Tube</a:t>
            </a:r>
            <a:endParaRPr lang="en-GB" sz="2800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spcAft>
                <a:spcPts val="1200"/>
              </a:spcAft>
            </a:pPr>
            <a:endParaRPr lang="en-GB" sz="2800" noProof="0" dirty="0">
              <a:solidFill>
                <a:srgbClr val="002060"/>
              </a:solidFill>
              <a:latin typeface="Calibri" pitchFamily="34" charset="0"/>
            </a:endParaRPr>
          </a:p>
        </p:txBody>
      </p:sp>
      <p:grpSp>
        <p:nvGrpSpPr>
          <p:cNvPr id="8" name="Grupa 7"/>
          <p:cNvGrpSpPr/>
          <p:nvPr/>
        </p:nvGrpSpPr>
        <p:grpSpPr>
          <a:xfrm>
            <a:off x="1643042" y="214290"/>
            <a:ext cx="5857916" cy="1000132"/>
            <a:chOff x="3020069" y="1626302"/>
            <a:chExt cx="2318107" cy="1390864"/>
          </a:xfrm>
        </p:grpSpPr>
        <p:sp>
          <p:nvSpPr>
            <p:cNvPr id="9" name="Prostokąt 8"/>
            <p:cNvSpPr/>
            <p:nvPr/>
          </p:nvSpPr>
          <p:spPr>
            <a:xfrm>
              <a:off x="3020069" y="1626302"/>
              <a:ext cx="2318107" cy="139086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rostokąt 9"/>
            <p:cNvSpPr/>
            <p:nvPr/>
          </p:nvSpPr>
          <p:spPr>
            <a:xfrm>
              <a:off x="3020069" y="1626302"/>
              <a:ext cx="2318107" cy="1390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b="1" dirty="0" smtClean="0">
                  <a:solidFill>
                    <a:prstClr val="white"/>
                  </a:solidFill>
                  <a:latin typeface="Calibri" pitchFamily="34" charset="0"/>
                </a:rPr>
                <a:t>5. </a:t>
              </a:r>
              <a:r>
                <a:rPr lang="ro-RO" sz="3200" b="1" dirty="0" smtClean="0">
                  <a:solidFill>
                    <a:prstClr val="white"/>
                  </a:solidFill>
                  <a:latin typeface="Calibri" pitchFamily="34" charset="0"/>
                </a:rPr>
                <a:t>Utilizarea corespunzătoare a Tehnologiei</a:t>
              </a:r>
              <a:endParaRPr lang="en-GB" sz="3200" b="1" dirty="0" smtClean="0">
                <a:solidFill>
                  <a:prstClr val="white"/>
                </a:solidFill>
                <a:latin typeface="Calibri" pitchFamily="34" charset="0"/>
              </a:endParaRPr>
            </a:p>
          </p:txBody>
        </p:sp>
      </p:grpSp>
      <p:pic>
        <p:nvPicPr>
          <p:cNvPr id="8194" name="Picture 2" descr="http://rack.3.mshcdn.com/media/ZgkyMDEyLzEyLzA0L2ZjL2hvd3N0dWRlbnRzLmFYVi5qcGcKcAl0aHVtYgk5NTB4NTM0IwplCWpwZw/dbba3b87/a77/how-students-use-technology-infographic--c84d5342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500570"/>
            <a:ext cx="3014781" cy="1694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359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noProof="0" dirty="0" smtClean="0">
                <a:solidFill>
                  <a:srgbClr val="002060"/>
                </a:solidFill>
                <a:latin typeface="Calibri" pitchFamily="34" charset="0"/>
              </a:rPr>
              <a:t>6. Connecting with Experts</a:t>
            </a:r>
            <a:endParaRPr lang="en-GB" sz="3200" b="1" noProof="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"/>
          </p:nvPr>
        </p:nvSpPr>
        <p:spPr>
          <a:xfrm>
            <a:off x="457200" y="1491636"/>
            <a:ext cx="8229600" cy="493776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dirty="0" err="1" smtClean="0">
                <a:solidFill>
                  <a:srgbClr val="002060"/>
                </a:solidFill>
                <a:latin typeface="Calibri" pitchFamily="34" charset="0"/>
              </a:rPr>
              <a:t>Exper</a:t>
            </a:r>
            <a:r>
              <a:rPr lang="ro-RO" dirty="0" smtClean="0">
                <a:solidFill>
                  <a:srgbClr val="002060"/>
                </a:solidFill>
                <a:latin typeface="Calibri" pitchFamily="34" charset="0"/>
              </a:rPr>
              <a:t>ții pot aduce la cunoștința elevilor</a:t>
            </a:r>
            <a:r>
              <a:rPr lang="en-GB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o-RO" dirty="0" smtClean="0">
                <a:solidFill>
                  <a:srgbClr val="002060"/>
                </a:solidFill>
                <a:latin typeface="Calibri" pitchFamily="34" charset="0"/>
              </a:rPr>
              <a:t>noutăți actuale și precise</a:t>
            </a:r>
            <a:r>
              <a:rPr lang="en-GB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o-RO" dirty="0" smtClean="0">
                <a:solidFill>
                  <a:srgbClr val="002060"/>
                </a:solidFill>
                <a:latin typeface="Calibri" pitchFamily="34" charset="0"/>
              </a:rPr>
              <a:t>date şi întrebări</a:t>
            </a:r>
            <a:r>
              <a:rPr lang="en-GB" dirty="0" smtClean="0">
                <a:solidFill>
                  <a:srgbClr val="002060"/>
                </a:solidFill>
                <a:latin typeface="Calibri" pitchFamily="34" charset="0"/>
              </a:rPr>
              <a:t>; </a:t>
            </a:r>
            <a:r>
              <a:rPr lang="ro-RO" dirty="0" smtClean="0">
                <a:solidFill>
                  <a:srgbClr val="002060"/>
                </a:solidFill>
                <a:latin typeface="Calibri" pitchFamily="34" charset="0"/>
              </a:rPr>
              <a:t>pot asigura modalități autentice de interacționare cu elevii. </a:t>
            </a:r>
          </a:p>
          <a:p>
            <a:pPr>
              <a:spcAft>
                <a:spcPts val="1200"/>
              </a:spcAft>
            </a:pPr>
            <a:r>
              <a:rPr lang="ro-RO" dirty="0" smtClean="0">
                <a:solidFill>
                  <a:srgbClr val="002060"/>
                </a:solidFill>
                <a:latin typeface="Calibri" pitchFamily="34" charset="0"/>
              </a:rPr>
              <a:t>Utilizarea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rezultatelor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o-RO" dirty="0" smtClean="0">
                <a:solidFill>
                  <a:srgbClr val="002060"/>
                </a:solidFill>
                <a:latin typeface="Calibri" pitchFamily="34" charset="0"/>
              </a:rPr>
              <a:t> experților face ca sarcina să fie mai autentică şi mai atrăgătoare pentru elevi</a:t>
            </a:r>
            <a:r>
              <a:rPr lang="en-GB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ro-RO" dirty="0" smtClean="0">
                <a:solidFill>
                  <a:srgbClr val="002060"/>
                </a:solidFill>
                <a:latin typeface="Calibri" pitchFamily="34" charset="0"/>
              </a:rPr>
              <a:t>Experții din exterior pot ajuta profesorii să elaboreze investigații în privința subiectelor și întrebărilor importante. </a:t>
            </a:r>
          </a:p>
          <a:p>
            <a:pPr>
              <a:spcAft>
                <a:spcPts val="1200"/>
              </a:spcAft>
            </a:pPr>
            <a:r>
              <a:rPr lang="ro-RO" dirty="0" smtClean="0">
                <a:solidFill>
                  <a:srgbClr val="002060"/>
                </a:solidFill>
                <a:latin typeface="Calibri" pitchFamily="34" charset="0"/>
              </a:rPr>
              <a:t>Elevii pot folosi experții drept mentori pentru munca lor individuală. </a:t>
            </a:r>
            <a:r>
              <a:rPr lang="en-GB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endParaRPr lang="pl-PL" sz="2400" dirty="0" smtClean="0"/>
          </a:p>
          <a:p>
            <a:pPr>
              <a:spcAft>
                <a:spcPts val="1200"/>
              </a:spcAft>
            </a:pPr>
            <a:endParaRPr lang="pl-PL" sz="2400" dirty="0"/>
          </a:p>
        </p:txBody>
      </p:sp>
      <p:grpSp>
        <p:nvGrpSpPr>
          <p:cNvPr id="4" name="Grupa 3"/>
          <p:cNvGrpSpPr/>
          <p:nvPr/>
        </p:nvGrpSpPr>
        <p:grpSpPr>
          <a:xfrm>
            <a:off x="2071670" y="214290"/>
            <a:ext cx="5000660" cy="1000132"/>
            <a:chOff x="5569987" y="1626302"/>
            <a:chExt cx="2318107" cy="1390864"/>
          </a:xfrm>
        </p:grpSpPr>
        <p:sp>
          <p:nvSpPr>
            <p:cNvPr id="5" name="Prostokąt 4"/>
            <p:cNvSpPr/>
            <p:nvPr/>
          </p:nvSpPr>
          <p:spPr>
            <a:xfrm>
              <a:off x="5569987" y="1626302"/>
              <a:ext cx="2318107" cy="139086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rostokąt 5"/>
            <p:cNvSpPr/>
            <p:nvPr/>
          </p:nvSpPr>
          <p:spPr>
            <a:xfrm>
              <a:off x="5569987" y="1626302"/>
              <a:ext cx="2318107" cy="1390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b="1" dirty="0" smtClean="0">
                  <a:solidFill>
                    <a:prstClr val="white"/>
                  </a:solidFill>
                  <a:latin typeface="Calibri" pitchFamily="34" charset="0"/>
                </a:rPr>
                <a:t>6. </a:t>
              </a:r>
              <a:r>
                <a:rPr lang="ro-RO" sz="3200" b="1" dirty="0" smtClean="0">
                  <a:solidFill>
                    <a:prstClr val="white"/>
                  </a:solidFill>
                  <a:latin typeface="Calibri" pitchFamily="34" charset="0"/>
                </a:rPr>
                <a:t>Legătura cu experţii </a:t>
              </a:r>
              <a:endParaRPr lang="en-GB" sz="3200" b="1" dirty="0" smtClean="0">
                <a:solidFill>
                  <a:prstClr val="white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074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noProof="0" dirty="0" smtClean="0">
                <a:solidFill>
                  <a:srgbClr val="002060"/>
                </a:solidFill>
                <a:latin typeface="Calibri" pitchFamily="34" charset="0"/>
              </a:rPr>
              <a:t>6. Connecting with Experts</a:t>
            </a:r>
            <a:endParaRPr lang="en-GB" sz="3200" b="1" noProof="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34512"/>
            <a:ext cx="8472518" cy="4937760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ro-RO" sz="2400" i="1" dirty="0" smtClean="0">
                <a:solidFill>
                  <a:srgbClr val="002060"/>
                </a:solidFill>
                <a:latin typeface="Calibri" pitchFamily="34" charset="0"/>
              </a:rPr>
              <a:t>Cine lucrează în acest domeniu în lume</a:t>
            </a:r>
            <a:r>
              <a:rPr lang="en-GB" sz="2400" i="1" dirty="0" smtClean="0">
                <a:solidFill>
                  <a:srgbClr val="002060"/>
                </a:solidFill>
                <a:latin typeface="Calibri" pitchFamily="34" charset="0"/>
              </a:rPr>
              <a:t>? </a:t>
            </a:r>
          </a:p>
          <a:p>
            <a:pPr>
              <a:spcAft>
                <a:spcPts val="1200"/>
              </a:spcAft>
            </a:pPr>
            <a:r>
              <a:rPr lang="ro-RO" sz="2400" i="1" dirty="0" smtClean="0">
                <a:solidFill>
                  <a:srgbClr val="002060"/>
                </a:solidFill>
                <a:latin typeface="Calibri" pitchFamily="34" charset="0"/>
              </a:rPr>
              <a:t>Ce organizații/experți pot fi contactați pentru a ajuta la planificarea acestui proiect</a:t>
            </a:r>
            <a:r>
              <a:rPr lang="en-GB" sz="2400" i="1" dirty="0" smtClean="0">
                <a:solidFill>
                  <a:srgbClr val="002060"/>
                </a:solidFill>
                <a:latin typeface="Calibri" pitchFamily="34" charset="0"/>
              </a:rPr>
              <a:t>?  </a:t>
            </a:r>
          </a:p>
          <a:p>
            <a:r>
              <a:rPr lang="ro-RO" sz="2400" i="1" dirty="0" smtClean="0">
                <a:solidFill>
                  <a:srgbClr val="002060"/>
                </a:solidFill>
                <a:latin typeface="Calibri" pitchFamily="34" charset="0"/>
              </a:rPr>
              <a:t>Ce experți pot fi invitați în </a:t>
            </a:r>
          </a:p>
          <a:p>
            <a:pPr marL="0" indent="0">
              <a:buNone/>
            </a:pPr>
            <a:r>
              <a:rPr lang="ro-RO" sz="2400" i="1" dirty="0" smtClean="0">
                <a:solidFill>
                  <a:srgbClr val="002060"/>
                </a:solidFill>
                <a:latin typeface="Calibri" pitchFamily="34" charset="0"/>
              </a:rPr>
              <a:t>    clase pentru a lucra cu elevii</a:t>
            </a:r>
            <a:r>
              <a:rPr lang="en-GB" sz="2400" i="1" dirty="0" smtClean="0">
                <a:solidFill>
                  <a:srgbClr val="002060"/>
                </a:solidFill>
                <a:latin typeface="Calibri" pitchFamily="34" charset="0"/>
              </a:rPr>
              <a:t>?</a:t>
            </a:r>
          </a:p>
          <a:p>
            <a:r>
              <a:rPr lang="ro-RO" sz="2400" i="1" dirty="0" smtClean="0">
                <a:solidFill>
                  <a:srgbClr val="002060"/>
                </a:solidFill>
                <a:latin typeface="Calibri" pitchFamily="34" charset="0"/>
              </a:rPr>
              <a:t>Cum ar putea fi arătată </a:t>
            </a:r>
          </a:p>
          <a:p>
            <a:pPr marL="0" indent="0">
              <a:buNone/>
            </a:pPr>
            <a:r>
              <a:rPr lang="ro-RO" sz="2400" i="1" dirty="0" smtClean="0">
                <a:solidFill>
                  <a:srgbClr val="002060"/>
                </a:solidFill>
                <a:latin typeface="Calibri" pitchFamily="34" charset="0"/>
              </a:rPr>
              <a:t>    experților munca unui elev </a:t>
            </a:r>
            <a:endParaRPr lang="pl-PL" sz="2400" i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pl-PL" sz="2400" i="1" dirty="0" smtClean="0">
                <a:solidFill>
                  <a:srgbClr val="002060"/>
                </a:solidFill>
                <a:latin typeface="Calibri" pitchFamily="34" charset="0"/>
              </a:rPr>
              <a:t>	</a:t>
            </a:r>
            <a:r>
              <a:rPr lang="ro-RO" sz="2400" i="1" dirty="0" smtClean="0">
                <a:solidFill>
                  <a:srgbClr val="002060"/>
                </a:solidFill>
                <a:latin typeface="Calibri" pitchFamily="34" charset="0"/>
              </a:rPr>
              <a:t>pentru a primi reacții și </a:t>
            </a:r>
            <a:endParaRPr lang="pl-PL" sz="2400" i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pl-PL" sz="2400" i="1" dirty="0" smtClean="0">
                <a:solidFill>
                  <a:srgbClr val="002060"/>
                </a:solidFill>
                <a:latin typeface="Calibri" pitchFamily="34" charset="0"/>
              </a:rPr>
              <a:t>	</a:t>
            </a:r>
            <a:r>
              <a:rPr lang="ro-RO" sz="2400" i="1" dirty="0" smtClean="0">
                <a:solidFill>
                  <a:srgbClr val="002060"/>
                </a:solidFill>
                <a:latin typeface="Calibri" pitchFamily="34" charset="0"/>
              </a:rPr>
              <a:t>sugestii pentru pașii </a:t>
            </a:r>
          </a:p>
          <a:p>
            <a:pPr>
              <a:buNone/>
            </a:pPr>
            <a:r>
              <a:rPr lang="ro-RO" sz="2400" i="1" dirty="0" smtClean="0">
                <a:solidFill>
                  <a:srgbClr val="002060"/>
                </a:solidFill>
                <a:latin typeface="Calibri" pitchFamily="34" charset="0"/>
              </a:rPr>
              <a:t>    următori?</a:t>
            </a:r>
            <a:endParaRPr lang="pl-PL" sz="2400" i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GB" sz="2400" i="1" noProof="0" dirty="0" smtClean="0">
                <a:solidFill>
                  <a:srgbClr val="002060"/>
                </a:solidFill>
                <a:latin typeface="Calibri" pitchFamily="34" charset="0"/>
              </a:rPr>
              <a:t>  </a:t>
            </a:r>
          </a:p>
          <a:p>
            <a:pPr>
              <a:spcAft>
                <a:spcPts val="1200"/>
              </a:spcAft>
            </a:pPr>
            <a:endParaRPr lang="en-GB" sz="2400" noProof="0" dirty="0">
              <a:solidFill>
                <a:srgbClr val="002060"/>
              </a:solidFill>
              <a:latin typeface="Calibri" pitchFamily="34" charset="0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2071670" y="214290"/>
            <a:ext cx="5000660" cy="1000132"/>
            <a:chOff x="5569987" y="1626302"/>
            <a:chExt cx="2318107" cy="1390864"/>
          </a:xfrm>
        </p:grpSpPr>
        <p:sp>
          <p:nvSpPr>
            <p:cNvPr id="8" name="Prostokąt 7"/>
            <p:cNvSpPr/>
            <p:nvPr/>
          </p:nvSpPr>
          <p:spPr>
            <a:xfrm>
              <a:off x="5569987" y="1626302"/>
              <a:ext cx="2318107" cy="139086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rostokąt 8"/>
            <p:cNvSpPr/>
            <p:nvPr/>
          </p:nvSpPr>
          <p:spPr>
            <a:xfrm>
              <a:off x="5569987" y="1626302"/>
              <a:ext cx="2318107" cy="1390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b="1" dirty="0" smtClean="0">
                  <a:solidFill>
                    <a:prstClr val="white"/>
                  </a:solidFill>
                  <a:latin typeface="Calibri" pitchFamily="34" charset="0"/>
                </a:rPr>
                <a:t>6. </a:t>
              </a:r>
              <a:r>
                <a:rPr lang="ro-RO" sz="3200" b="1" dirty="0" smtClean="0">
                  <a:solidFill>
                    <a:prstClr val="white"/>
                  </a:solidFill>
                  <a:latin typeface="Calibri" pitchFamily="34" charset="0"/>
                </a:rPr>
                <a:t>Legătura cu experţii </a:t>
              </a:r>
              <a:endParaRPr lang="en-GB" sz="3200" b="1" dirty="0" smtClean="0">
                <a:solidFill>
                  <a:prstClr val="white"/>
                </a:solidFill>
                <a:latin typeface="Calibri" pitchFamily="34" charset="0"/>
              </a:endParaRPr>
            </a:p>
          </p:txBody>
        </p:sp>
      </p:grpSp>
      <p:pic>
        <p:nvPicPr>
          <p:cNvPr id="6146" name="Picture 2" descr="http://i.wp.pl/a/f/jpeg/20748/naukowiec_jup55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000372"/>
            <a:ext cx="4714876" cy="3429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826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noProof="0" dirty="0" smtClean="0">
                <a:solidFill>
                  <a:srgbClr val="002060"/>
                </a:solidFill>
                <a:latin typeface="Calibri" pitchFamily="34" charset="0"/>
              </a:rPr>
              <a:t>7. Student Success</a:t>
            </a:r>
            <a:endParaRPr lang="en-GB" sz="3200" b="1" noProof="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848826"/>
            <a:ext cx="8229600" cy="336612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ro-RO" dirty="0" smtClean="0">
                <a:solidFill>
                  <a:srgbClr val="002060"/>
                </a:solidFill>
                <a:latin typeface="Calibri" pitchFamily="34" charset="0"/>
              </a:rPr>
              <a:t>Permite elevilor să-și prezinte cunoştinţele acumulate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o-RO" dirty="0" smtClean="0">
                <a:solidFill>
                  <a:srgbClr val="002060"/>
                </a:solidFill>
                <a:latin typeface="Calibri" pitchFamily="34" charset="0"/>
              </a:rPr>
              <a:t>în diferite moduri:</a:t>
            </a:r>
            <a:r>
              <a:rPr lang="en-GB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o-RO" dirty="0" smtClean="0">
                <a:solidFill>
                  <a:srgbClr val="002060"/>
                </a:solidFill>
                <a:latin typeface="Calibri" pitchFamily="34" charset="0"/>
              </a:rPr>
              <a:t>site-uri </a:t>
            </a:r>
            <a:r>
              <a:rPr lang="en-GB" dirty="0" smtClean="0">
                <a:solidFill>
                  <a:srgbClr val="002060"/>
                </a:solidFill>
                <a:latin typeface="Calibri" pitchFamily="34" charset="0"/>
              </a:rPr>
              <a:t>web, video</a:t>
            </a:r>
            <a:r>
              <a:rPr lang="ro-RO" dirty="0" err="1" smtClean="0">
                <a:solidFill>
                  <a:srgbClr val="002060"/>
                </a:solidFill>
                <a:latin typeface="Calibri" pitchFamily="34" charset="0"/>
              </a:rPr>
              <a:t>-uri</a:t>
            </a:r>
            <a:r>
              <a:rPr lang="en-GB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o-RO" dirty="0" smtClean="0">
                <a:solidFill>
                  <a:srgbClr val="002060"/>
                </a:solidFill>
                <a:latin typeface="Calibri" pitchFamily="34" charset="0"/>
              </a:rPr>
              <a:t>imagini</a:t>
            </a:r>
            <a:r>
              <a:rPr lang="en-GB" dirty="0" smtClean="0">
                <a:solidFill>
                  <a:srgbClr val="002060"/>
                </a:solidFill>
                <a:latin typeface="Calibri" pitchFamily="34" charset="0"/>
              </a:rPr>
              <a:t>, j</a:t>
            </a:r>
            <a:r>
              <a:rPr lang="ro-RO" dirty="0" err="1" smtClean="0">
                <a:solidFill>
                  <a:srgbClr val="002060"/>
                </a:solidFill>
                <a:latin typeface="Calibri" pitchFamily="34" charset="0"/>
              </a:rPr>
              <a:t>urnale</a:t>
            </a:r>
            <a:r>
              <a:rPr lang="pl-PL" dirty="0" smtClean="0">
                <a:solidFill>
                  <a:srgbClr val="002060"/>
                </a:solidFill>
                <a:latin typeface="Calibri" pitchFamily="34" charset="0"/>
              </a:rPr>
              <a:t>, etc.</a:t>
            </a:r>
            <a:endParaRPr lang="en-GB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spcAft>
                <a:spcPts val="1200"/>
              </a:spcAft>
            </a:pPr>
            <a:r>
              <a:rPr lang="ro-RO" dirty="0" smtClean="0">
                <a:solidFill>
                  <a:srgbClr val="002060"/>
                </a:solidFill>
                <a:latin typeface="Calibri" pitchFamily="34" charset="0"/>
              </a:rPr>
              <a:t>Consolidează cooperarea și comunicarea dintre elevi.</a:t>
            </a:r>
            <a:r>
              <a:rPr lang="en-GB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endParaRPr lang="ro-RO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spcAft>
                <a:spcPts val="1200"/>
              </a:spcAft>
            </a:pPr>
            <a:r>
              <a:rPr lang="ro-RO" dirty="0" smtClean="0">
                <a:solidFill>
                  <a:srgbClr val="002060"/>
                </a:solidFill>
                <a:latin typeface="Calibri" pitchFamily="34" charset="0"/>
              </a:rPr>
              <a:t>Promovează diferite roluri și responsabilități pentru a permite elevilor să  evolueze p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rin</a:t>
            </a:r>
            <a:r>
              <a:rPr lang="ro-RO" dirty="0" smtClean="0">
                <a:solidFill>
                  <a:srgbClr val="002060"/>
                </a:solidFill>
                <a:latin typeface="Calibri" pitchFamily="34" charset="0"/>
              </a:rPr>
              <a:t> propriile puteri și interese. </a:t>
            </a:r>
            <a:endParaRPr lang="en-GB" dirty="0">
              <a:solidFill>
                <a:srgbClr val="002060"/>
              </a:solidFill>
              <a:latin typeface="Calibri" pitchFamily="34" charset="0"/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2500298" y="214290"/>
            <a:ext cx="4000528" cy="1000132"/>
            <a:chOff x="1745110" y="3248977"/>
            <a:chExt cx="2318107" cy="1390864"/>
          </a:xfrm>
        </p:grpSpPr>
        <p:sp>
          <p:nvSpPr>
            <p:cNvPr id="5" name="Prostokąt 4"/>
            <p:cNvSpPr/>
            <p:nvPr/>
          </p:nvSpPr>
          <p:spPr>
            <a:xfrm>
              <a:off x="1745110" y="3248977"/>
              <a:ext cx="2318107" cy="139086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rostokąt 5"/>
            <p:cNvSpPr/>
            <p:nvPr/>
          </p:nvSpPr>
          <p:spPr>
            <a:xfrm>
              <a:off x="1745110" y="3248977"/>
              <a:ext cx="2318107" cy="1390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600" b="1" dirty="0" smtClean="0">
                  <a:solidFill>
                    <a:prstClr val="white"/>
                  </a:solidFill>
                  <a:latin typeface="Calibri" pitchFamily="34" charset="0"/>
                </a:rPr>
                <a:t>7. </a:t>
              </a:r>
              <a:r>
                <a:rPr lang="ro-RO" sz="3600" b="1" dirty="0" smtClean="0">
                  <a:solidFill>
                    <a:prstClr val="white"/>
                  </a:solidFill>
                  <a:latin typeface="Calibri" pitchFamily="34" charset="0"/>
                </a:rPr>
                <a:t>Succesul elevului </a:t>
              </a:r>
              <a:endParaRPr lang="en-GB" sz="3600" b="1" dirty="0" smtClean="0">
                <a:solidFill>
                  <a:prstClr val="white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835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b="1" noProof="0" dirty="0" smtClean="0">
                <a:solidFill>
                  <a:srgbClr val="002060"/>
                </a:solidFill>
                <a:latin typeface="Calibri" pitchFamily="34" charset="0"/>
              </a:rPr>
              <a:t>7. Student Success</a:t>
            </a:r>
            <a:endParaRPr lang="en-GB" sz="3200" b="1" noProof="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229600" cy="493776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ro-RO" sz="2400" i="1" dirty="0" smtClean="0">
                <a:solidFill>
                  <a:srgbClr val="002060"/>
                </a:solidFill>
                <a:latin typeface="Calibri" pitchFamily="34" charset="0"/>
              </a:rPr>
              <a:t>Pot elevii avea ocazia de a-şi asuma diferite roluri în cadrul studiului</a:t>
            </a:r>
            <a:r>
              <a:rPr lang="en-GB" sz="2400" i="1" dirty="0" smtClean="0">
                <a:solidFill>
                  <a:srgbClr val="002060"/>
                </a:solidFill>
                <a:latin typeface="Calibri" pitchFamily="34" charset="0"/>
              </a:rPr>
              <a:t>?  </a:t>
            </a:r>
          </a:p>
          <a:p>
            <a:pPr>
              <a:spcAft>
                <a:spcPts val="1200"/>
              </a:spcAft>
            </a:pPr>
            <a:r>
              <a:rPr lang="ro-RO" sz="2400" i="1" dirty="0" smtClean="0">
                <a:solidFill>
                  <a:srgbClr val="002060"/>
                </a:solidFill>
                <a:latin typeface="Calibri" pitchFamily="34" charset="0"/>
              </a:rPr>
              <a:t>Ce aptitudini sociale pot fi modelate sau explicate în amănunt în cadrul sarcinii de lucru</a:t>
            </a:r>
            <a:r>
              <a:rPr lang="en-GB" sz="2400" i="1" dirty="0" smtClean="0">
                <a:solidFill>
                  <a:srgbClr val="002060"/>
                </a:solidFill>
                <a:latin typeface="Calibri" pitchFamily="34" charset="0"/>
              </a:rPr>
              <a:t>? (</a:t>
            </a:r>
            <a:r>
              <a:rPr lang="ro-RO" sz="2400" i="1" dirty="0" smtClean="0">
                <a:solidFill>
                  <a:srgbClr val="002060"/>
                </a:solidFill>
                <a:latin typeface="Calibri" pitchFamily="34" charset="0"/>
              </a:rPr>
              <a:t>ex</a:t>
            </a:r>
            <a:r>
              <a:rPr lang="en-GB" sz="2400" i="1" dirty="0" smtClean="0">
                <a:solidFill>
                  <a:srgbClr val="002060"/>
                </a:solidFill>
                <a:latin typeface="Calibri" pitchFamily="34" charset="0"/>
              </a:rPr>
              <a:t>. </a:t>
            </a:r>
            <a:r>
              <a:rPr lang="ro-RO" sz="2400" i="1" dirty="0" smtClean="0">
                <a:solidFill>
                  <a:srgbClr val="002060"/>
                </a:solidFill>
                <a:latin typeface="Calibri" pitchFamily="34" charset="0"/>
              </a:rPr>
              <a:t>lucrul în echipă</a:t>
            </a:r>
            <a:r>
              <a:rPr lang="en-GB" sz="2400" i="1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o-RO" sz="2400" i="1" dirty="0" smtClean="0">
                <a:solidFill>
                  <a:srgbClr val="002060"/>
                </a:solidFill>
                <a:latin typeface="Calibri" pitchFamily="34" charset="0"/>
              </a:rPr>
              <a:t>luarea unor decizii</a:t>
            </a:r>
            <a:r>
              <a:rPr lang="en-GB" sz="2400" i="1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o-RO" sz="2400" i="1" dirty="0" smtClean="0">
                <a:solidFill>
                  <a:srgbClr val="002060"/>
                </a:solidFill>
                <a:latin typeface="Calibri" pitchFamily="34" charset="0"/>
              </a:rPr>
              <a:t>feedback puternic</a:t>
            </a:r>
            <a:r>
              <a:rPr lang="en-GB" sz="2400" i="1" dirty="0" smtClean="0">
                <a:solidFill>
                  <a:srgbClr val="002060"/>
                </a:solidFill>
                <a:latin typeface="Calibri" pitchFamily="34" charset="0"/>
              </a:rPr>
              <a:t>, etc)? </a:t>
            </a:r>
          </a:p>
          <a:p>
            <a:pPr>
              <a:spcAft>
                <a:spcPts val="1200"/>
              </a:spcAft>
            </a:pPr>
            <a:r>
              <a:rPr lang="ro-RO" sz="2400" i="1" dirty="0" smtClean="0">
                <a:solidFill>
                  <a:srgbClr val="002060"/>
                </a:solidFill>
                <a:latin typeface="Calibri" pitchFamily="34" charset="0"/>
              </a:rPr>
              <a:t>Modul de elaborare al studiului permite existenţa unei game variate de abilităţi şi stiluri de învăţare</a:t>
            </a:r>
            <a:r>
              <a:rPr lang="en-GB" sz="2400" i="1" dirty="0" smtClean="0">
                <a:solidFill>
                  <a:srgbClr val="002060"/>
                </a:solidFill>
                <a:latin typeface="Calibri" pitchFamily="34" charset="0"/>
              </a:rPr>
              <a:t>?</a:t>
            </a:r>
          </a:p>
          <a:p>
            <a:pPr>
              <a:spcAft>
                <a:spcPts val="1200"/>
              </a:spcAft>
            </a:pPr>
            <a:endParaRPr lang="en-GB" sz="2400" noProof="0" dirty="0">
              <a:solidFill>
                <a:srgbClr val="002060"/>
              </a:solidFill>
              <a:latin typeface="Calibri" pitchFamily="34" charset="0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2500298" y="214290"/>
            <a:ext cx="4000528" cy="1000132"/>
            <a:chOff x="1745110" y="3248977"/>
            <a:chExt cx="2318107" cy="1390864"/>
          </a:xfrm>
        </p:grpSpPr>
        <p:sp>
          <p:nvSpPr>
            <p:cNvPr id="8" name="Prostokąt 7"/>
            <p:cNvSpPr/>
            <p:nvPr/>
          </p:nvSpPr>
          <p:spPr>
            <a:xfrm>
              <a:off x="1745110" y="3248977"/>
              <a:ext cx="2318107" cy="139086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rostokąt 8"/>
            <p:cNvSpPr/>
            <p:nvPr/>
          </p:nvSpPr>
          <p:spPr>
            <a:xfrm>
              <a:off x="1745110" y="3248977"/>
              <a:ext cx="2318107" cy="1390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600" b="1" dirty="0" smtClean="0">
                  <a:solidFill>
                    <a:prstClr val="white"/>
                  </a:solidFill>
                  <a:latin typeface="Calibri" pitchFamily="34" charset="0"/>
                </a:rPr>
                <a:t>7. </a:t>
              </a:r>
              <a:r>
                <a:rPr lang="ro-RO" sz="3600" b="1" dirty="0" smtClean="0">
                  <a:solidFill>
                    <a:prstClr val="white"/>
                  </a:solidFill>
                  <a:latin typeface="Calibri" pitchFamily="34" charset="0"/>
                </a:rPr>
                <a:t>Succesul elevului </a:t>
              </a:r>
              <a:endParaRPr lang="en-GB" sz="3600" b="1" dirty="0" smtClean="0">
                <a:solidFill>
                  <a:prstClr val="white"/>
                </a:solidFill>
                <a:latin typeface="Calibri" pitchFamily="34" charset="0"/>
              </a:endParaRPr>
            </a:p>
          </p:txBody>
        </p:sp>
      </p:grpSp>
      <p:pic>
        <p:nvPicPr>
          <p:cNvPr id="4098" name="Picture 2" descr="http://a.wpimg.pl/a/f/jpeg/28305/468podium-thp.jpeg"/>
          <p:cNvPicPr>
            <a:picLocks noChangeAspect="1" noChangeArrowheads="1"/>
          </p:cNvPicPr>
          <p:nvPr/>
        </p:nvPicPr>
        <p:blipFill>
          <a:blip r:embed="rId2"/>
          <a:srcRect l="6410" r="7051" b="13266"/>
          <a:stretch>
            <a:fillRect/>
          </a:stretch>
        </p:blipFill>
        <p:spPr bwMode="auto">
          <a:xfrm>
            <a:off x="2714612" y="4714908"/>
            <a:ext cx="3857652" cy="21431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858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noProof="0" dirty="0" smtClean="0">
                <a:solidFill>
                  <a:srgbClr val="002060"/>
                </a:solidFill>
                <a:latin typeface="Calibri" pitchFamily="34" charset="0"/>
              </a:rPr>
              <a:t>8. Ethical Citizenship</a:t>
            </a:r>
            <a:endParaRPr lang="en-GB" sz="3200" b="1" noProof="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705950"/>
            <a:ext cx="8229600" cy="493776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ro-RO" sz="2800" dirty="0" smtClean="0">
                <a:solidFill>
                  <a:srgbClr val="002060"/>
                </a:solidFill>
                <a:latin typeface="Calibri" pitchFamily="34" charset="0"/>
              </a:rPr>
              <a:t>Referitor la activitățile cetățenești ale elevilor din </a:t>
            </a: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</a:rPr>
              <a:t>com</a:t>
            </a:r>
            <a:r>
              <a:rPr lang="ro-RO" sz="2800" dirty="0" smtClean="0">
                <a:solidFill>
                  <a:srgbClr val="002060"/>
                </a:solidFill>
                <a:latin typeface="Calibri" pitchFamily="34" charset="0"/>
              </a:rPr>
              <a:t>unitatea în care ei participă</a:t>
            </a: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</a:rPr>
              <a:t>: </a:t>
            </a:r>
            <a:r>
              <a:rPr lang="ro-RO" sz="2800" dirty="0" smtClean="0">
                <a:solidFill>
                  <a:srgbClr val="002060"/>
                </a:solidFill>
                <a:latin typeface="Calibri" pitchFamily="34" charset="0"/>
              </a:rPr>
              <a:t>școală</a:t>
            </a: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o-RO" sz="2800" dirty="0" smtClean="0">
                <a:solidFill>
                  <a:srgbClr val="002060"/>
                </a:solidFill>
                <a:latin typeface="Calibri" pitchFamily="34" charset="0"/>
              </a:rPr>
              <a:t>comunitatea locală, oraş</a:t>
            </a: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o-RO" sz="2800" dirty="0" smtClean="0">
                <a:solidFill>
                  <a:srgbClr val="002060"/>
                </a:solidFill>
                <a:latin typeface="Calibri" pitchFamily="34" charset="0"/>
              </a:rPr>
              <a:t>țară</a:t>
            </a:r>
            <a:r>
              <a:rPr lang="pl-PL" sz="2800" dirty="0" smtClean="0">
                <a:solidFill>
                  <a:srgbClr val="002060"/>
                </a:solidFill>
                <a:latin typeface="Calibri" pitchFamily="34" charset="0"/>
              </a:rPr>
              <a:t>, etc.</a:t>
            </a:r>
            <a:endParaRPr lang="en-GB" sz="2800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spcAft>
                <a:spcPts val="1200"/>
              </a:spcAft>
            </a:pPr>
            <a:r>
              <a:rPr lang="ro-RO" sz="2800" dirty="0" smtClean="0">
                <a:solidFill>
                  <a:srgbClr val="002060"/>
                </a:solidFill>
                <a:latin typeface="Calibri" pitchFamily="34" charset="0"/>
              </a:rPr>
              <a:t>Referitor la impactul capacității de înțelegere a elevilor și a acțiunile asupra oamenilor din comunităţile lor locale şi globale. </a:t>
            </a:r>
          </a:p>
          <a:p>
            <a:pPr>
              <a:spcAft>
                <a:spcPts val="1200"/>
              </a:spcAft>
            </a:pPr>
            <a:r>
              <a:rPr lang="ro-RO" sz="2800" dirty="0" smtClean="0">
                <a:solidFill>
                  <a:srgbClr val="002060"/>
                </a:solidFill>
                <a:latin typeface="Calibri" pitchFamily="34" charset="0"/>
              </a:rPr>
              <a:t>Există locuri în care pot fi create concordanțe pentru probleme grave de ordin social sau legate de mediul înconjurător</a:t>
            </a: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</a:rPr>
              <a:t>?</a:t>
            </a:r>
          </a:p>
          <a:p>
            <a:pPr>
              <a:spcAft>
                <a:spcPts val="1200"/>
              </a:spcAft>
            </a:pPr>
            <a:endParaRPr lang="en-GB" sz="2800" noProof="0" dirty="0">
              <a:solidFill>
                <a:srgbClr val="002060"/>
              </a:solidFill>
              <a:latin typeface="Calibri" pitchFamily="34" charset="0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2285984" y="214290"/>
            <a:ext cx="4286280" cy="1000132"/>
            <a:chOff x="4295028" y="3248977"/>
            <a:chExt cx="2318107" cy="1390864"/>
          </a:xfrm>
        </p:grpSpPr>
        <p:sp>
          <p:nvSpPr>
            <p:cNvPr id="8" name="Prostokąt 7"/>
            <p:cNvSpPr/>
            <p:nvPr/>
          </p:nvSpPr>
          <p:spPr>
            <a:xfrm>
              <a:off x="4295028" y="3248977"/>
              <a:ext cx="2318107" cy="1390864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rostokąt 8"/>
            <p:cNvSpPr/>
            <p:nvPr/>
          </p:nvSpPr>
          <p:spPr>
            <a:xfrm>
              <a:off x="4295028" y="3248977"/>
              <a:ext cx="2318107" cy="1390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600" b="1" dirty="0" smtClean="0">
                  <a:solidFill>
                    <a:prstClr val="white"/>
                  </a:solidFill>
                  <a:latin typeface="Calibri" pitchFamily="34" charset="0"/>
                </a:rPr>
                <a:t>8. </a:t>
              </a:r>
              <a:r>
                <a:rPr lang="ro-RO" sz="3600" b="1" dirty="0" smtClean="0">
                  <a:solidFill>
                    <a:prstClr val="white"/>
                  </a:solidFill>
                  <a:latin typeface="Calibri" pitchFamily="34" charset="0"/>
                </a:rPr>
                <a:t>Cetăţenia Etică </a:t>
              </a:r>
              <a:endParaRPr lang="en-GB" sz="3600" b="1" dirty="0" smtClean="0">
                <a:solidFill>
                  <a:prstClr val="white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363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1143000"/>
          </a:xfrm>
        </p:spPr>
        <p:txBody>
          <a:bodyPr>
            <a:noAutofit/>
          </a:bodyPr>
          <a:lstStyle/>
          <a:p>
            <a:pPr algn="ctr"/>
            <a:r>
              <a:rPr lang="ro-RO" b="1" dirty="0" smtClean="0">
                <a:solidFill>
                  <a:srgbClr val="002060"/>
                </a:solidFill>
                <a:latin typeface="Calibri" pitchFamily="34" charset="0"/>
              </a:rPr>
              <a:t>Rolurile profesorului într-o oră de curs bazată pe investigaţie. </a:t>
            </a:r>
            <a:endParaRPr lang="en-GB" sz="3200" b="1" noProof="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957398" y="1285860"/>
            <a:ext cx="5257808" cy="50720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</a:rPr>
              <a:t>1. Motivator</a:t>
            </a:r>
          </a:p>
          <a:p>
            <a:pPr>
              <a:buNone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</a:rPr>
              <a:t>2. Diagnostician</a:t>
            </a:r>
          </a:p>
          <a:p>
            <a:pPr>
              <a:buNone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</a:rPr>
              <a:t>3. G</a:t>
            </a:r>
            <a:r>
              <a:rPr lang="ro-RO" sz="2800" dirty="0" err="1" smtClean="0">
                <a:solidFill>
                  <a:srgbClr val="002060"/>
                </a:solidFill>
                <a:latin typeface="Calibri" pitchFamily="34" charset="0"/>
              </a:rPr>
              <a:t>hid</a:t>
            </a:r>
            <a:endParaRPr lang="en-GB" sz="2800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</a:rPr>
              <a:t>4. </a:t>
            </a:r>
            <a:r>
              <a:rPr lang="en-GB" sz="2800" dirty="0" err="1" smtClean="0">
                <a:solidFill>
                  <a:srgbClr val="002060"/>
                </a:solidFill>
                <a:latin typeface="Calibri" pitchFamily="34" charset="0"/>
              </a:rPr>
              <a:t>Inovator</a:t>
            </a:r>
            <a:endParaRPr lang="en-GB" sz="2800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</a:rPr>
              <a:t>5. Experiment</a:t>
            </a:r>
            <a:r>
              <a:rPr lang="ro-RO" sz="2800" dirty="0" err="1" smtClean="0">
                <a:solidFill>
                  <a:srgbClr val="002060"/>
                </a:solidFill>
                <a:latin typeface="Calibri" pitchFamily="34" charset="0"/>
              </a:rPr>
              <a:t>ator</a:t>
            </a:r>
            <a:endParaRPr lang="en-GB" sz="2800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</a:rPr>
              <a:t>6. </a:t>
            </a:r>
            <a:r>
              <a:rPr lang="ro-RO" sz="2800" dirty="0" smtClean="0">
                <a:solidFill>
                  <a:srgbClr val="002060"/>
                </a:solidFill>
                <a:latin typeface="Calibri" pitchFamily="34" charset="0"/>
              </a:rPr>
              <a:t>Cercetător </a:t>
            </a:r>
            <a:endParaRPr lang="en-GB" sz="2800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</a:rPr>
              <a:t>7. Model</a:t>
            </a:r>
            <a:r>
              <a:rPr lang="ro-RO" sz="2800" dirty="0" err="1" smtClean="0">
                <a:solidFill>
                  <a:srgbClr val="002060"/>
                </a:solidFill>
                <a:latin typeface="Calibri" pitchFamily="34" charset="0"/>
              </a:rPr>
              <a:t>ator</a:t>
            </a:r>
            <a:endParaRPr lang="en-GB" sz="2800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</a:rPr>
              <a:t>8. Mentor</a:t>
            </a:r>
          </a:p>
          <a:p>
            <a:pPr>
              <a:buNone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</a:rPr>
              <a:t>9. </a:t>
            </a:r>
            <a:r>
              <a:rPr lang="en-GB" sz="2800" dirty="0" err="1" smtClean="0">
                <a:solidFill>
                  <a:srgbClr val="002060"/>
                </a:solidFill>
                <a:latin typeface="Calibri" pitchFamily="34" charset="0"/>
              </a:rPr>
              <a:t>Colaborator</a:t>
            </a:r>
            <a:endParaRPr lang="en-GB" sz="2800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</a:rPr>
              <a:t>10. </a:t>
            </a:r>
            <a:r>
              <a:rPr lang="ro-RO" sz="2800" dirty="0" smtClean="0">
                <a:solidFill>
                  <a:srgbClr val="002060"/>
                </a:solidFill>
                <a:latin typeface="Calibri" pitchFamily="34" charset="0"/>
              </a:rPr>
              <a:t>Discipol</a:t>
            </a:r>
            <a:endParaRPr lang="en-GB" sz="28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r">
              <a:buNone/>
            </a:pPr>
            <a:r>
              <a:rPr lang="en-GB" sz="2800" noProof="0" dirty="0" smtClean="0">
                <a:solidFill>
                  <a:srgbClr val="002060"/>
                </a:solidFill>
                <a:latin typeface="Calibri" pitchFamily="34" charset="0"/>
              </a:rPr>
              <a:t>(Crawford, 2000)</a:t>
            </a:r>
          </a:p>
          <a:p>
            <a:endParaRPr lang="en-GB" sz="2800" noProof="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67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noProof="0" dirty="0" err="1" smtClean="0">
                <a:solidFill>
                  <a:srgbClr val="002060"/>
                </a:solidFill>
                <a:latin typeface="Calibri" pitchFamily="34" charset="0"/>
              </a:rPr>
              <a:t>Cand</a:t>
            </a:r>
            <a:r>
              <a:rPr lang="en-GB" sz="4000" b="1" noProof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4000" b="1" noProof="0" dirty="0" err="1" smtClean="0">
                <a:solidFill>
                  <a:srgbClr val="002060"/>
                </a:solidFill>
                <a:latin typeface="Calibri" pitchFamily="34" charset="0"/>
              </a:rPr>
              <a:t>suntem</a:t>
            </a:r>
            <a:r>
              <a:rPr lang="en-GB" sz="4000" b="1" noProof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4000" b="1" noProof="0" dirty="0" err="1" smtClean="0">
                <a:solidFill>
                  <a:srgbClr val="002060"/>
                </a:solidFill>
                <a:latin typeface="Calibri" pitchFamily="34" charset="0"/>
              </a:rPr>
              <a:t>motivati</a:t>
            </a:r>
            <a:r>
              <a:rPr lang="en-GB" sz="4000" b="1" noProof="0" dirty="0" smtClean="0">
                <a:solidFill>
                  <a:srgbClr val="002060"/>
                </a:solidFill>
                <a:latin typeface="Calibri" pitchFamily="34" charset="0"/>
              </a:rPr>
              <a:t>?</a:t>
            </a:r>
            <a:endParaRPr lang="en-GB" sz="4000" b="1" noProof="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890189"/>
            <a:ext cx="8229600" cy="4129611"/>
          </a:xfrm>
        </p:spPr>
        <p:txBody>
          <a:bodyPr>
            <a:normAutofit/>
          </a:bodyPr>
          <a:lstStyle/>
          <a:p>
            <a:r>
              <a:rPr lang="en-US" sz="4000" cap="small" dirty="0" smtClean="0">
                <a:solidFill>
                  <a:srgbClr val="002060"/>
                </a:solidFill>
                <a:latin typeface="Calibri" pitchFamily="34" charset="0"/>
              </a:rPr>
              <a:t>COMPORTAMENTELE  INVATATE IN TRECUT  ESTE POSIBIL SA SE REPETE.</a:t>
            </a:r>
            <a:endParaRPr lang="pl-PL" sz="4000" cap="small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n-US" sz="4000" cap="small" noProof="0" dirty="0" smtClean="0">
                <a:solidFill>
                  <a:srgbClr val="002060"/>
                </a:solidFill>
                <a:latin typeface="Calibri" pitchFamily="34" charset="0"/>
              </a:rPr>
              <a:t>OAMENII FAC CEVA IN ASTEPTAREA UNOR PREMII SAU PENTRU CA LE ESTE FRICA DE PEDEPSE.</a:t>
            </a:r>
            <a:endParaRPr lang="pl-PL" sz="4000" b="1" cap="small" noProof="0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GB" sz="3200" noProof="0" dirty="0" smtClean="0">
                <a:solidFill>
                  <a:srgbClr val="002060"/>
                </a:solidFill>
                <a:latin typeface="Calibri" pitchFamily="34" charset="0"/>
              </a:rPr>
              <a:t>	</a:t>
            </a:r>
            <a:endParaRPr lang="pl-PL" sz="3200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buNone/>
            </a:pPr>
            <a:endParaRPr lang="en-GB" sz="3200" noProof="0" dirty="0" smtClean="0">
              <a:solidFill>
                <a:srgbClr val="002060"/>
              </a:solidFill>
              <a:latin typeface="Calibri" pitchFamily="34" charset="0"/>
            </a:endParaRPr>
          </a:p>
          <a:p>
            <a:endParaRPr lang="en-GB" noProof="0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err="1" smtClean="0">
                <a:solidFill>
                  <a:srgbClr val="002060"/>
                </a:solidFill>
                <a:latin typeface="Calibri" pitchFamily="34" charset="0"/>
              </a:rPr>
              <a:t>Piramida</a:t>
            </a:r>
            <a:r>
              <a:rPr lang="en-GB" sz="3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3600" b="1" dirty="0" err="1" smtClean="0">
                <a:solidFill>
                  <a:srgbClr val="002060"/>
                </a:solidFill>
                <a:latin typeface="Calibri" pitchFamily="34" charset="0"/>
              </a:rPr>
              <a:t>nevoilor</a:t>
            </a:r>
            <a:r>
              <a:rPr lang="en-GB" sz="3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3600" b="1" dirty="0" err="1" smtClean="0">
                <a:solidFill>
                  <a:srgbClr val="002060"/>
                </a:solidFill>
                <a:latin typeface="Calibri" pitchFamily="34" charset="0"/>
              </a:rPr>
              <a:t>lui</a:t>
            </a:r>
            <a:r>
              <a:rPr lang="en-GB" sz="3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3600" b="1" noProof="0" dirty="0" smtClean="0">
                <a:solidFill>
                  <a:srgbClr val="002060"/>
                </a:solidFill>
                <a:latin typeface="Calibri" pitchFamily="34" charset="0"/>
              </a:rPr>
              <a:t>Maslow</a:t>
            </a:r>
            <a:endParaRPr lang="en-GB" sz="3600" b="1" noProof="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026" name="Picture 2" descr="http://www.saybrook.edu/newexistentialists/sites/www.saybrook.edu.newexistentialists/files/images/posts/maslows-hierarchy-of-nee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36"/>
            <a:ext cx="7488988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GB" sz="3600" b="1" noProof="0" dirty="0" smtClean="0">
                <a:solidFill>
                  <a:srgbClr val="002060"/>
                </a:solidFill>
                <a:latin typeface="Calibri" pitchFamily="34" charset="0"/>
              </a:rPr>
              <a:t>of the goal, task</a:t>
            </a:r>
            <a:endParaRPr lang="en-GB" sz="3600" b="1" noProof="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1219200" y="1143000"/>
            <a:ext cx="6786610" cy="4572032"/>
          </a:xfrm>
          <a:prstGeom prst="roundRect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GB" sz="4400" b="1" dirty="0" smtClean="0">
                <a:solidFill>
                  <a:srgbClr val="002060"/>
                </a:solidFill>
                <a:latin typeface="Calibri" pitchFamily="34" charset="0"/>
              </a:rPr>
              <a:t>MOTIVATIA</a:t>
            </a:r>
          </a:p>
          <a:p>
            <a:pPr algn="ctr">
              <a:buNone/>
            </a:pPr>
            <a:r>
              <a:rPr lang="en-GB" sz="3200" b="1" dirty="0" smtClean="0">
                <a:solidFill>
                  <a:srgbClr val="002060"/>
                </a:solidFill>
                <a:latin typeface="Calibri" pitchFamily="34" charset="0"/>
              </a:rPr>
              <a:t>=</a:t>
            </a:r>
          </a:p>
          <a:p>
            <a:pPr algn="ctr">
              <a:buNone/>
            </a:pPr>
            <a:r>
              <a:rPr lang="en-GB" sz="3200" b="1" dirty="0" err="1" smtClean="0">
                <a:solidFill>
                  <a:srgbClr val="002060"/>
                </a:solidFill>
                <a:latin typeface="Calibri" pitchFamily="34" charset="0"/>
              </a:rPr>
              <a:t>asteptarea</a:t>
            </a:r>
            <a:r>
              <a:rPr lang="en-GB" sz="32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Calibri" pitchFamily="34" charset="0"/>
              </a:rPr>
              <a:t>succesului</a:t>
            </a:r>
            <a:endParaRPr lang="en-GB" sz="32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buNone/>
            </a:pPr>
            <a:r>
              <a:rPr lang="en-GB" sz="3200" b="1" dirty="0" smtClean="0">
                <a:solidFill>
                  <a:srgbClr val="002060"/>
                </a:solidFill>
                <a:latin typeface="Calibri" pitchFamily="34" charset="0"/>
              </a:rPr>
              <a:t>x</a:t>
            </a:r>
          </a:p>
          <a:p>
            <a:pPr algn="ctr"/>
            <a:r>
              <a:rPr lang="en-GB" sz="3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Valoarea</a:t>
            </a:r>
            <a:r>
              <a:rPr lang="en-GB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GB" sz="3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atractia</a:t>
            </a:r>
            <a:r>
              <a:rPr lang="en-GB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obiectivului</a:t>
            </a:r>
            <a:r>
              <a:rPr lang="en-GB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a </a:t>
            </a:r>
            <a:r>
              <a:rPr lang="en-GB" sz="3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sarcinii</a:t>
            </a:r>
            <a:endParaRPr lang="en-GB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10387800"/>
              </p:ext>
            </p:extLst>
          </p:nvPr>
        </p:nvGraphicFramePr>
        <p:xfrm>
          <a:off x="138550" y="285728"/>
          <a:ext cx="8858280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b="1" noProof="0" dirty="0" smtClean="0">
                <a:solidFill>
                  <a:srgbClr val="002060"/>
                </a:solidFill>
                <a:latin typeface="Calibri" pitchFamily="34" charset="0"/>
              </a:rPr>
              <a:t>MOTIVATIA</a:t>
            </a:r>
            <a:endParaRPr lang="en-GB" sz="4800" b="1" noProof="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81000" y="2362200"/>
            <a:ext cx="4076696" cy="393763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sz="3200" noProof="0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buNone/>
            </a:pPr>
            <a:endParaRPr lang="en-GB" noProof="0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GB" noProof="0" dirty="0" smtClean="0">
                <a:solidFill>
                  <a:srgbClr val="002060"/>
                </a:solidFill>
                <a:latin typeface="Calibri" pitchFamily="34" charset="0"/>
              </a:rPr>
              <a:t>  MOTIVAREA EXTRINSECA VINE DIN EXTERIORUL INDIVIDULUI SI IMPLICA ADESEA PREMII CA </a:t>
            </a:r>
            <a:r>
              <a:rPr lang="en-GB" b="1" noProof="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TROFEE, BANI, RECUNOASTERE SOCIALA SAU LAUDE</a:t>
            </a:r>
            <a:r>
              <a:rPr lang="en-GB" noProof="0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193394" y="2285992"/>
            <a:ext cx="4686304" cy="4013844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pl-PL" sz="2600" b="0" i="0" u="sng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  <a:hlinkClick r:id="rId2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pl-PL" sz="2600" b="0" i="0" u="sng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hlinkClick r:id="rId2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GB" sz="2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</a:rPr>
              <a:t>   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</a:rPr>
              <a:t>MOTIVAREA INTRINSECA VINE DIN INTERIORUL INDIVIDULUI, CUM AR FI REALIZAREA</a:t>
            </a:r>
            <a:r>
              <a:rPr kumimoji="0" lang="en-GB" sz="2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</a:rPr>
              <a:t> UNUI </a:t>
            </a:r>
            <a:r>
              <a:rPr kumimoji="0" lang="en-GB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PUZZLE </a:t>
            </a:r>
            <a:r>
              <a:rPr kumimoji="0" lang="en-GB" sz="2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</a:rPr>
              <a:t>COMPLICAT DOAR PENTRU  MULTUMIREA PERSONALA. O PEROANA FACE CEVA PENTRU CA II FACE </a:t>
            </a:r>
            <a:r>
              <a:rPr kumimoji="0" lang="en-GB" sz="2600" b="1" i="0" u="sng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PLACERE</a:t>
            </a:r>
            <a:r>
              <a:rPr kumimoji="0" lang="en-GB" sz="2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</a:rPr>
              <a:t> SAU DIN </a:t>
            </a:r>
            <a:r>
              <a:rPr kumimoji="0" lang="en-GB" sz="2600" b="1" i="0" u="sng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CURIOZITATE</a:t>
            </a:r>
            <a:r>
              <a:rPr kumimoji="0" lang="en-GB" sz="2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</a:rPr>
              <a:t>.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" name="Strzałka w prawo 5"/>
          <p:cNvSpPr/>
          <p:nvPr/>
        </p:nvSpPr>
        <p:spPr>
          <a:xfrm rot="8100000">
            <a:off x="2582941" y="1654257"/>
            <a:ext cx="928694" cy="21431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 w prawo 6"/>
          <p:cNvSpPr/>
          <p:nvPr/>
        </p:nvSpPr>
        <p:spPr>
          <a:xfrm rot="2700000">
            <a:off x="5440461" y="1654256"/>
            <a:ext cx="928694" cy="21431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264303" y="2285992"/>
            <a:ext cx="3929090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b="1" dirty="0" smtClean="0">
                <a:solidFill>
                  <a:srgbClr val="002060"/>
                </a:solidFill>
              </a:rPr>
              <a:t>EXTRINS</a:t>
            </a:r>
            <a:r>
              <a:rPr lang="en-US" sz="4000" b="1" dirty="0" smtClean="0">
                <a:solidFill>
                  <a:srgbClr val="002060"/>
                </a:solidFill>
              </a:rPr>
              <a:t>E</a:t>
            </a:r>
            <a:r>
              <a:rPr lang="pl-PL" sz="4000" b="1" dirty="0" smtClean="0">
                <a:solidFill>
                  <a:srgbClr val="002060"/>
                </a:solidFill>
              </a:rPr>
              <a:t>C</a:t>
            </a:r>
            <a:r>
              <a:rPr lang="en-US" sz="4000" b="1" dirty="0" smtClean="0">
                <a:solidFill>
                  <a:srgbClr val="002060"/>
                </a:solidFill>
              </a:rPr>
              <a:t>A</a:t>
            </a:r>
            <a:endParaRPr lang="pl-PL" sz="4000" b="1" dirty="0">
              <a:solidFill>
                <a:srgbClr val="002060"/>
              </a:solidFill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4950607" y="2285992"/>
            <a:ext cx="3929090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b="1" dirty="0" smtClean="0">
                <a:solidFill>
                  <a:srgbClr val="002060"/>
                </a:solidFill>
              </a:rPr>
              <a:t>INTRINS</a:t>
            </a:r>
            <a:r>
              <a:rPr lang="en-US" sz="4000" b="1" dirty="0" smtClean="0">
                <a:solidFill>
                  <a:srgbClr val="002060"/>
                </a:solidFill>
              </a:rPr>
              <a:t>E</a:t>
            </a:r>
            <a:r>
              <a:rPr lang="pl-PL" sz="4000" b="1" dirty="0" smtClean="0">
                <a:solidFill>
                  <a:srgbClr val="002060"/>
                </a:solidFill>
              </a:rPr>
              <a:t>C</a:t>
            </a:r>
            <a:r>
              <a:rPr lang="en-US" sz="4000" b="1" dirty="0" smtClean="0">
                <a:solidFill>
                  <a:srgbClr val="002060"/>
                </a:solidFill>
              </a:rPr>
              <a:t>A</a:t>
            </a:r>
            <a:endParaRPr lang="pl-PL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yw1LM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ocząte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_Motyw1LM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ocząte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_Motyw1LM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ocząte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3_Motyw1LM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ocząte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4_Motyw1LM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ocząte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5_Motyw1LM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ocząte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6_Motyw1LM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ocząte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7_Motyw1LM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ocząte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8_Motyw1LM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ocząte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9_Motyw1LM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ocząte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10_Motyw1LM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ocząte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11_Motyw1LM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ocząte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12_Motyw1LM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ocząte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13_Motyw1LM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ocząte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14_Motyw1LM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ocząte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15_Motyw1LM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ocząte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16_Motyw1LM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ocząte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18_Motyw1LM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ocząte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19_Motyw1LM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ocząte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20_Motyw1LM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ocząte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Motyw1LM</Template>
  <TotalTime>583</TotalTime>
  <Words>1649</Words>
  <Application>Microsoft Office PowerPoint</Application>
  <PresentationFormat>On-screen Show (4:3)</PresentationFormat>
  <Paragraphs>299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35</vt:i4>
      </vt:variant>
      <vt:variant>
        <vt:lpstr>Slide Titles</vt:lpstr>
      </vt:variant>
      <vt:variant>
        <vt:i4>47</vt:i4>
      </vt:variant>
    </vt:vector>
  </HeadingPairs>
  <TitlesOfParts>
    <vt:vector size="90" baseType="lpstr">
      <vt:lpstr>Arial</vt:lpstr>
      <vt:lpstr>Gill Sans MT</vt:lpstr>
      <vt:lpstr>Wingdings</vt:lpstr>
      <vt:lpstr>calibri(Nagłówki)</vt:lpstr>
      <vt:lpstr>calibi</vt:lpstr>
      <vt:lpstr>Calibri</vt:lpstr>
      <vt:lpstr>Wingdings 3</vt:lpstr>
      <vt:lpstr>Bookman Old Style</vt:lpstr>
      <vt:lpstr>Motyw1LM</vt:lpstr>
      <vt:lpstr>Motyw pakietu Office</vt:lpstr>
      <vt:lpstr>1_Motyw pakietu Office</vt:lpstr>
      <vt:lpstr>2_Motyw pakietu Office</vt:lpstr>
      <vt:lpstr>3_Motyw pakietu Office</vt:lpstr>
      <vt:lpstr>4_Motyw pakietu Office</vt:lpstr>
      <vt:lpstr>5_Motyw pakietu Office</vt:lpstr>
      <vt:lpstr>6_Motyw pakietu Office</vt:lpstr>
      <vt:lpstr>7_Motyw pakietu Office</vt:lpstr>
      <vt:lpstr>8_Motyw pakietu Office</vt:lpstr>
      <vt:lpstr>9_Motyw pakietu Office</vt:lpstr>
      <vt:lpstr>10_Motyw pakietu Office</vt:lpstr>
      <vt:lpstr>11_Motyw pakietu Office</vt:lpstr>
      <vt:lpstr>12_Motyw pakietu Office</vt:lpstr>
      <vt:lpstr>13_Motyw pakietu Office</vt:lpstr>
      <vt:lpstr>14_Motyw pakietu Office</vt:lpstr>
      <vt:lpstr>1_Motyw1LM</vt:lpstr>
      <vt:lpstr>2_Motyw1LM</vt:lpstr>
      <vt:lpstr>3_Motyw1LM</vt:lpstr>
      <vt:lpstr>4_Motyw1LM</vt:lpstr>
      <vt:lpstr>5_Motyw1LM</vt:lpstr>
      <vt:lpstr>6_Motyw1LM</vt:lpstr>
      <vt:lpstr>7_Motyw1LM</vt:lpstr>
      <vt:lpstr>8_Motyw1LM</vt:lpstr>
      <vt:lpstr>9_Motyw1LM</vt:lpstr>
      <vt:lpstr>10_Motyw1LM</vt:lpstr>
      <vt:lpstr>11_Motyw1LM</vt:lpstr>
      <vt:lpstr>12_Motyw1LM</vt:lpstr>
      <vt:lpstr>13_Motyw1LM</vt:lpstr>
      <vt:lpstr>14_Motyw1LM</vt:lpstr>
      <vt:lpstr>15_Motyw1LM</vt:lpstr>
      <vt:lpstr>16_Motyw1LM</vt:lpstr>
      <vt:lpstr>18_Motyw1LM</vt:lpstr>
      <vt:lpstr>19_Motyw1LM</vt:lpstr>
      <vt:lpstr>20_Motyw1LM</vt:lpstr>
      <vt:lpstr>Imbunatatirea motivatiei elevilor prin invatarea bazata pe cercetare sau investigatie</vt:lpstr>
      <vt:lpstr>MOTIVATIA</vt:lpstr>
      <vt:lpstr>Motivatia</vt:lpstr>
      <vt:lpstr>Ce este motivatia?</vt:lpstr>
      <vt:lpstr>Cand suntem motivati?</vt:lpstr>
      <vt:lpstr>Piramida nevoilor lui Maslow</vt:lpstr>
      <vt:lpstr>PowerPoint Presentation</vt:lpstr>
      <vt:lpstr>PowerPoint Presentation</vt:lpstr>
      <vt:lpstr>MOTIVATIA</vt:lpstr>
      <vt:lpstr>PowerPoint Presentation</vt:lpstr>
      <vt:lpstr>Cum poate fi imbunatatita motivatia elevilor?</vt:lpstr>
      <vt:lpstr>Ce este important in imbunatatirea motivatiei elevilor?</vt:lpstr>
      <vt:lpstr>Tipuri de elevi</vt:lpstr>
      <vt:lpstr>PowerPoint Presentation</vt:lpstr>
      <vt:lpstr>Investigaţia </vt:lpstr>
      <vt:lpstr>Învăţarea bazată pe investigaţie </vt:lpstr>
      <vt:lpstr>Învăţarea bazată pe investigaţie </vt:lpstr>
      <vt:lpstr>Învăţarea bazată pe investigaţie </vt:lpstr>
      <vt:lpstr>PowerPoint Presentation</vt:lpstr>
      <vt:lpstr>ÎNTREBĂRI CARE STIMULEAZĂ CREATIVITATEA</vt:lpstr>
      <vt:lpstr>TAXONOMIA  LUI BLOOM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Greşeli obişnuite ale profesorilor atunci când pun întrebări? </vt:lpstr>
      <vt:lpstr>Întrebări care încurajează investigaţia </vt:lpstr>
      <vt:lpstr>Ce este important în învăţarea bazată pe investigaţie? </vt:lpstr>
      <vt:lpstr>8 elemente principale ale invatarii bazate pe investigatie</vt:lpstr>
      <vt:lpstr>1. Authenticity </vt:lpstr>
      <vt:lpstr>1. Authenticity </vt:lpstr>
      <vt:lpstr>1. Authenticity </vt:lpstr>
      <vt:lpstr>2. Deep Understanding </vt:lpstr>
      <vt:lpstr>2. Deep Understanding </vt:lpstr>
      <vt:lpstr>3. Performances of Understanding</vt:lpstr>
      <vt:lpstr>3. Performances of Understanding</vt:lpstr>
      <vt:lpstr>4. Assessment</vt:lpstr>
      <vt:lpstr>4. Assessment</vt:lpstr>
      <vt:lpstr>5. Appropriate Use of Technology</vt:lpstr>
      <vt:lpstr>5. Appropriate Use of Technology</vt:lpstr>
      <vt:lpstr>6. Connecting with Experts</vt:lpstr>
      <vt:lpstr>6. Connecting with Experts</vt:lpstr>
      <vt:lpstr>7. Student Success</vt:lpstr>
      <vt:lpstr>7. Student Success</vt:lpstr>
      <vt:lpstr>8. Ethical Citizenship</vt:lpstr>
      <vt:lpstr>Rolurile profesorului într-o oră de curs bazată pe investigaţie. 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Marta</dc:creator>
  <cp:lastModifiedBy>mariana</cp:lastModifiedBy>
  <cp:revision>45</cp:revision>
  <dcterms:created xsi:type="dcterms:W3CDTF">2015-01-17T09:18:35Z</dcterms:created>
  <dcterms:modified xsi:type="dcterms:W3CDTF">2015-03-27T19:21:22Z</dcterms:modified>
</cp:coreProperties>
</file>