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7.xml" ContentType="application/vnd.openxmlformats-officedocument.presentationml.notesSlide+xml"/>
  <Override PartName="/ppt/notesSlides/_rels/notesSlide7.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9.jpeg" ContentType="image/jpeg"/>
  <Override PartName="/ppt/media/image1.jpeg" ContentType="image/jpeg"/>
  <Override PartName="/ppt/media/image2.jpeg" ContentType="image/jpeg"/>
  <Override PartName="/ppt/media/image5.png" ContentType="image/png"/>
  <Override PartName="/ppt/media/image3.jpeg" ContentType="image/jpeg"/>
  <Override PartName="/ppt/media/image4.jpeg" ContentType="image/jpeg"/>
  <Override PartName="/ppt/media/image8.jpeg" ContentType="image/jpeg"/>
  <Override PartName="/ppt/media/image6.png" ContentType="image/png"/>
  <Override PartName="/ppt/media/image7.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22.png" ContentType="image/png"/>
  <Override PartName="/ppt/media/image19.jpeg" ContentType="image/jpeg"/>
  <Override PartName="/ppt/media/image20.jpeg" ContentType="image/jpeg"/>
  <Override PartName="/ppt/media/image21.jpeg" ContentType="image/jpeg"/>
  <Override PartName="/ppt/media/image2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latin typeface="Arial"/>
              </a:rPr>
              <a:t>Cliquez pour modifier le format des notes</a:t>
            </a:r>
            <a:endParaRPr b="0" lang="fr-FR" sz="2000" spc="-1" strike="noStrike">
              <a:latin typeface="Arial"/>
            </a:endParaRPr>
          </a:p>
        </p:txBody>
      </p:sp>
      <p:sp>
        <p:nvSpPr>
          <p:cNvPr id="83" name="PlaceHolder 2"/>
          <p:cNvSpPr>
            <a:spLocks noGrp="1"/>
          </p:cNvSpPr>
          <p:nvPr>
            <p:ph type="hdr"/>
          </p:nvPr>
        </p:nvSpPr>
        <p:spPr>
          <a:xfrm>
            <a:off x="0" y="0"/>
            <a:ext cx="3280680" cy="534240"/>
          </a:xfrm>
          <a:prstGeom prst="rect">
            <a:avLst/>
          </a:prstGeom>
        </p:spPr>
        <p:txBody>
          <a:bodyPr lIns="0" rIns="0" tIns="0" bIns="0"/>
          <a:p>
            <a:r>
              <a:rPr b="0" lang="fr-FR" sz="1400" spc="-1" strike="noStrike">
                <a:latin typeface="Times New Roman"/>
              </a:rPr>
              <a:t>&lt;en-tête&gt;</a:t>
            </a:r>
            <a:endParaRPr b="0" lang="fr-FR" sz="1400" spc="-1" strike="noStrike">
              <a:latin typeface="Times New Roman"/>
            </a:endParaRPr>
          </a:p>
        </p:txBody>
      </p:sp>
      <p:sp>
        <p:nvSpPr>
          <p:cNvPr id="84"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latin typeface="Times New Roman"/>
              </a:rPr>
              <a:t>&lt;date/heure&gt;</a:t>
            </a:r>
            <a:endParaRPr b="0" lang="fr-FR" sz="1400" spc="-1" strike="noStrike">
              <a:latin typeface="Times New Roman"/>
            </a:endParaRPr>
          </a:p>
        </p:txBody>
      </p:sp>
      <p:sp>
        <p:nvSpPr>
          <p:cNvPr id="85"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latin typeface="Times New Roman"/>
              </a:rPr>
              <a:t>&lt;pied de page&gt;</a:t>
            </a:r>
            <a:endParaRPr b="0" lang="fr-FR" sz="1400" spc="-1" strike="noStrike">
              <a:latin typeface="Times New Roman"/>
            </a:endParaRPr>
          </a:p>
        </p:txBody>
      </p:sp>
      <p:sp>
        <p:nvSpPr>
          <p:cNvPr id="86" name="PlaceHolder 5"/>
          <p:cNvSpPr>
            <a:spLocks noGrp="1"/>
          </p:cNvSpPr>
          <p:nvPr>
            <p:ph type="sldNum"/>
          </p:nvPr>
        </p:nvSpPr>
        <p:spPr>
          <a:xfrm>
            <a:off x="4278960" y="10157400"/>
            <a:ext cx="3280680" cy="534240"/>
          </a:xfrm>
          <a:prstGeom prst="rect">
            <a:avLst/>
          </a:prstGeom>
        </p:spPr>
        <p:txBody>
          <a:bodyPr lIns="0" rIns="0" tIns="0" bIns="0" anchor="b"/>
          <a:p>
            <a:pPr algn="r"/>
            <a:fld id="{9404C495-3A65-49D0-AF61-024F328736EB}"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body"/>
          </p:nvPr>
        </p:nvSpPr>
        <p:spPr>
          <a:xfrm>
            <a:off x="685800" y="4343400"/>
            <a:ext cx="5486040" cy="4114440"/>
          </a:xfrm>
          <a:prstGeom prst="rect">
            <a:avLst/>
          </a:prstGeom>
        </p:spPr>
        <p:txBody>
          <a:bodyPr>
            <a:normAutofit/>
          </a:bodyPr>
          <a:p>
            <a:endParaRPr b="0" lang="fr-FR" sz="2000" spc="-1" strike="noStrike">
              <a:latin typeface="Arial"/>
            </a:endParaRPr>
          </a:p>
        </p:txBody>
      </p:sp>
      <p:sp>
        <p:nvSpPr>
          <p:cNvPr id="130" name="TextShape 2"/>
          <p:cNvSpPr txBox="1"/>
          <p:nvPr/>
        </p:nvSpPr>
        <p:spPr>
          <a:xfrm>
            <a:off x="3884760" y="8685360"/>
            <a:ext cx="2971440" cy="456840"/>
          </a:xfrm>
          <a:prstGeom prst="rect">
            <a:avLst/>
          </a:prstGeom>
          <a:noFill/>
          <a:ln>
            <a:noFill/>
          </a:ln>
        </p:spPr>
        <p:txBody>
          <a:bodyPr anchor="b"/>
          <a:p>
            <a:pPr algn="r">
              <a:lnSpc>
                <a:spcPct val="100000"/>
              </a:lnSpc>
            </a:pPr>
            <a:fld id="{F4EA1D3A-D90E-40CA-B4CE-1B3D05551A46}"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8" name="PlaceHolder 5"/>
          <p:cNvSpPr>
            <a:spLocks noGrp="1"/>
          </p:cNvSpPr>
          <p:nvPr>
            <p:ph type="body"/>
          </p:nvPr>
        </p:nvSpPr>
        <p:spPr>
          <a:xfrm>
            <a:off x="602208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40" name="PlaceHolder 7"/>
          <p:cNvSpPr>
            <a:spLocks noGrp="1"/>
          </p:cNvSpPr>
          <p:nvPr>
            <p:ph type="body"/>
          </p:nvPr>
        </p:nvSpPr>
        <p:spPr>
          <a:xfrm>
            <a:off x="45720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7" name="PlaceHolder 3"/>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58" name="PlaceHolder 4"/>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3"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4" name="PlaceHolder 5"/>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79" name="PlaceHolder 5"/>
          <p:cNvSpPr>
            <a:spLocks noGrp="1"/>
          </p:cNvSpPr>
          <p:nvPr>
            <p:ph type="body"/>
          </p:nvPr>
        </p:nvSpPr>
        <p:spPr>
          <a:xfrm>
            <a:off x="602208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81" name="PlaceHolder 7"/>
          <p:cNvSpPr>
            <a:spLocks noGrp="1"/>
          </p:cNvSpPr>
          <p:nvPr>
            <p:ph type="body"/>
          </p:nvPr>
        </p:nvSpPr>
        <p:spPr>
          <a:xfrm>
            <a:off x="457200" y="3964320"/>
            <a:ext cx="26496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pl-PL"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68C101CA-48DB-4C64-B5F0-DA59F09922A4}" type="datetime">
              <a:rPr b="0" lang="fr-FR" sz="1200" spc="-1" strike="noStrike">
                <a:solidFill>
                  <a:srgbClr val="8b8b8b"/>
                </a:solidFill>
                <a:latin typeface="Calibri"/>
              </a:rPr>
              <a:t>17/06/2019</a:t>
            </a:fld>
            <a:endParaRPr b="0" lang="fr-FR"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fr-FR"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E1500ECF-9FFD-41F9-B9F1-C69673C554D3}"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Cliquez pour éditer le format du plan de texte</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Second niveau de plan</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Troisième niveau de plan</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Quatrième niveau de plan</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Cinquième niveau de plan</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Sixième niveau de plan</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Septième niveau de plan</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pl-PL" sz="3200" spc="-1" strike="noStrike">
                <a:solidFill>
                  <a:srgbClr val="000000"/>
                </a:solidFill>
                <a:latin typeface="Calibri"/>
              </a:rPr>
              <a:t>Kliknij, aby edytować style wzorca tekstu</a:t>
            </a:r>
            <a:endParaRPr b="0" lang="pl-PL"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pl-PL" sz="2800" spc="-1" strike="noStrike">
                <a:solidFill>
                  <a:srgbClr val="000000"/>
                </a:solidFill>
                <a:latin typeface="Calibri"/>
              </a:rPr>
              <a:t>Drugi poziom</a:t>
            </a:r>
            <a:endParaRPr b="0" lang="pl-PL"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pl-PL" sz="2400" spc="-1" strike="noStrike">
                <a:solidFill>
                  <a:srgbClr val="000000"/>
                </a:solidFill>
                <a:latin typeface="Calibri"/>
              </a:rPr>
              <a:t>Trzeci poziom</a:t>
            </a:r>
            <a:endParaRPr b="0" lang="pl-PL"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pl-PL" sz="2000" spc="-1" strike="noStrike">
                <a:solidFill>
                  <a:srgbClr val="000000"/>
                </a:solidFill>
                <a:latin typeface="Calibri"/>
              </a:rPr>
              <a:t>Czwarty poziom</a:t>
            </a:r>
            <a:endParaRPr b="0" lang="pl-PL"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pl-PL" sz="2000" spc="-1" strike="noStrike">
                <a:solidFill>
                  <a:srgbClr val="000000"/>
                </a:solidFill>
                <a:latin typeface="Calibri"/>
              </a:rPr>
              <a:t>Piąty poziom</a:t>
            </a:r>
            <a:endParaRPr b="0" lang="pl-PL"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p>
            <a:pPr>
              <a:lnSpc>
                <a:spcPct val="100000"/>
              </a:lnSpc>
            </a:pPr>
            <a:fld id="{5213AD30-1224-49BF-AE39-86BCBF0ADD12}" type="datetime">
              <a:rPr b="0" lang="fr-FR" sz="1200" spc="-1" strike="noStrike">
                <a:solidFill>
                  <a:srgbClr val="8b8b8b"/>
                </a:solidFill>
                <a:latin typeface="Calibri"/>
              </a:rPr>
              <a:t>17/06/2019</a:t>
            </a:fld>
            <a:endParaRPr b="0" lang="fr-FR"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endParaRPr b="0" lang="fr-FR"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BFC5A885-6985-48BA-9FB5-E657307EB93A}"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descr=""/>
          <p:cNvPicPr/>
          <p:nvPr/>
        </p:nvPicPr>
        <p:blipFill>
          <a:blip r:embed="rId1"/>
          <a:stretch/>
        </p:blipFill>
        <p:spPr>
          <a:xfrm>
            <a:off x="1644480" y="1604520"/>
            <a:ext cx="5853960" cy="397728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357120" y="0"/>
            <a:ext cx="9758160" cy="1439640"/>
          </a:xfrm>
          <a:prstGeom prst="rect">
            <a:avLst/>
          </a:prstGeom>
          <a:noFill/>
          <a:ln>
            <a:noFill/>
          </a:ln>
        </p:spPr>
        <p:txBody>
          <a:bodyPr anchor="ctr">
            <a:normAutofit/>
          </a:bodyPr>
          <a:p>
            <a:pPr algn="ctr">
              <a:lnSpc>
                <a:spcPct val="100000"/>
              </a:lnSpc>
            </a:pPr>
            <a:r>
              <a:rPr b="1" lang="pl-PL" sz="4400" spc="-1" strike="noStrike">
                <a:solidFill>
                  <a:srgbClr val="000000"/>
                </a:solidFill>
                <a:latin typeface="Calibri"/>
              </a:rPr>
              <a:t>Benefits for children</a:t>
            </a:r>
            <a:br/>
            <a:endParaRPr b="0" lang="pl-PL" sz="4400" spc="-1" strike="noStrike">
              <a:solidFill>
                <a:srgbClr val="000000"/>
              </a:solidFill>
              <a:latin typeface="Calibri"/>
            </a:endParaRPr>
          </a:p>
        </p:txBody>
      </p:sp>
      <p:sp>
        <p:nvSpPr>
          <p:cNvPr id="118" name="TextShape 2"/>
          <p:cNvSpPr txBox="1"/>
          <p:nvPr/>
        </p:nvSpPr>
        <p:spPr>
          <a:xfrm>
            <a:off x="214200" y="857160"/>
            <a:ext cx="7829280" cy="2471400"/>
          </a:xfrm>
          <a:prstGeom prst="rect">
            <a:avLst/>
          </a:prstGeom>
          <a:noFill/>
          <a:ln>
            <a:noFill/>
          </a:ln>
        </p:spPr>
        <p:txBody>
          <a:bodyPr>
            <a:normAutofit/>
          </a:bodyPr>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Sports can benefit children in many of the same ways that they benefit adults. The biggest difference is that when children start participating in sports at a young age, they are far more likely to stay active as they grow older.</a:t>
            </a:r>
            <a:endParaRPr b="0" lang="pl-PL" sz="3200" spc="-1" strike="noStrike">
              <a:solidFill>
                <a:srgbClr val="000000"/>
              </a:solidFill>
              <a:latin typeface="Calibri"/>
            </a:endParaRPr>
          </a:p>
        </p:txBody>
      </p:sp>
      <p:sp>
        <p:nvSpPr>
          <p:cNvPr id="119" name="CustomShape 3"/>
          <p:cNvSpPr/>
          <p:nvPr/>
        </p:nvSpPr>
        <p:spPr>
          <a:xfrm>
            <a:off x="155520" y="-1698480"/>
            <a:ext cx="5114520" cy="3543120"/>
          </a:xfrm>
          <a:prstGeom prst="rect">
            <a:avLst/>
          </a:prstGeom>
          <a:noFill/>
          <a:ln>
            <a:noFill/>
          </a:ln>
        </p:spPr>
        <p:style>
          <a:lnRef idx="0"/>
          <a:fillRef idx="0"/>
          <a:effectRef idx="0"/>
          <a:fontRef idx="minor"/>
        </p:style>
      </p:sp>
      <p:pic>
        <p:nvPicPr>
          <p:cNvPr id="120" name="Picture 4" descr=""/>
          <p:cNvPicPr/>
          <p:nvPr/>
        </p:nvPicPr>
        <p:blipFill>
          <a:blip r:embed="rId1"/>
          <a:stretch/>
        </p:blipFill>
        <p:spPr>
          <a:xfrm>
            <a:off x="357120" y="3429000"/>
            <a:ext cx="3900240" cy="2701800"/>
          </a:xfrm>
          <a:prstGeom prst="rect">
            <a:avLst/>
          </a:prstGeom>
          <a:ln>
            <a:noFill/>
          </a:ln>
          <a:effectLst>
            <a:softEdge rad="112500"/>
          </a:effectLst>
        </p:spPr>
      </p:pic>
      <p:pic>
        <p:nvPicPr>
          <p:cNvPr id="121" name="Picture 6" descr=""/>
          <p:cNvPicPr/>
          <p:nvPr/>
        </p:nvPicPr>
        <p:blipFill>
          <a:blip r:embed="rId2"/>
          <a:stretch/>
        </p:blipFill>
        <p:spPr>
          <a:xfrm>
            <a:off x="4500720" y="3357720"/>
            <a:ext cx="4266720" cy="2857320"/>
          </a:xfrm>
          <a:prstGeom prst="rect">
            <a:avLst/>
          </a:prstGeom>
          <a:ln>
            <a:noFill/>
          </a:ln>
          <a:effectLst>
            <a:softEdge rad="112500"/>
          </a:effectLst>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pl-PL" sz="6000" spc="-1" strike="noStrike">
                <a:solidFill>
                  <a:srgbClr val="000000"/>
                </a:solidFill>
                <a:latin typeface="Calibri"/>
              </a:rPr>
              <a:t>What to keep in mind</a:t>
            </a:r>
            <a:br/>
            <a:endParaRPr b="0" lang="pl-PL" sz="6000" spc="-1" strike="noStrike">
              <a:solidFill>
                <a:srgbClr val="000000"/>
              </a:solidFill>
              <a:latin typeface="Calibri"/>
            </a:endParaRPr>
          </a:p>
        </p:txBody>
      </p:sp>
      <p:sp>
        <p:nvSpPr>
          <p:cNvPr id="123" name="TextShape 2"/>
          <p:cNvSpPr txBox="1"/>
          <p:nvPr/>
        </p:nvSpPr>
        <p:spPr>
          <a:xfrm>
            <a:off x="107640" y="1071720"/>
            <a:ext cx="8784720" cy="3185640"/>
          </a:xfrm>
          <a:prstGeom prst="rect">
            <a:avLst/>
          </a:prstGeom>
          <a:noFill/>
          <a:ln>
            <a:noFill/>
          </a:ln>
        </p:spPr>
        <p:txBody>
          <a:bodyPr>
            <a:normAutofit/>
          </a:bodyPr>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Some popular team sports, including American football and ice hockey, commonly result in injuries. Frequently reported sports injuries include sprains, contusions, and broken limbs. Most sports injuries will result in a complete recovery if there is proper medical attention. However, some injuries, such as brain trauma and concussion, can cause permanent, lifelong damage to the athlete. </a:t>
            </a:r>
            <a:endParaRPr b="0" lang="pl-PL" sz="3200" spc="-1" strike="noStrike">
              <a:solidFill>
                <a:srgbClr val="000000"/>
              </a:solidFill>
              <a:latin typeface="Calibri"/>
            </a:endParaRPr>
          </a:p>
        </p:txBody>
      </p:sp>
      <p:pic>
        <p:nvPicPr>
          <p:cNvPr id="124" name="Picture 2" descr=""/>
          <p:cNvPicPr/>
          <p:nvPr/>
        </p:nvPicPr>
        <p:blipFill>
          <a:blip r:embed="rId1"/>
          <a:stretch/>
        </p:blipFill>
        <p:spPr>
          <a:xfrm>
            <a:off x="3143160" y="4005000"/>
            <a:ext cx="5785920" cy="2674080"/>
          </a:xfrm>
          <a:prstGeom prst="rect">
            <a:avLst/>
          </a:prstGeom>
          <a:ln>
            <a:noFill/>
          </a:ln>
          <a:effectLst>
            <a:softEdge rad="112500"/>
          </a:effectLst>
        </p:spPr>
      </p:pic>
      <p:pic>
        <p:nvPicPr>
          <p:cNvPr id="125" name="Picture 4" descr=""/>
          <p:cNvPicPr/>
          <p:nvPr/>
        </p:nvPicPr>
        <p:blipFill>
          <a:blip r:embed="rId2"/>
          <a:stretch/>
        </p:blipFill>
        <p:spPr>
          <a:xfrm>
            <a:off x="357120" y="4071960"/>
            <a:ext cx="2571480" cy="2571480"/>
          </a:xfrm>
          <a:prstGeom prst="rect">
            <a:avLst/>
          </a:prstGeom>
          <a:ln>
            <a:noFill/>
          </a:ln>
          <a:effectLst>
            <a:softEdge rad="112500"/>
          </a:effectLst>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214200" y="1285920"/>
            <a:ext cx="8658000" cy="1428480"/>
          </a:xfrm>
          <a:prstGeom prst="rect">
            <a:avLst/>
          </a:prstGeom>
          <a:noFill/>
          <a:ln>
            <a:noFill/>
          </a:ln>
        </p:spPr>
        <p:txBody>
          <a:bodyPr anchor="ctr">
            <a:normAutofit/>
          </a:bodyPr>
          <a:p>
            <a:pPr algn="ctr">
              <a:lnSpc>
                <a:spcPct val="100000"/>
              </a:lnSpc>
            </a:pPr>
            <a:r>
              <a:rPr b="1" i="1" lang="pl-PL" sz="5400" spc="-1" strike="noStrike">
                <a:solidFill>
                  <a:srgbClr val="ff0000"/>
                </a:solidFill>
                <a:latin typeface="Calibri"/>
              </a:rPr>
              <a:t>THANKS FOR WATCHING</a:t>
            </a:r>
            <a:endParaRPr b="0" lang="pl-PL" sz="5400" spc="-1" strike="noStrike">
              <a:solidFill>
                <a:srgbClr val="000000"/>
              </a:solidFill>
              <a:latin typeface="Calibri"/>
            </a:endParaRPr>
          </a:p>
        </p:txBody>
      </p:sp>
      <p:pic>
        <p:nvPicPr>
          <p:cNvPr id="127" name="Obraz 2" descr=""/>
          <p:cNvPicPr/>
          <p:nvPr/>
        </p:nvPicPr>
        <p:blipFill>
          <a:blip r:embed="rId1"/>
          <a:stretch/>
        </p:blipFill>
        <p:spPr>
          <a:xfrm>
            <a:off x="2699640" y="5733360"/>
            <a:ext cx="4259520" cy="988920"/>
          </a:xfrm>
          <a:prstGeom prst="rect">
            <a:avLst/>
          </a:prstGeom>
          <a:ln>
            <a:noFill/>
          </a:ln>
        </p:spPr>
      </p:pic>
      <p:pic>
        <p:nvPicPr>
          <p:cNvPr id="128" name="Picture 2" descr=""/>
          <p:cNvPicPr/>
          <p:nvPr/>
        </p:nvPicPr>
        <p:blipFill>
          <a:blip r:embed="rId2"/>
          <a:stretch/>
        </p:blipFill>
        <p:spPr>
          <a:xfrm>
            <a:off x="3780000" y="2781000"/>
            <a:ext cx="1730160" cy="24300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470880" y="214200"/>
            <a:ext cx="8281080" cy="914760"/>
          </a:xfrm>
          <a:prstGeom prst="rect">
            <a:avLst/>
          </a:prstGeom>
          <a:noFill/>
          <a:ln>
            <a:noFill/>
          </a:ln>
        </p:spPr>
        <p:style>
          <a:lnRef idx="0"/>
          <a:fillRef idx="0"/>
          <a:effectRef idx="0"/>
          <a:fontRef idx="minor"/>
        </p:style>
        <p:txBody>
          <a:bodyPr wrap="none"/>
          <a:p>
            <a:pPr algn="ctr">
              <a:lnSpc>
                <a:spcPct val="100000"/>
              </a:lnSpc>
            </a:pPr>
            <a:r>
              <a:rPr b="1" lang="fr-FR" sz="5400" spc="-1" strike="noStrike">
                <a:solidFill>
                  <a:srgbClr val="ff9855"/>
                </a:solidFill>
                <a:latin typeface="Calibri"/>
              </a:rPr>
              <a:t>Mental health through sport</a:t>
            </a:r>
            <a:endParaRPr b="0" lang="fr-FR" sz="5400" spc="-1" strike="noStrike">
              <a:latin typeface="Arial"/>
            </a:endParaRPr>
          </a:p>
        </p:txBody>
      </p:sp>
      <p:pic>
        <p:nvPicPr>
          <p:cNvPr id="89" name="Picture 2" descr=""/>
          <p:cNvPicPr/>
          <p:nvPr/>
        </p:nvPicPr>
        <p:blipFill>
          <a:blip r:embed="rId1"/>
          <a:stretch/>
        </p:blipFill>
        <p:spPr>
          <a:xfrm rot="21021600">
            <a:off x="150480" y="1411560"/>
            <a:ext cx="4387320" cy="2168640"/>
          </a:xfrm>
          <a:prstGeom prst="rect">
            <a:avLst/>
          </a:prstGeom>
          <a:ln>
            <a:noFill/>
          </a:ln>
          <a:effectLst>
            <a:softEdge rad="112500"/>
          </a:effectLst>
        </p:spPr>
      </p:pic>
      <p:pic>
        <p:nvPicPr>
          <p:cNvPr id="90" name="Picture 4" descr=""/>
          <p:cNvPicPr/>
          <p:nvPr/>
        </p:nvPicPr>
        <p:blipFill>
          <a:blip r:embed="rId2"/>
          <a:stretch/>
        </p:blipFill>
        <p:spPr>
          <a:xfrm>
            <a:off x="857160" y="4143240"/>
            <a:ext cx="4428720" cy="2482920"/>
          </a:xfrm>
          <a:prstGeom prst="rect">
            <a:avLst/>
          </a:prstGeom>
          <a:ln>
            <a:noFill/>
          </a:ln>
          <a:effectLst>
            <a:softEdge rad="112500"/>
          </a:effectLst>
        </p:spPr>
      </p:pic>
      <p:pic>
        <p:nvPicPr>
          <p:cNvPr id="91" name="Picture 6" descr=""/>
          <p:cNvPicPr/>
          <p:nvPr/>
        </p:nvPicPr>
        <p:blipFill>
          <a:blip r:embed="rId3"/>
          <a:stretch/>
        </p:blipFill>
        <p:spPr>
          <a:xfrm>
            <a:off x="5929200" y="2071800"/>
            <a:ext cx="2857320" cy="2409480"/>
          </a:xfrm>
          <a:prstGeom prst="rect">
            <a:avLst/>
          </a:prstGeom>
          <a:ln>
            <a:noFill/>
          </a:ln>
          <a:effectLst>
            <a:softEdge rad="112500"/>
          </a:effectLst>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642960" y="285840"/>
            <a:ext cx="7714800" cy="928440"/>
          </a:xfrm>
          <a:prstGeom prst="rect">
            <a:avLst/>
          </a:prstGeom>
          <a:noFill/>
          <a:ln>
            <a:noFill/>
          </a:ln>
        </p:spPr>
        <p:txBody>
          <a:bodyPr anchor="ctr"/>
          <a:p>
            <a:pPr algn="ctr">
              <a:lnSpc>
                <a:spcPct val="100000"/>
              </a:lnSpc>
            </a:pPr>
            <a:r>
              <a:rPr b="1" lang="pl-PL" sz="5400" spc="-1" strike="noStrike">
                <a:solidFill>
                  <a:srgbClr val="7030a0"/>
                </a:solidFill>
                <a:latin typeface="Calibri"/>
              </a:rPr>
              <a:t>How sport affects mental health?</a:t>
            </a:r>
            <a:endParaRPr b="0" lang="pl-PL" sz="5400" spc="-1" strike="noStrike">
              <a:solidFill>
                <a:srgbClr val="000000"/>
              </a:solidFill>
              <a:latin typeface="Calibri"/>
            </a:endParaRPr>
          </a:p>
        </p:txBody>
      </p:sp>
      <p:sp>
        <p:nvSpPr>
          <p:cNvPr id="93" name="TextShape 2"/>
          <p:cNvSpPr txBox="1"/>
          <p:nvPr/>
        </p:nvSpPr>
        <p:spPr>
          <a:xfrm>
            <a:off x="-214200" y="1857240"/>
            <a:ext cx="8229240" cy="4525560"/>
          </a:xfrm>
          <a:prstGeom prst="rect">
            <a:avLst/>
          </a:prstGeom>
          <a:noFill/>
          <a:ln>
            <a:noFill/>
          </a:ln>
        </p:spPr>
        <p:txBody>
          <a:bodyPr>
            <a:normAutofit/>
          </a:bodyPr>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1. Sports improve your mood</a:t>
            </a:r>
            <a:endParaRPr b="0" lang="pl-PL" sz="3200" spc="-1" strike="noStrike">
              <a:solidFill>
                <a:srgbClr val="000000"/>
              </a:solidFill>
              <a:latin typeface="Calibri"/>
            </a:endParaRPr>
          </a:p>
          <a:p>
            <a:pPr marL="343080" indent="-342720">
              <a:lnSpc>
                <a:spcPct val="100000"/>
              </a:lnSpc>
              <a:spcBef>
                <a:spcPts val="641"/>
              </a:spcBef>
            </a:pPr>
            <a:r>
              <a:rPr b="0" lang="pl-PL" sz="3200" spc="-1" strike="noStrike">
                <a:solidFill>
                  <a:srgbClr val="000000"/>
                </a:solidFill>
                <a:latin typeface="Calibri"/>
              </a:rPr>
              <a:t>    </a:t>
            </a:r>
            <a:r>
              <a:rPr b="0" lang="pl-PL" sz="2400" spc="-1" strike="noStrike">
                <a:solidFill>
                  <a:srgbClr val="000000"/>
                </a:solidFill>
                <a:latin typeface="Calibri"/>
              </a:rPr>
              <a:t>Want a burst of happiness and relaxation? Get involved in a physical activity. Whether you are playing sports, working out at a gym, or taking a brisk walk, physical activity triggers brain chemicals that make you feel happier and more relaxed. </a:t>
            </a:r>
            <a:endParaRPr b="0" lang="pl-PL" sz="2400" spc="-1" strike="noStrike">
              <a:solidFill>
                <a:srgbClr val="000000"/>
              </a:solidFill>
              <a:latin typeface="Calibri"/>
            </a:endParaRPr>
          </a:p>
          <a:p>
            <a:pPr marL="343080" indent="-342720">
              <a:lnSpc>
                <a:spcPct val="100000"/>
              </a:lnSpc>
              <a:spcBef>
                <a:spcPts val="641"/>
              </a:spcBef>
            </a:pPr>
            <a:endParaRPr b="0" lang="pl-PL" sz="2400" spc="-1" strike="noStrike">
              <a:solidFill>
                <a:srgbClr val="000000"/>
              </a:solidFill>
              <a:latin typeface="Calibri"/>
            </a:endParaRPr>
          </a:p>
        </p:txBody>
      </p:sp>
      <p:pic>
        <p:nvPicPr>
          <p:cNvPr id="94" name="Picture 2" descr=""/>
          <p:cNvPicPr/>
          <p:nvPr/>
        </p:nvPicPr>
        <p:blipFill>
          <a:blip r:embed="rId1"/>
          <a:stretch/>
        </p:blipFill>
        <p:spPr>
          <a:xfrm>
            <a:off x="214200" y="4429080"/>
            <a:ext cx="3857400" cy="2209320"/>
          </a:xfrm>
          <a:prstGeom prst="rect">
            <a:avLst/>
          </a:prstGeom>
          <a:ln>
            <a:noFill/>
          </a:ln>
          <a:effectLst>
            <a:softEdge rad="112500"/>
          </a:effectLst>
        </p:spPr>
      </p:pic>
      <p:pic>
        <p:nvPicPr>
          <p:cNvPr id="95" name="Picture 4" descr=""/>
          <p:cNvPicPr/>
          <p:nvPr/>
        </p:nvPicPr>
        <p:blipFill>
          <a:blip r:embed="rId2"/>
          <a:stretch/>
        </p:blipFill>
        <p:spPr>
          <a:xfrm>
            <a:off x="4714920" y="4143240"/>
            <a:ext cx="3999960" cy="2499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214200" y="642960"/>
            <a:ext cx="8229240" cy="4525560"/>
          </a:xfrm>
          <a:prstGeom prst="rect">
            <a:avLst/>
          </a:prstGeom>
          <a:noFill/>
          <a:ln>
            <a:noFill/>
          </a:ln>
        </p:spPr>
        <p:txBody>
          <a:bodyPr>
            <a:normAutofit/>
          </a:bodyPr>
          <a:p>
            <a:pPr marL="343080" indent="-342720">
              <a:lnSpc>
                <a:spcPct val="100000"/>
              </a:lnSpc>
              <a:spcBef>
                <a:spcPts val="641"/>
              </a:spcBef>
            </a:pPr>
            <a:r>
              <a:rPr b="1" lang="pl-PL" sz="3200" spc="-1" strike="noStrike">
                <a:solidFill>
                  <a:srgbClr val="000000"/>
                </a:solidFill>
                <a:latin typeface="Calibri"/>
              </a:rPr>
              <a:t>2. Sports improve your concentration</a:t>
            </a:r>
            <a:endParaRPr b="0" lang="pl-PL" sz="3200" spc="-1" strike="noStrike">
              <a:solidFill>
                <a:srgbClr val="000000"/>
              </a:solidFill>
              <a:latin typeface="Calibri"/>
            </a:endParaRPr>
          </a:p>
          <a:p>
            <a:pPr marL="343080" indent="-342720">
              <a:lnSpc>
                <a:spcPct val="100000"/>
              </a:lnSpc>
              <a:spcBef>
                <a:spcPts val="519"/>
              </a:spcBef>
            </a:pPr>
            <a:r>
              <a:rPr b="0" lang="pl-PL" sz="2600" spc="-1" strike="noStrike">
                <a:solidFill>
                  <a:srgbClr val="000000"/>
                </a:solidFill>
                <a:latin typeface="Calibri"/>
              </a:rPr>
              <a:t>     </a:t>
            </a:r>
            <a:r>
              <a:rPr b="0" lang="pl-PL" sz="2600" spc="-1" strike="noStrike">
                <a:solidFill>
                  <a:srgbClr val="000000"/>
                </a:solidFill>
                <a:latin typeface="Calibri"/>
              </a:rPr>
              <a:t>Regular physical activity helps keep your key mental skills sharp as you age. This includes critical thinking, learning, and using good judgment. Research has shown that doing a mix of aerobic and muscle-strengthening activities is especially helpful. </a:t>
            </a:r>
            <a:endParaRPr b="0" lang="pl-PL" sz="2600" spc="-1" strike="noStrike">
              <a:solidFill>
                <a:srgbClr val="000000"/>
              </a:solidFill>
              <a:latin typeface="Calibri"/>
            </a:endParaRPr>
          </a:p>
        </p:txBody>
      </p:sp>
      <p:pic>
        <p:nvPicPr>
          <p:cNvPr id="97" name="Picture 2" descr=""/>
          <p:cNvPicPr/>
          <p:nvPr/>
        </p:nvPicPr>
        <p:blipFill>
          <a:blip r:embed="rId1"/>
          <a:stretch/>
        </p:blipFill>
        <p:spPr>
          <a:xfrm>
            <a:off x="285840" y="4000680"/>
            <a:ext cx="3785760" cy="2568240"/>
          </a:xfrm>
          <a:prstGeom prst="rect">
            <a:avLst/>
          </a:prstGeom>
          <a:ln>
            <a:noFill/>
          </a:ln>
          <a:effectLst>
            <a:softEdge rad="112500"/>
          </a:effectLst>
        </p:spPr>
      </p:pic>
      <p:pic>
        <p:nvPicPr>
          <p:cNvPr id="98" name="Picture 6" descr=""/>
          <p:cNvPicPr/>
          <p:nvPr/>
        </p:nvPicPr>
        <p:blipFill>
          <a:blip r:embed="rId2"/>
          <a:stretch/>
        </p:blipFill>
        <p:spPr>
          <a:xfrm>
            <a:off x="4286160" y="3309840"/>
            <a:ext cx="4285800" cy="2857320"/>
          </a:xfrm>
          <a:prstGeom prst="rect">
            <a:avLst/>
          </a:prstGeom>
          <a:ln>
            <a:noFill/>
          </a:ln>
          <a:effectLst>
            <a:softEdge rad="112500"/>
          </a:effectLst>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214200" y="428760"/>
            <a:ext cx="8229240" cy="4525560"/>
          </a:xfrm>
          <a:prstGeom prst="rect">
            <a:avLst/>
          </a:prstGeom>
          <a:noFill/>
          <a:ln>
            <a:noFill/>
          </a:ln>
        </p:spPr>
        <p:txBody>
          <a:bodyPr>
            <a:normAutofit/>
          </a:bodyPr>
          <a:p>
            <a:pPr marL="343080" indent="-342720">
              <a:lnSpc>
                <a:spcPct val="100000"/>
              </a:lnSpc>
              <a:spcBef>
                <a:spcPts val="641"/>
              </a:spcBef>
            </a:pPr>
            <a:r>
              <a:rPr b="1" lang="pl-PL" sz="3200" spc="-1" strike="noStrike">
                <a:solidFill>
                  <a:srgbClr val="000000"/>
                </a:solidFill>
                <a:latin typeface="Calibri"/>
              </a:rPr>
              <a:t>3. Sports reduce stress and depression</a:t>
            </a:r>
            <a:endParaRPr b="0" lang="pl-PL" sz="3200" spc="-1" strike="noStrike">
              <a:solidFill>
                <a:srgbClr val="000000"/>
              </a:solidFill>
              <a:latin typeface="Calibri"/>
            </a:endParaRPr>
          </a:p>
          <a:p>
            <a:pPr marL="343080" indent="-342720">
              <a:lnSpc>
                <a:spcPct val="100000"/>
              </a:lnSpc>
              <a:spcBef>
                <a:spcPts val="519"/>
              </a:spcBef>
            </a:pPr>
            <a:r>
              <a:rPr b="0" lang="pl-PL" sz="2600" spc="-1" strike="noStrike">
                <a:solidFill>
                  <a:srgbClr val="000000"/>
                </a:solidFill>
                <a:latin typeface="Calibri"/>
              </a:rPr>
              <a:t>    </a:t>
            </a:r>
            <a:r>
              <a:rPr b="0" lang="pl-PL" sz="2600" spc="-1" strike="noStrike">
                <a:solidFill>
                  <a:srgbClr val="000000"/>
                </a:solidFill>
                <a:latin typeface="Calibri"/>
              </a:rPr>
              <a:t>When you are physically active, your mind is distracted from daily stressors. This can help you avoid getting bogged down by negative thoughts. Exercise reduces the levels of stress hormones in your body. At the same time, it stimulates production of endorphins. These are natural mood lifters that can keep stress and depression at bay.</a:t>
            </a:r>
            <a:endParaRPr b="0" lang="pl-PL" sz="2600" spc="-1" strike="noStrike">
              <a:solidFill>
                <a:srgbClr val="000000"/>
              </a:solidFill>
              <a:latin typeface="Calibri"/>
            </a:endParaRPr>
          </a:p>
          <a:p>
            <a:pPr marL="343080" indent="-342720">
              <a:lnSpc>
                <a:spcPct val="100000"/>
              </a:lnSpc>
              <a:spcBef>
                <a:spcPts val="641"/>
              </a:spcBef>
            </a:pPr>
            <a:endParaRPr b="0" lang="pl-PL" sz="2600" spc="-1" strike="noStrike">
              <a:solidFill>
                <a:srgbClr val="000000"/>
              </a:solidFill>
              <a:latin typeface="Calibri"/>
            </a:endParaRPr>
          </a:p>
        </p:txBody>
      </p:sp>
      <p:pic>
        <p:nvPicPr>
          <p:cNvPr id="100" name="Picture 2" descr=""/>
          <p:cNvPicPr/>
          <p:nvPr/>
        </p:nvPicPr>
        <p:blipFill>
          <a:blip r:embed="rId1"/>
          <a:stretch/>
        </p:blipFill>
        <p:spPr>
          <a:xfrm>
            <a:off x="285840" y="3857760"/>
            <a:ext cx="4428720" cy="2481120"/>
          </a:xfrm>
          <a:prstGeom prst="rect">
            <a:avLst/>
          </a:prstGeom>
          <a:ln>
            <a:noFill/>
          </a:ln>
          <a:effectLst>
            <a:softEdge rad="112500"/>
          </a:effectLst>
        </p:spPr>
      </p:pic>
      <p:pic>
        <p:nvPicPr>
          <p:cNvPr id="101" name="Picture 4" descr=""/>
          <p:cNvPicPr/>
          <p:nvPr/>
        </p:nvPicPr>
        <p:blipFill>
          <a:blip r:embed="rId2"/>
          <a:stretch/>
        </p:blipFill>
        <p:spPr>
          <a:xfrm>
            <a:off x="5072040" y="3643200"/>
            <a:ext cx="3809520" cy="2857320"/>
          </a:xfrm>
          <a:prstGeom prst="rect">
            <a:avLst/>
          </a:prstGeom>
          <a:ln>
            <a:noFill/>
          </a:ln>
          <a:effectLst>
            <a:softEdge rad="112500"/>
          </a:effectLst>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928800" y="285840"/>
            <a:ext cx="8229240" cy="1142640"/>
          </a:xfrm>
          <a:prstGeom prst="rect">
            <a:avLst/>
          </a:prstGeom>
          <a:noFill/>
          <a:ln>
            <a:noFill/>
          </a:ln>
        </p:spPr>
        <p:txBody>
          <a:bodyPr anchor="ctr">
            <a:normAutofit/>
          </a:bodyPr>
          <a:p>
            <a:pPr algn="ctr">
              <a:lnSpc>
                <a:spcPct val="100000"/>
              </a:lnSpc>
            </a:pPr>
            <a:r>
              <a:rPr b="1" lang="pl-PL" sz="3200" spc="-1" strike="noStrike">
                <a:solidFill>
                  <a:srgbClr val="000000"/>
                </a:solidFill>
                <a:latin typeface="Calibri"/>
              </a:rPr>
              <a:t>4. Sports improve sleeping habits</a:t>
            </a:r>
            <a:br/>
            <a:endParaRPr b="0" lang="pl-PL" sz="3200" spc="-1" strike="noStrike">
              <a:solidFill>
                <a:srgbClr val="000000"/>
              </a:solidFill>
              <a:latin typeface="Calibri"/>
            </a:endParaRPr>
          </a:p>
        </p:txBody>
      </p:sp>
      <p:sp>
        <p:nvSpPr>
          <p:cNvPr id="103" name="TextShape 2"/>
          <p:cNvSpPr txBox="1"/>
          <p:nvPr/>
        </p:nvSpPr>
        <p:spPr>
          <a:xfrm>
            <a:off x="214200" y="1071720"/>
            <a:ext cx="7900560" cy="2471400"/>
          </a:xfrm>
          <a:prstGeom prst="rect">
            <a:avLst/>
          </a:prstGeom>
          <a:noFill/>
          <a:ln>
            <a:noFill/>
          </a:ln>
        </p:spPr>
        <p:txBody>
          <a:bodyPr>
            <a:normAutofit/>
          </a:bodyPr>
          <a:p>
            <a:pPr marL="343080" indent="-342720">
              <a:lnSpc>
                <a:spcPct val="100000"/>
              </a:lnSpc>
              <a:spcBef>
                <a:spcPts val="519"/>
              </a:spcBef>
            </a:pPr>
            <a:r>
              <a:rPr b="0" lang="pl-PL" sz="2600" spc="-1" strike="noStrike">
                <a:solidFill>
                  <a:srgbClr val="000000"/>
                </a:solidFill>
                <a:latin typeface="Calibri"/>
              </a:rPr>
              <a:t>    </a:t>
            </a:r>
            <a:r>
              <a:rPr b="0" lang="pl-PL" sz="2600" spc="-1" strike="noStrike">
                <a:solidFill>
                  <a:srgbClr val="000000"/>
                </a:solidFill>
                <a:latin typeface="Calibri"/>
              </a:rPr>
              <a:t>Sports and other forms of physical activity improve the quality of sleep. They do this by helping you fall asleep faster and deepening your sleep. Sleeping better can improve your mental outlook the next day, as well as improve your mood. </a:t>
            </a:r>
            <a:endParaRPr b="0" lang="pl-PL" sz="2600" spc="-1" strike="noStrike">
              <a:solidFill>
                <a:srgbClr val="000000"/>
              </a:solidFill>
              <a:latin typeface="Calibri"/>
            </a:endParaRPr>
          </a:p>
        </p:txBody>
      </p:sp>
      <p:pic>
        <p:nvPicPr>
          <p:cNvPr id="104" name="Picture 2" descr=""/>
          <p:cNvPicPr/>
          <p:nvPr/>
        </p:nvPicPr>
        <p:blipFill>
          <a:blip r:embed="rId1"/>
          <a:stretch/>
        </p:blipFill>
        <p:spPr>
          <a:xfrm>
            <a:off x="285840" y="4000680"/>
            <a:ext cx="5014440" cy="2142720"/>
          </a:xfrm>
          <a:prstGeom prst="rect">
            <a:avLst/>
          </a:prstGeom>
          <a:ln>
            <a:noFill/>
          </a:ln>
          <a:effectLst>
            <a:softEdge rad="112500"/>
          </a:effectLst>
        </p:spPr>
      </p:pic>
      <p:pic>
        <p:nvPicPr>
          <p:cNvPr id="105" name="Picture 4" descr=""/>
          <p:cNvPicPr/>
          <p:nvPr/>
        </p:nvPicPr>
        <p:blipFill>
          <a:blip r:embed="rId2"/>
          <a:stretch/>
        </p:blipFill>
        <p:spPr>
          <a:xfrm>
            <a:off x="5357880" y="3143160"/>
            <a:ext cx="3566520" cy="2785680"/>
          </a:xfrm>
          <a:prstGeom prst="rect">
            <a:avLst/>
          </a:prstGeom>
          <a:ln>
            <a:noFill/>
          </a:ln>
          <a:effectLst>
            <a:softEdge rad="112500"/>
          </a:effectLst>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285840" y="285840"/>
            <a:ext cx="8229240" cy="1142640"/>
          </a:xfrm>
          <a:prstGeom prst="rect">
            <a:avLst/>
          </a:prstGeom>
          <a:noFill/>
          <a:ln>
            <a:noFill/>
          </a:ln>
        </p:spPr>
        <p:txBody>
          <a:bodyPr anchor="ctr">
            <a:normAutofit/>
          </a:bodyPr>
          <a:p>
            <a:pPr algn="ctr">
              <a:lnSpc>
                <a:spcPct val="100000"/>
              </a:lnSpc>
            </a:pPr>
            <a:r>
              <a:rPr b="1" lang="pl-PL" sz="4400" spc="-1" strike="noStrike">
                <a:solidFill>
                  <a:srgbClr val="000000"/>
                </a:solidFill>
                <a:latin typeface="Calibri"/>
              </a:rPr>
              <a:t>5. </a:t>
            </a:r>
            <a:r>
              <a:rPr b="1" lang="pl-PL" sz="4000" spc="-1" strike="noStrike">
                <a:solidFill>
                  <a:srgbClr val="000000"/>
                </a:solidFill>
                <a:latin typeface="Calibri"/>
              </a:rPr>
              <a:t>Sports help you maintain </a:t>
            </a:r>
            <a:br/>
            <a:r>
              <a:rPr b="1" lang="pl-PL" sz="4000" spc="-1" strike="noStrike">
                <a:solidFill>
                  <a:srgbClr val="000000"/>
                </a:solidFill>
                <a:latin typeface="Calibri"/>
              </a:rPr>
              <a:t>a healthy weight</a:t>
            </a:r>
            <a:br/>
            <a:endParaRPr b="0" lang="pl-PL" sz="4000" spc="-1" strike="noStrike">
              <a:solidFill>
                <a:srgbClr val="000000"/>
              </a:solidFill>
              <a:latin typeface="Calibri"/>
            </a:endParaRPr>
          </a:p>
        </p:txBody>
      </p:sp>
      <p:sp>
        <p:nvSpPr>
          <p:cNvPr id="107" name="TextShape 2"/>
          <p:cNvSpPr txBox="1"/>
          <p:nvPr/>
        </p:nvSpPr>
        <p:spPr>
          <a:xfrm>
            <a:off x="0" y="1285920"/>
            <a:ext cx="8286480" cy="2285640"/>
          </a:xfrm>
          <a:prstGeom prst="rect">
            <a:avLst/>
          </a:prstGeom>
          <a:noFill/>
          <a:ln>
            <a:noFill/>
          </a:ln>
        </p:spPr>
        <p:txBody>
          <a:bodyPr>
            <a:normAutofit/>
          </a:bodyPr>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The Centers for Disease Control and Prevention (CDC) recommend sports participation as a healthy way to maintain weight. Individual sports, such as running, cycling, and weightlifting, are all particularly effective ways to burn calories and/or build muscle. </a:t>
            </a:r>
            <a:endParaRPr b="0" lang="pl-PL" sz="3200" spc="-1" strike="noStrike">
              <a:solidFill>
                <a:srgbClr val="000000"/>
              </a:solidFill>
              <a:latin typeface="Calibri"/>
            </a:endParaRPr>
          </a:p>
        </p:txBody>
      </p:sp>
      <p:pic>
        <p:nvPicPr>
          <p:cNvPr id="108" name="Picture 2" descr=""/>
          <p:cNvPicPr/>
          <p:nvPr/>
        </p:nvPicPr>
        <p:blipFill>
          <a:blip r:embed="rId1"/>
          <a:stretch/>
        </p:blipFill>
        <p:spPr>
          <a:xfrm>
            <a:off x="0" y="3714840"/>
            <a:ext cx="4571640" cy="2243880"/>
          </a:xfrm>
          <a:prstGeom prst="rect">
            <a:avLst/>
          </a:prstGeom>
          <a:ln>
            <a:noFill/>
          </a:ln>
          <a:effectLst>
            <a:softEdge rad="112500"/>
          </a:effectLst>
        </p:spPr>
      </p:pic>
      <p:pic>
        <p:nvPicPr>
          <p:cNvPr id="109" name="Picture 4" descr=""/>
          <p:cNvPicPr/>
          <p:nvPr/>
        </p:nvPicPr>
        <p:blipFill>
          <a:blip r:embed="rId2"/>
          <a:stretch/>
        </p:blipFill>
        <p:spPr>
          <a:xfrm>
            <a:off x="4643280" y="3714840"/>
            <a:ext cx="4500360" cy="2285640"/>
          </a:xfrm>
          <a:prstGeom prst="rect">
            <a:avLst/>
          </a:prstGeom>
          <a:ln>
            <a:noFill/>
          </a:ln>
          <a:effectLst>
            <a:softEdge rad="112500"/>
          </a:effectLst>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57200" y="274680"/>
            <a:ext cx="8229240" cy="1142640"/>
          </a:xfrm>
          <a:prstGeom prst="rect">
            <a:avLst/>
          </a:prstGeom>
          <a:noFill/>
          <a:ln>
            <a:noFill/>
          </a:ln>
        </p:spPr>
        <p:txBody>
          <a:bodyPr anchor="ctr">
            <a:normAutofit/>
          </a:bodyPr>
          <a:p>
            <a:pPr algn="ctr">
              <a:lnSpc>
                <a:spcPct val="100000"/>
              </a:lnSpc>
            </a:pPr>
            <a:r>
              <a:rPr b="1" lang="pl-PL" sz="4400" spc="-1" strike="noStrike">
                <a:solidFill>
                  <a:srgbClr val="000000"/>
                </a:solidFill>
                <a:latin typeface="Calibri"/>
              </a:rPr>
              <a:t>6. Sports boost your self-confidence</a:t>
            </a:r>
            <a:br/>
            <a:endParaRPr b="0" lang="pl-PL" sz="4400" spc="-1" strike="noStrike">
              <a:solidFill>
                <a:srgbClr val="000000"/>
              </a:solidFill>
              <a:latin typeface="Calibri"/>
            </a:endParaRPr>
          </a:p>
        </p:txBody>
      </p:sp>
      <p:sp>
        <p:nvSpPr>
          <p:cNvPr id="111" name="TextShape 2"/>
          <p:cNvSpPr txBox="1"/>
          <p:nvPr/>
        </p:nvSpPr>
        <p:spPr>
          <a:xfrm>
            <a:off x="285840" y="1143000"/>
            <a:ext cx="7972200" cy="2328480"/>
          </a:xfrm>
          <a:prstGeom prst="rect">
            <a:avLst/>
          </a:prstGeom>
          <a:noFill/>
          <a:ln>
            <a:noFill/>
          </a:ln>
        </p:spPr>
        <p:txBody>
          <a:bodyPr>
            <a:normAutofit/>
          </a:bodyPr>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The regular exercise that comes with playing sports can boost your confidence and improve your self-esteem. As your strength, skills, and stamina increase through playing sports, your self-image will improve as well. </a:t>
            </a:r>
            <a:endParaRPr b="0" lang="pl-PL" sz="3200" spc="-1" strike="noStrike">
              <a:solidFill>
                <a:srgbClr val="000000"/>
              </a:solidFill>
              <a:latin typeface="Calibri"/>
            </a:endParaRPr>
          </a:p>
        </p:txBody>
      </p:sp>
      <p:pic>
        <p:nvPicPr>
          <p:cNvPr id="112" name="Picture 2" descr=""/>
          <p:cNvPicPr/>
          <p:nvPr/>
        </p:nvPicPr>
        <p:blipFill>
          <a:blip r:embed="rId1"/>
          <a:stretch/>
        </p:blipFill>
        <p:spPr>
          <a:xfrm>
            <a:off x="428760" y="3437280"/>
            <a:ext cx="2571480" cy="3420360"/>
          </a:xfrm>
          <a:prstGeom prst="rect">
            <a:avLst/>
          </a:prstGeom>
          <a:ln>
            <a:noFill/>
          </a:ln>
          <a:effectLst>
            <a:softEdge rad="112500"/>
          </a:effectLst>
        </p:spPr>
      </p:pic>
      <p:pic>
        <p:nvPicPr>
          <p:cNvPr id="113" name="Picture 4" descr=""/>
          <p:cNvPicPr/>
          <p:nvPr/>
        </p:nvPicPr>
        <p:blipFill>
          <a:blip r:embed="rId2"/>
          <a:stretch/>
        </p:blipFill>
        <p:spPr>
          <a:xfrm>
            <a:off x="3714840" y="3571920"/>
            <a:ext cx="4609800" cy="3067560"/>
          </a:xfrm>
          <a:prstGeom prst="rect">
            <a:avLst/>
          </a:prstGeom>
          <a:ln>
            <a:noFill/>
          </a:ln>
          <a:effectLst>
            <a:softEdge rad="112500"/>
          </a:effectLst>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0" y="428760"/>
            <a:ext cx="8229240" cy="1142640"/>
          </a:xfrm>
          <a:prstGeom prst="rect">
            <a:avLst/>
          </a:prstGeom>
          <a:noFill/>
          <a:ln>
            <a:noFill/>
          </a:ln>
        </p:spPr>
        <p:txBody>
          <a:bodyPr anchor="ctr">
            <a:normAutofit/>
          </a:bodyPr>
          <a:p>
            <a:pPr algn="ctr">
              <a:lnSpc>
                <a:spcPct val="100000"/>
              </a:lnSpc>
            </a:pPr>
            <a:r>
              <a:rPr b="1" lang="pl-PL" sz="4000" spc="-1" strike="noStrike">
                <a:solidFill>
                  <a:srgbClr val="000000"/>
                </a:solidFill>
                <a:latin typeface="Calibri"/>
              </a:rPr>
              <a:t>7. Sports have been linked </a:t>
            </a:r>
            <a:br/>
            <a:r>
              <a:rPr b="1" lang="pl-PL" sz="4000" spc="-1" strike="noStrike">
                <a:solidFill>
                  <a:srgbClr val="000000"/>
                </a:solidFill>
                <a:latin typeface="Calibri"/>
              </a:rPr>
              <a:t>to leadership traits</a:t>
            </a:r>
            <a:br/>
            <a:endParaRPr b="0" lang="pl-PL" sz="4000" spc="-1" strike="noStrike">
              <a:solidFill>
                <a:srgbClr val="000000"/>
              </a:solidFill>
              <a:latin typeface="Calibri"/>
            </a:endParaRPr>
          </a:p>
        </p:txBody>
      </p:sp>
      <p:sp>
        <p:nvSpPr>
          <p:cNvPr id="115" name="TextShape 2"/>
          <p:cNvSpPr txBox="1"/>
          <p:nvPr/>
        </p:nvSpPr>
        <p:spPr>
          <a:xfrm>
            <a:off x="214200" y="1285920"/>
            <a:ext cx="7757640" cy="2685600"/>
          </a:xfrm>
          <a:prstGeom prst="rect">
            <a:avLst/>
          </a:prstGeom>
          <a:noFill/>
          <a:ln>
            <a:noFill/>
          </a:ln>
        </p:spPr>
        <p:txBody>
          <a:bodyPr>
            <a:normAutofit/>
          </a:bodyPr>
          <a:p>
            <a:pPr marL="343080" indent="-342720">
              <a:lnSpc>
                <a:spcPct val="100000"/>
              </a:lnSpc>
              <a:spcBef>
                <a:spcPts val="641"/>
              </a:spcBef>
            </a:pPr>
            <a:r>
              <a:rPr b="0" lang="pl-PL" sz="3200" spc="-1" strike="noStrike">
                <a:solidFill>
                  <a:srgbClr val="000000"/>
                </a:solidFill>
                <a:latin typeface="Calibri"/>
              </a:rPr>
              <a:t>   </a:t>
            </a:r>
            <a:r>
              <a:rPr b="0" lang="pl-PL" sz="3200" spc="-1" strike="noStrike">
                <a:solidFill>
                  <a:srgbClr val="000000"/>
                </a:solidFill>
                <a:latin typeface="Calibri"/>
              </a:rPr>
              <a:t>Team sports such as soccer, baseball, and basketball are breeding grounds for leadership traits. Studies done in high schools reveal a correlation between sports participation and leadership qualities. The team mindset leads to strong leadership qualities over time.</a:t>
            </a:r>
            <a:endParaRPr b="0" lang="pl-PL" sz="3200" spc="-1" strike="noStrike">
              <a:solidFill>
                <a:srgbClr val="000000"/>
              </a:solidFill>
              <a:latin typeface="Calibri"/>
            </a:endParaRPr>
          </a:p>
        </p:txBody>
      </p:sp>
      <p:pic>
        <p:nvPicPr>
          <p:cNvPr id="116" name="Picture 2" descr=""/>
          <p:cNvPicPr/>
          <p:nvPr/>
        </p:nvPicPr>
        <p:blipFill>
          <a:blip r:embed="rId1"/>
          <a:stretch/>
        </p:blipFill>
        <p:spPr>
          <a:xfrm>
            <a:off x="1214280" y="3844800"/>
            <a:ext cx="6495840" cy="3012840"/>
          </a:xfrm>
          <a:prstGeom prst="rect">
            <a:avLst/>
          </a:prstGeom>
          <a:ln>
            <a:noFill/>
          </a:ln>
          <a:effectLst>
            <a:softEdge rad="112500"/>
          </a:effectLst>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92</TotalTime>
  <Application>LibreOffice/5.4.5.1$Windows_X86_64 LibreOffice_project/79c9829dd5d8054ec39a82dc51cd9eff340dbee8</Application>
  <Words>509</Words>
  <Paragraphs>22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2018-05-07T13:04:12Z</dcterms:created>
  <dc:creator>zs</dc:creator>
  <dc:description/>
  <dc:language>fr-FR</dc:language>
  <cp:lastModifiedBy/>
  <dcterms:modified xsi:type="dcterms:W3CDTF">2019-06-17T20:29:49Z</dcterms:modified>
  <cp:revision>16</cp:revision>
  <dc:subject/>
  <dc:title>Slajd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Pokaz na ekranie (4:3)</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