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9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81B2E-B181-4D16-9D93-62B1F58BD78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73A2628-22C9-4E82-B257-63E66A311F27}">
      <dgm:prSet phldrT="[Texto]"/>
      <dgm:spPr>
        <a:solidFill>
          <a:srgbClr val="FF0000"/>
        </a:solidFill>
      </dgm:spPr>
      <dgm:t>
        <a:bodyPr/>
        <a:lstStyle/>
        <a:p>
          <a:r>
            <a:rPr lang="pt-PT" dirty="0"/>
            <a:t>EDP</a:t>
          </a:r>
        </a:p>
      </dgm:t>
    </dgm:pt>
    <dgm:pt modelId="{4F2A3479-45F9-43D4-989A-440DD1F3B059}" type="parTrans" cxnId="{A487E816-6455-472E-BE51-B9CF24B179F8}">
      <dgm:prSet/>
      <dgm:spPr/>
      <dgm:t>
        <a:bodyPr/>
        <a:lstStyle/>
        <a:p>
          <a:endParaRPr lang="pt-PT"/>
        </a:p>
      </dgm:t>
    </dgm:pt>
    <dgm:pt modelId="{384C3CB4-0456-485B-8E61-BCB066D673DC}" type="sibTrans" cxnId="{A487E816-6455-472E-BE51-B9CF24B179F8}">
      <dgm:prSet/>
      <dgm:spPr/>
      <dgm:t>
        <a:bodyPr/>
        <a:lstStyle/>
        <a:p>
          <a:endParaRPr lang="pt-PT"/>
        </a:p>
      </dgm:t>
    </dgm:pt>
    <dgm:pt modelId="{BA3601F7-711B-45A4-8C38-E17C9400518F}">
      <dgm:prSet phldrT="[Texto]"/>
      <dgm:spPr>
        <a:solidFill>
          <a:schemeClr val="accent6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pt-PT" dirty="0"/>
            <a:t>30 </a:t>
          </a:r>
          <a:r>
            <a:rPr lang="pt-PT" dirty="0" err="1"/>
            <a:t>July</a:t>
          </a:r>
          <a:r>
            <a:rPr lang="pt-PT" dirty="0"/>
            <a:t> 1976 </a:t>
          </a:r>
        </a:p>
      </dgm:t>
    </dgm:pt>
    <dgm:pt modelId="{9DA533D0-C274-4136-9D44-83861DFA235B}" type="parTrans" cxnId="{647BF38D-5A44-453A-9D0A-AC0AD1C704D6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906F2BA7-2052-4051-BF7C-E516B6A41212}" type="sibTrans" cxnId="{647BF38D-5A44-453A-9D0A-AC0AD1C704D6}">
      <dgm:prSet/>
      <dgm:spPr/>
      <dgm:t>
        <a:bodyPr/>
        <a:lstStyle/>
        <a:p>
          <a:endParaRPr lang="pt-PT"/>
        </a:p>
      </dgm:t>
    </dgm:pt>
    <dgm:pt modelId="{6917AD3B-00C9-4A42-8E55-32055CA18ABA}">
      <dgm:prSet phldrT="[Texto]"/>
      <dgm:spPr>
        <a:solidFill>
          <a:schemeClr val="accent6"/>
        </a:solidFill>
      </dgm:spPr>
      <dgm:t>
        <a:bodyPr/>
        <a:lstStyle/>
        <a:p>
          <a:r>
            <a:rPr lang="en-US" dirty="0"/>
            <a:t> It is the world's fourth largest wind energy producer </a:t>
          </a:r>
          <a:endParaRPr lang="pt-PT" dirty="0"/>
        </a:p>
      </dgm:t>
    </dgm:pt>
    <dgm:pt modelId="{4CFE868C-9BAA-4041-88DF-F12259FA537B}" type="parTrans" cxnId="{6434D1D4-88AE-406F-9819-D9784A30CA7B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CDD0EA9C-B4F0-4794-8153-59464C6EBF6B}" type="sibTrans" cxnId="{6434D1D4-88AE-406F-9819-D9784A30CA7B}">
      <dgm:prSet/>
      <dgm:spPr/>
      <dgm:t>
        <a:bodyPr/>
        <a:lstStyle/>
        <a:p>
          <a:endParaRPr lang="pt-PT"/>
        </a:p>
      </dgm:t>
    </dgm:pt>
    <dgm:pt modelId="{A575F160-1194-410F-9B06-238F7448F70A}">
      <dgm:prSet phldrT="[Texto]"/>
      <dgm:spPr>
        <a:solidFill>
          <a:schemeClr val="accent6"/>
        </a:solidFill>
      </dgm:spPr>
      <dgm:t>
        <a:bodyPr/>
        <a:lstStyle/>
        <a:p>
          <a:r>
            <a:rPr lang="pt-PT" dirty="0"/>
            <a:t>66% </a:t>
          </a:r>
          <a:r>
            <a:rPr lang="pt-PT" dirty="0" err="1"/>
            <a:t>of</a:t>
          </a:r>
          <a:r>
            <a:rPr lang="pt-PT" dirty="0"/>
            <a:t> </a:t>
          </a:r>
          <a:r>
            <a:rPr lang="pt-PT" dirty="0" err="1"/>
            <a:t>the</a:t>
          </a:r>
          <a:r>
            <a:rPr lang="pt-PT" dirty="0"/>
            <a:t> </a:t>
          </a:r>
          <a:r>
            <a:rPr lang="pt-PT" dirty="0" err="1"/>
            <a:t>energy</a:t>
          </a:r>
          <a:r>
            <a:rPr lang="pt-PT" dirty="0"/>
            <a:t> </a:t>
          </a:r>
          <a:r>
            <a:rPr lang="pt-PT" dirty="0" err="1"/>
            <a:t>produced</a:t>
          </a:r>
          <a:r>
            <a:rPr lang="pt-PT" dirty="0"/>
            <a:t> </a:t>
          </a:r>
          <a:r>
            <a:rPr lang="pt-PT" dirty="0" err="1"/>
            <a:t>is</a:t>
          </a:r>
          <a:r>
            <a:rPr lang="pt-PT" dirty="0"/>
            <a:t> </a:t>
          </a:r>
          <a:r>
            <a:rPr lang="pt-PT" dirty="0" err="1"/>
            <a:t>renewable</a:t>
          </a:r>
          <a:r>
            <a:rPr lang="pt-PT" dirty="0"/>
            <a:t> </a:t>
          </a:r>
        </a:p>
      </dgm:t>
    </dgm:pt>
    <dgm:pt modelId="{3891C826-3850-4CA2-BD5F-21AB351A3B65}" type="parTrans" cxnId="{6331C028-F5E4-4673-9023-31DF0C534653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758FAEEC-142E-45D9-8361-D384CE05597B}" type="sibTrans" cxnId="{6331C028-F5E4-4673-9023-31DF0C534653}">
      <dgm:prSet/>
      <dgm:spPr/>
      <dgm:t>
        <a:bodyPr/>
        <a:lstStyle/>
        <a:p>
          <a:endParaRPr lang="pt-PT"/>
        </a:p>
      </dgm:t>
    </dgm:pt>
    <dgm:pt modelId="{9335073E-03D8-435F-A83E-2A9E4C4FB4B2}">
      <dgm:prSet phldrT="[Texto]"/>
      <dgm:spPr>
        <a:solidFill>
          <a:schemeClr val="accent6"/>
        </a:solidFill>
      </dgm:spPr>
      <dgm:t>
        <a:bodyPr/>
        <a:lstStyle/>
        <a:p>
          <a:r>
            <a:rPr lang="pt-PT" dirty="0" err="1"/>
            <a:t>Located</a:t>
          </a:r>
          <a:r>
            <a:rPr lang="pt-PT" dirty="0"/>
            <a:t> in 19 countries </a:t>
          </a:r>
        </a:p>
      </dgm:t>
    </dgm:pt>
    <dgm:pt modelId="{2E3F516D-DBC7-463D-81AF-BC03440F7E5E}" type="parTrans" cxnId="{B06A35DF-28FE-40C9-873F-1D03D4CBC7DB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5470A59D-8F2A-43EF-A022-EA06023014B7}" type="sibTrans" cxnId="{B06A35DF-28FE-40C9-873F-1D03D4CBC7DB}">
      <dgm:prSet/>
      <dgm:spPr/>
      <dgm:t>
        <a:bodyPr/>
        <a:lstStyle/>
        <a:p>
          <a:endParaRPr lang="pt-PT"/>
        </a:p>
      </dgm:t>
    </dgm:pt>
    <dgm:pt modelId="{C987BCAC-3296-4CA5-BC43-120ECE233FE0}" type="pres">
      <dgm:prSet presAssocID="{FA581B2E-B181-4D16-9D93-62B1F58BD78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3A166AC-A5C5-4989-B223-9D9DD02714C8}" type="pres">
      <dgm:prSet presAssocID="{C73A2628-22C9-4E82-B257-63E66A311F27}" presName="centerShape" presStyleLbl="node0" presStyleIdx="0" presStyleCnt="1"/>
      <dgm:spPr/>
    </dgm:pt>
    <dgm:pt modelId="{2F90B5C6-A731-43D6-8687-D450355B4D88}" type="pres">
      <dgm:prSet presAssocID="{9DA533D0-C274-4136-9D44-83861DFA235B}" presName="parTrans" presStyleLbl="sibTrans2D1" presStyleIdx="0" presStyleCnt="4"/>
      <dgm:spPr/>
    </dgm:pt>
    <dgm:pt modelId="{695CEC88-D3B8-4952-9579-C7A8D2E60E38}" type="pres">
      <dgm:prSet presAssocID="{9DA533D0-C274-4136-9D44-83861DFA235B}" presName="connectorText" presStyleLbl="sibTrans2D1" presStyleIdx="0" presStyleCnt="4"/>
      <dgm:spPr/>
    </dgm:pt>
    <dgm:pt modelId="{008EB777-213D-4844-B7FC-EDAB71C5BF40}" type="pres">
      <dgm:prSet presAssocID="{BA3601F7-711B-45A4-8C38-E17C9400518F}" presName="node" presStyleLbl="node1" presStyleIdx="0" presStyleCnt="4">
        <dgm:presLayoutVars>
          <dgm:bulletEnabled val="1"/>
        </dgm:presLayoutVars>
      </dgm:prSet>
      <dgm:spPr/>
    </dgm:pt>
    <dgm:pt modelId="{E5761307-E290-4487-A60C-AA3A10BBE92C}" type="pres">
      <dgm:prSet presAssocID="{4CFE868C-9BAA-4041-88DF-F12259FA537B}" presName="parTrans" presStyleLbl="sibTrans2D1" presStyleIdx="1" presStyleCnt="4"/>
      <dgm:spPr/>
    </dgm:pt>
    <dgm:pt modelId="{80389E47-DB95-4554-979F-5767F0DCF271}" type="pres">
      <dgm:prSet presAssocID="{4CFE868C-9BAA-4041-88DF-F12259FA537B}" presName="connectorText" presStyleLbl="sibTrans2D1" presStyleIdx="1" presStyleCnt="4"/>
      <dgm:spPr/>
    </dgm:pt>
    <dgm:pt modelId="{2CBCB305-33EF-4905-8FB1-A27ABFEFF36D}" type="pres">
      <dgm:prSet presAssocID="{6917AD3B-00C9-4A42-8E55-32055CA18ABA}" presName="node" presStyleLbl="node1" presStyleIdx="1" presStyleCnt="4" custScaleX="99921" custScaleY="101078">
        <dgm:presLayoutVars>
          <dgm:bulletEnabled val="1"/>
        </dgm:presLayoutVars>
      </dgm:prSet>
      <dgm:spPr/>
    </dgm:pt>
    <dgm:pt modelId="{D3B945DE-A940-4BF3-B3C7-2C769FBA331A}" type="pres">
      <dgm:prSet presAssocID="{3891C826-3850-4CA2-BD5F-21AB351A3B65}" presName="parTrans" presStyleLbl="sibTrans2D1" presStyleIdx="2" presStyleCnt="4"/>
      <dgm:spPr/>
    </dgm:pt>
    <dgm:pt modelId="{BCD3DD09-163A-4DEE-A03E-2E6AC663E7B2}" type="pres">
      <dgm:prSet presAssocID="{3891C826-3850-4CA2-BD5F-21AB351A3B65}" presName="connectorText" presStyleLbl="sibTrans2D1" presStyleIdx="2" presStyleCnt="4"/>
      <dgm:spPr/>
    </dgm:pt>
    <dgm:pt modelId="{F2CE35E7-2A84-4A31-8E97-E28E0E94ECB8}" type="pres">
      <dgm:prSet presAssocID="{A575F160-1194-410F-9B06-238F7448F70A}" presName="node" presStyleLbl="node1" presStyleIdx="2" presStyleCnt="4">
        <dgm:presLayoutVars>
          <dgm:bulletEnabled val="1"/>
        </dgm:presLayoutVars>
      </dgm:prSet>
      <dgm:spPr/>
    </dgm:pt>
    <dgm:pt modelId="{374D082A-FE92-4CF0-AEE2-5960CF1E0688}" type="pres">
      <dgm:prSet presAssocID="{2E3F516D-DBC7-463D-81AF-BC03440F7E5E}" presName="parTrans" presStyleLbl="sibTrans2D1" presStyleIdx="3" presStyleCnt="4"/>
      <dgm:spPr/>
    </dgm:pt>
    <dgm:pt modelId="{770F62E4-17AE-4418-84ED-3E53DB3D07C7}" type="pres">
      <dgm:prSet presAssocID="{2E3F516D-DBC7-463D-81AF-BC03440F7E5E}" presName="connectorText" presStyleLbl="sibTrans2D1" presStyleIdx="3" presStyleCnt="4"/>
      <dgm:spPr/>
    </dgm:pt>
    <dgm:pt modelId="{125A77E2-2D7F-47F8-922A-DA5461EC8841}" type="pres">
      <dgm:prSet presAssocID="{9335073E-03D8-435F-A83E-2A9E4C4FB4B2}" presName="node" presStyleLbl="node1" presStyleIdx="3" presStyleCnt="4">
        <dgm:presLayoutVars>
          <dgm:bulletEnabled val="1"/>
        </dgm:presLayoutVars>
      </dgm:prSet>
      <dgm:spPr/>
    </dgm:pt>
  </dgm:ptLst>
  <dgm:cxnLst>
    <dgm:cxn modelId="{199BFC12-C779-48AC-9B3F-19AE75302E07}" type="presOf" srcId="{4CFE868C-9BAA-4041-88DF-F12259FA537B}" destId="{80389E47-DB95-4554-979F-5767F0DCF271}" srcOrd="1" destOrd="0" presId="urn:microsoft.com/office/officeart/2005/8/layout/radial5"/>
    <dgm:cxn modelId="{A487E816-6455-472E-BE51-B9CF24B179F8}" srcId="{FA581B2E-B181-4D16-9D93-62B1F58BD78C}" destId="{C73A2628-22C9-4E82-B257-63E66A311F27}" srcOrd="0" destOrd="0" parTransId="{4F2A3479-45F9-43D4-989A-440DD1F3B059}" sibTransId="{384C3CB4-0456-485B-8E61-BCB066D673DC}"/>
    <dgm:cxn modelId="{6331C028-F5E4-4673-9023-31DF0C534653}" srcId="{C73A2628-22C9-4E82-B257-63E66A311F27}" destId="{A575F160-1194-410F-9B06-238F7448F70A}" srcOrd="2" destOrd="0" parTransId="{3891C826-3850-4CA2-BD5F-21AB351A3B65}" sibTransId="{758FAEEC-142E-45D9-8361-D384CE05597B}"/>
    <dgm:cxn modelId="{40AB694A-1E1C-470F-BE7D-5F62A579539B}" type="presOf" srcId="{A575F160-1194-410F-9B06-238F7448F70A}" destId="{F2CE35E7-2A84-4A31-8E97-E28E0E94ECB8}" srcOrd="0" destOrd="0" presId="urn:microsoft.com/office/officeart/2005/8/layout/radial5"/>
    <dgm:cxn modelId="{66F5924A-A471-4957-9726-39A06934FA79}" type="presOf" srcId="{9DA533D0-C274-4136-9D44-83861DFA235B}" destId="{2F90B5C6-A731-43D6-8687-D450355B4D88}" srcOrd="0" destOrd="0" presId="urn:microsoft.com/office/officeart/2005/8/layout/radial5"/>
    <dgm:cxn modelId="{79D6276B-7C11-472D-BC53-BD0F99D61F1D}" type="presOf" srcId="{4CFE868C-9BAA-4041-88DF-F12259FA537B}" destId="{E5761307-E290-4487-A60C-AA3A10BBE92C}" srcOrd="0" destOrd="0" presId="urn:microsoft.com/office/officeart/2005/8/layout/radial5"/>
    <dgm:cxn modelId="{7A348754-E85D-4BF6-9E68-E19CF07684F7}" type="presOf" srcId="{9DA533D0-C274-4136-9D44-83861DFA235B}" destId="{695CEC88-D3B8-4952-9579-C7A8D2E60E38}" srcOrd="1" destOrd="0" presId="urn:microsoft.com/office/officeart/2005/8/layout/radial5"/>
    <dgm:cxn modelId="{D7A9AA54-5241-42F2-AFFC-759BDB9F6ECB}" type="presOf" srcId="{6917AD3B-00C9-4A42-8E55-32055CA18ABA}" destId="{2CBCB305-33EF-4905-8FB1-A27ABFEFF36D}" srcOrd="0" destOrd="0" presId="urn:microsoft.com/office/officeart/2005/8/layout/radial5"/>
    <dgm:cxn modelId="{55A0CE82-9EB3-45BD-A143-24C4E8912E9E}" type="presOf" srcId="{3891C826-3850-4CA2-BD5F-21AB351A3B65}" destId="{BCD3DD09-163A-4DEE-A03E-2E6AC663E7B2}" srcOrd="1" destOrd="0" presId="urn:microsoft.com/office/officeart/2005/8/layout/radial5"/>
    <dgm:cxn modelId="{647BF38D-5A44-453A-9D0A-AC0AD1C704D6}" srcId="{C73A2628-22C9-4E82-B257-63E66A311F27}" destId="{BA3601F7-711B-45A4-8C38-E17C9400518F}" srcOrd="0" destOrd="0" parTransId="{9DA533D0-C274-4136-9D44-83861DFA235B}" sibTransId="{906F2BA7-2052-4051-BF7C-E516B6A41212}"/>
    <dgm:cxn modelId="{AD6EE293-F729-4CC1-9139-A58BC7D97484}" type="presOf" srcId="{BA3601F7-711B-45A4-8C38-E17C9400518F}" destId="{008EB777-213D-4844-B7FC-EDAB71C5BF40}" srcOrd="0" destOrd="0" presId="urn:microsoft.com/office/officeart/2005/8/layout/radial5"/>
    <dgm:cxn modelId="{BBC1A2A1-01F0-4FC7-BD56-7A2ED01F7289}" type="presOf" srcId="{3891C826-3850-4CA2-BD5F-21AB351A3B65}" destId="{D3B945DE-A940-4BF3-B3C7-2C769FBA331A}" srcOrd="0" destOrd="0" presId="urn:microsoft.com/office/officeart/2005/8/layout/radial5"/>
    <dgm:cxn modelId="{0295A8A8-01FD-488F-9F9E-03FC2193FD13}" type="presOf" srcId="{2E3F516D-DBC7-463D-81AF-BC03440F7E5E}" destId="{770F62E4-17AE-4418-84ED-3E53DB3D07C7}" srcOrd="1" destOrd="0" presId="urn:microsoft.com/office/officeart/2005/8/layout/radial5"/>
    <dgm:cxn modelId="{F8B389AE-7A05-4E35-9F54-44A75EE5B761}" type="presOf" srcId="{C73A2628-22C9-4E82-B257-63E66A311F27}" destId="{73A166AC-A5C5-4989-B223-9D9DD02714C8}" srcOrd="0" destOrd="0" presId="urn:microsoft.com/office/officeart/2005/8/layout/radial5"/>
    <dgm:cxn modelId="{77FDFCC5-8B38-4121-B5CC-AAC77F50C46D}" type="presOf" srcId="{9335073E-03D8-435F-A83E-2A9E4C4FB4B2}" destId="{125A77E2-2D7F-47F8-922A-DA5461EC8841}" srcOrd="0" destOrd="0" presId="urn:microsoft.com/office/officeart/2005/8/layout/radial5"/>
    <dgm:cxn modelId="{E3337ED0-8317-43B1-A03B-8E6AA41E1B7C}" type="presOf" srcId="{FA581B2E-B181-4D16-9D93-62B1F58BD78C}" destId="{C987BCAC-3296-4CA5-BC43-120ECE233FE0}" srcOrd="0" destOrd="0" presId="urn:microsoft.com/office/officeart/2005/8/layout/radial5"/>
    <dgm:cxn modelId="{6434D1D4-88AE-406F-9819-D9784A30CA7B}" srcId="{C73A2628-22C9-4E82-B257-63E66A311F27}" destId="{6917AD3B-00C9-4A42-8E55-32055CA18ABA}" srcOrd="1" destOrd="0" parTransId="{4CFE868C-9BAA-4041-88DF-F12259FA537B}" sibTransId="{CDD0EA9C-B4F0-4794-8153-59464C6EBF6B}"/>
    <dgm:cxn modelId="{B06A35DF-28FE-40C9-873F-1D03D4CBC7DB}" srcId="{C73A2628-22C9-4E82-B257-63E66A311F27}" destId="{9335073E-03D8-435F-A83E-2A9E4C4FB4B2}" srcOrd="3" destOrd="0" parTransId="{2E3F516D-DBC7-463D-81AF-BC03440F7E5E}" sibTransId="{5470A59D-8F2A-43EF-A022-EA06023014B7}"/>
    <dgm:cxn modelId="{125CC1F5-5109-42DB-A954-AEBCC2B9CCD7}" type="presOf" srcId="{2E3F516D-DBC7-463D-81AF-BC03440F7E5E}" destId="{374D082A-FE92-4CF0-AEE2-5960CF1E0688}" srcOrd="0" destOrd="0" presId="urn:microsoft.com/office/officeart/2005/8/layout/radial5"/>
    <dgm:cxn modelId="{0C4AC646-6327-4538-919D-EC2429AF3C2C}" type="presParOf" srcId="{C987BCAC-3296-4CA5-BC43-120ECE233FE0}" destId="{73A166AC-A5C5-4989-B223-9D9DD02714C8}" srcOrd="0" destOrd="0" presId="urn:microsoft.com/office/officeart/2005/8/layout/radial5"/>
    <dgm:cxn modelId="{70C007BB-8C43-470F-90ED-A73329075F76}" type="presParOf" srcId="{C987BCAC-3296-4CA5-BC43-120ECE233FE0}" destId="{2F90B5C6-A731-43D6-8687-D450355B4D88}" srcOrd="1" destOrd="0" presId="urn:microsoft.com/office/officeart/2005/8/layout/radial5"/>
    <dgm:cxn modelId="{64774669-4491-4532-A0AE-754B930FF2FB}" type="presParOf" srcId="{2F90B5C6-A731-43D6-8687-D450355B4D88}" destId="{695CEC88-D3B8-4952-9579-C7A8D2E60E38}" srcOrd="0" destOrd="0" presId="urn:microsoft.com/office/officeart/2005/8/layout/radial5"/>
    <dgm:cxn modelId="{55C75F10-CAFB-48FF-9EAE-CBBF0A5AADEB}" type="presParOf" srcId="{C987BCAC-3296-4CA5-BC43-120ECE233FE0}" destId="{008EB777-213D-4844-B7FC-EDAB71C5BF40}" srcOrd="2" destOrd="0" presId="urn:microsoft.com/office/officeart/2005/8/layout/radial5"/>
    <dgm:cxn modelId="{4A9B2B28-5E02-40B7-B36F-6E238997D4EE}" type="presParOf" srcId="{C987BCAC-3296-4CA5-BC43-120ECE233FE0}" destId="{E5761307-E290-4487-A60C-AA3A10BBE92C}" srcOrd="3" destOrd="0" presId="urn:microsoft.com/office/officeart/2005/8/layout/radial5"/>
    <dgm:cxn modelId="{14B25F76-78ED-432C-AB5A-EC2BBB3EDDE9}" type="presParOf" srcId="{E5761307-E290-4487-A60C-AA3A10BBE92C}" destId="{80389E47-DB95-4554-979F-5767F0DCF271}" srcOrd="0" destOrd="0" presId="urn:microsoft.com/office/officeart/2005/8/layout/radial5"/>
    <dgm:cxn modelId="{278D65D3-7ECB-47CD-B0B1-BC5417C83766}" type="presParOf" srcId="{C987BCAC-3296-4CA5-BC43-120ECE233FE0}" destId="{2CBCB305-33EF-4905-8FB1-A27ABFEFF36D}" srcOrd="4" destOrd="0" presId="urn:microsoft.com/office/officeart/2005/8/layout/radial5"/>
    <dgm:cxn modelId="{0484E951-831A-4B7C-9506-033466700B0F}" type="presParOf" srcId="{C987BCAC-3296-4CA5-BC43-120ECE233FE0}" destId="{D3B945DE-A940-4BF3-B3C7-2C769FBA331A}" srcOrd="5" destOrd="0" presId="urn:microsoft.com/office/officeart/2005/8/layout/radial5"/>
    <dgm:cxn modelId="{E0DF6CBD-0E7C-4708-8CF2-8152BB3682F7}" type="presParOf" srcId="{D3B945DE-A940-4BF3-B3C7-2C769FBA331A}" destId="{BCD3DD09-163A-4DEE-A03E-2E6AC663E7B2}" srcOrd="0" destOrd="0" presId="urn:microsoft.com/office/officeart/2005/8/layout/radial5"/>
    <dgm:cxn modelId="{95D945D6-8E83-4342-86EC-65393227180D}" type="presParOf" srcId="{C987BCAC-3296-4CA5-BC43-120ECE233FE0}" destId="{F2CE35E7-2A84-4A31-8E97-E28E0E94ECB8}" srcOrd="6" destOrd="0" presId="urn:microsoft.com/office/officeart/2005/8/layout/radial5"/>
    <dgm:cxn modelId="{829C7762-F1BB-4214-930B-1C8E8346A402}" type="presParOf" srcId="{C987BCAC-3296-4CA5-BC43-120ECE233FE0}" destId="{374D082A-FE92-4CF0-AEE2-5960CF1E0688}" srcOrd="7" destOrd="0" presId="urn:microsoft.com/office/officeart/2005/8/layout/radial5"/>
    <dgm:cxn modelId="{F533A842-CC4C-444A-804F-BA39632485CE}" type="presParOf" srcId="{374D082A-FE92-4CF0-AEE2-5960CF1E0688}" destId="{770F62E4-17AE-4418-84ED-3E53DB3D07C7}" srcOrd="0" destOrd="0" presId="urn:microsoft.com/office/officeart/2005/8/layout/radial5"/>
    <dgm:cxn modelId="{5754FCF5-26A2-4AA4-9B77-69F763E3780A}" type="presParOf" srcId="{C987BCAC-3296-4CA5-BC43-120ECE233FE0}" destId="{125A77E2-2D7F-47F8-922A-DA5461EC884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166AC-A5C5-4989-B223-9D9DD02714C8}">
      <dsp:nvSpPr>
        <dsp:cNvPr id="0" name=""/>
        <dsp:cNvSpPr/>
      </dsp:nvSpPr>
      <dsp:spPr>
        <a:xfrm>
          <a:off x="4512497" y="2527629"/>
          <a:ext cx="1802741" cy="1802741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5100" kern="1200" dirty="0"/>
            <a:t>EDP</a:t>
          </a:r>
        </a:p>
      </dsp:txBody>
      <dsp:txXfrm>
        <a:off x="4776502" y="2791634"/>
        <a:ext cx="1274731" cy="1274731"/>
      </dsp:txXfrm>
    </dsp:sp>
    <dsp:sp modelId="{2F90B5C6-A731-43D6-8687-D450355B4D88}">
      <dsp:nvSpPr>
        <dsp:cNvPr id="0" name=""/>
        <dsp:cNvSpPr/>
      </dsp:nvSpPr>
      <dsp:spPr>
        <a:xfrm rot="16200000">
          <a:off x="5222461" y="1870852"/>
          <a:ext cx="382813" cy="61293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600" kern="1200"/>
        </a:p>
      </dsp:txBody>
      <dsp:txXfrm>
        <a:off x="5279883" y="2050860"/>
        <a:ext cx="267969" cy="367760"/>
      </dsp:txXfrm>
    </dsp:sp>
    <dsp:sp modelId="{008EB777-213D-4844-B7FC-EDAB71C5BF40}">
      <dsp:nvSpPr>
        <dsp:cNvPr id="0" name=""/>
        <dsp:cNvSpPr/>
      </dsp:nvSpPr>
      <dsp:spPr>
        <a:xfrm>
          <a:off x="4512497" y="2597"/>
          <a:ext cx="1802741" cy="1802741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pt-PT" sz="1600" kern="1200" dirty="0"/>
            <a:t>30 </a:t>
          </a:r>
          <a:r>
            <a:rPr lang="pt-PT" sz="1600" kern="1200" dirty="0" err="1"/>
            <a:t>July</a:t>
          </a:r>
          <a:r>
            <a:rPr lang="pt-PT" sz="1600" kern="1200" dirty="0"/>
            <a:t> 1976 </a:t>
          </a:r>
        </a:p>
      </dsp:txBody>
      <dsp:txXfrm>
        <a:off x="4776502" y="266602"/>
        <a:ext cx="1274731" cy="1274731"/>
      </dsp:txXfrm>
    </dsp:sp>
    <dsp:sp modelId="{E5761307-E290-4487-A60C-AA3A10BBE92C}">
      <dsp:nvSpPr>
        <dsp:cNvPr id="0" name=""/>
        <dsp:cNvSpPr/>
      </dsp:nvSpPr>
      <dsp:spPr>
        <a:xfrm>
          <a:off x="6474299" y="3122533"/>
          <a:ext cx="383191" cy="61293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600" kern="1200"/>
        </a:p>
      </dsp:txBody>
      <dsp:txXfrm>
        <a:off x="6474299" y="3245119"/>
        <a:ext cx="268234" cy="367760"/>
      </dsp:txXfrm>
    </dsp:sp>
    <dsp:sp modelId="{2CBCB305-33EF-4905-8FB1-A27ABFEFF36D}">
      <dsp:nvSpPr>
        <dsp:cNvPr id="0" name=""/>
        <dsp:cNvSpPr/>
      </dsp:nvSpPr>
      <dsp:spPr>
        <a:xfrm>
          <a:off x="7038241" y="2517912"/>
          <a:ext cx="1801317" cy="182217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It is the world's fourth largest wind energy producer </a:t>
          </a:r>
          <a:endParaRPr lang="pt-PT" sz="1600" kern="1200" dirty="0"/>
        </a:p>
      </dsp:txBody>
      <dsp:txXfrm>
        <a:off x="7302038" y="2784763"/>
        <a:ext cx="1273723" cy="1288473"/>
      </dsp:txXfrm>
    </dsp:sp>
    <dsp:sp modelId="{D3B945DE-A940-4BF3-B3C7-2C769FBA331A}">
      <dsp:nvSpPr>
        <dsp:cNvPr id="0" name=""/>
        <dsp:cNvSpPr/>
      </dsp:nvSpPr>
      <dsp:spPr>
        <a:xfrm rot="5400000">
          <a:off x="5222461" y="4374215"/>
          <a:ext cx="382813" cy="61293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600" kern="1200"/>
        </a:p>
      </dsp:txBody>
      <dsp:txXfrm>
        <a:off x="5279883" y="4439379"/>
        <a:ext cx="267969" cy="367760"/>
      </dsp:txXfrm>
    </dsp:sp>
    <dsp:sp modelId="{F2CE35E7-2A84-4A31-8E97-E28E0E94ECB8}">
      <dsp:nvSpPr>
        <dsp:cNvPr id="0" name=""/>
        <dsp:cNvSpPr/>
      </dsp:nvSpPr>
      <dsp:spPr>
        <a:xfrm>
          <a:off x="4512497" y="5052661"/>
          <a:ext cx="1802741" cy="1802741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/>
            <a:t>66% </a:t>
          </a:r>
          <a:r>
            <a:rPr lang="pt-PT" sz="1600" kern="1200" dirty="0" err="1"/>
            <a:t>of</a:t>
          </a:r>
          <a:r>
            <a:rPr lang="pt-PT" sz="1600" kern="1200" dirty="0"/>
            <a:t> </a:t>
          </a:r>
          <a:r>
            <a:rPr lang="pt-PT" sz="1600" kern="1200" dirty="0" err="1"/>
            <a:t>the</a:t>
          </a:r>
          <a:r>
            <a:rPr lang="pt-PT" sz="1600" kern="1200" dirty="0"/>
            <a:t> </a:t>
          </a:r>
          <a:r>
            <a:rPr lang="pt-PT" sz="1600" kern="1200" dirty="0" err="1"/>
            <a:t>energy</a:t>
          </a:r>
          <a:r>
            <a:rPr lang="pt-PT" sz="1600" kern="1200" dirty="0"/>
            <a:t> </a:t>
          </a:r>
          <a:r>
            <a:rPr lang="pt-PT" sz="1600" kern="1200" dirty="0" err="1"/>
            <a:t>produced</a:t>
          </a:r>
          <a:r>
            <a:rPr lang="pt-PT" sz="1600" kern="1200" dirty="0"/>
            <a:t> </a:t>
          </a:r>
          <a:r>
            <a:rPr lang="pt-PT" sz="1600" kern="1200" dirty="0" err="1"/>
            <a:t>is</a:t>
          </a:r>
          <a:r>
            <a:rPr lang="pt-PT" sz="1600" kern="1200" dirty="0"/>
            <a:t> </a:t>
          </a:r>
          <a:r>
            <a:rPr lang="pt-PT" sz="1600" kern="1200" dirty="0" err="1"/>
            <a:t>renewable</a:t>
          </a:r>
          <a:r>
            <a:rPr lang="pt-PT" sz="1600" kern="1200" dirty="0"/>
            <a:t> </a:t>
          </a:r>
        </a:p>
      </dsp:txBody>
      <dsp:txXfrm>
        <a:off x="4776502" y="5316666"/>
        <a:ext cx="1274731" cy="1274731"/>
      </dsp:txXfrm>
    </dsp:sp>
    <dsp:sp modelId="{374D082A-FE92-4CF0-AEE2-5960CF1E0688}">
      <dsp:nvSpPr>
        <dsp:cNvPr id="0" name=""/>
        <dsp:cNvSpPr/>
      </dsp:nvSpPr>
      <dsp:spPr>
        <a:xfrm rot="10800000">
          <a:off x="3970780" y="3122533"/>
          <a:ext cx="382813" cy="61293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600" kern="1200"/>
        </a:p>
      </dsp:txBody>
      <dsp:txXfrm rot="10800000">
        <a:off x="4085624" y="3245119"/>
        <a:ext cx="267969" cy="367760"/>
      </dsp:txXfrm>
    </dsp:sp>
    <dsp:sp modelId="{125A77E2-2D7F-47F8-922A-DA5461EC8841}">
      <dsp:nvSpPr>
        <dsp:cNvPr id="0" name=""/>
        <dsp:cNvSpPr/>
      </dsp:nvSpPr>
      <dsp:spPr>
        <a:xfrm>
          <a:off x="1987465" y="2527629"/>
          <a:ext cx="1802741" cy="1802741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 err="1"/>
            <a:t>Located</a:t>
          </a:r>
          <a:r>
            <a:rPr lang="pt-PT" sz="1600" kern="1200" dirty="0"/>
            <a:t> in 19 countries </a:t>
          </a:r>
        </a:p>
      </dsp:txBody>
      <dsp:txXfrm>
        <a:off x="2251470" y="2791634"/>
        <a:ext cx="1274731" cy="1274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5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8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2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9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2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7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0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6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5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1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46" r:id="rId6"/>
    <p:sldLayoutId id="2147483842" r:id="rId7"/>
    <p:sldLayoutId id="2147483843" r:id="rId8"/>
    <p:sldLayoutId id="2147483844" r:id="rId9"/>
    <p:sldLayoutId id="2147483845" r:id="rId10"/>
    <p:sldLayoutId id="214748384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1" name="Rectangle 180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Imagem 14" descr="Uma imagem com relva, sentado, água, homem&#10;&#10;Descrição gerada automaticamente">
            <a:extLst>
              <a:ext uri="{FF2B5EF4-FFF2-40B4-BE49-F238E27FC236}">
                <a16:creationId xmlns:a16="http://schemas.microsoft.com/office/drawing/2014/main" id="{FF00C9AD-7F92-4A16-ACBE-D2B6293577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r="5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87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88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8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200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03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6" name="Freeform: Shape 215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" name="Freeform: Shape 216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8" name="Freeform: Shape 217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Título 1">
            <a:extLst>
              <a:ext uri="{FF2B5EF4-FFF2-40B4-BE49-F238E27FC236}">
                <a16:creationId xmlns:a16="http://schemas.microsoft.com/office/drawing/2014/main" id="{09487E38-0C0B-4BDB-9331-C543C9808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endParaRPr lang="pt-PT" sz="6600">
              <a:solidFill>
                <a:srgbClr val="FFFFFF"/>
              </a:solidFill>
            </a:endParaRPr>
          </a:p>
        </p:txBody>
      </p:sp>
      <p:grpSp>
        <p:nvGrpSpPr>
          <p:cNvPr id="220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4A89CC8-5348-49B1-8A4C-D321A262CFFD}"/>
              </a:ext>
            </a:extLst>
          </p:cNvPr>
          <p:cNvSpPr txBox="1"/>
          <p:nvPr/>
        </p:nvSpPr>
        <p:spPr>
          <a:xfrm>
            <a:off x="10628329" y="132792"/>
            <a:ext cx="2056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>
                <a:solidFill>
                  <a:schemeClr val="bg1"/>
                </a:solidFill>
              </a:rPr>
              <a:t>Beatriz Coutinho</a:t>
            </a:r>
          </a:p>
          <a:p>
            <a:r>
              <a:rPr lang="pt-PT" sz="1400" dirty="0" err="1">
                <a:solidFill>
                  <a:schemeClr val="bg1"/>
                </a:solidFill>
              </a:rPr>
              <a:t>Marcio</a:t>
            </a:r>
            <a:r>
              <a:rPr lang="pt-PT" sz="1400" dirty="0">
                <a:solidFill>
                  <a:schemeClr val="bg1"/>
                </a:solidFill>
              </a:rPr>
              <a:t> Baptista</a:t>
            </a:r>
          </a:p>
          <a:p>
            <a:r>
              <a:rPr lang="pt-PT" sz="1400" dirty="0">
                <a:solidFill>
                  <a:schemeClr val="bg1"/>
                </a:solidFill>
              </a:rPr>
              <a:t>Tiago Antunes</a:t>
            </a:r>
          </a:p>
          <a:p>
            <a:r>
              <a:rPr lang="pt-PT" sz="1400" dirty="0">
                <a:solidFill>
                  <a:schemeClr val="bg1"/>
                </a:solidFill>
              </a:rPr>
              <a:t>Carina Lopes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ADFE890-2685-4BE6-9FC9-7E2902FFE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5070" y="5549852"/>
            <a:ext cx="1743607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4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51DC319-17D8-44F1-9103-416C18CB38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615753"/>
              </p:ext>
            </p:extLst>
          </p:nvPr>
        </p:nvGraphicFramePr>
        <p:xfrm>
          <a:off x="596348" y="0"/>
          <a:ext cx="1082702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6021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9D975-582A-410A-BCD8-EE7B4728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EDP IN THE WORLD </a:t>
            </a:r>
          </a:p>
        </p:txBody>
      </p:sp>
      <p:pic>
        <p:nvPicPr>
          <p:cNvPr id="2050" name="Picture 2" descr="PressReader - Jornal de Negócios: 2018-07-05 - Em que países está o Grupo  EDP?">
            <a:extLst>
              <a:ext uri="{FF2B5EF4-FFF2-40B4-BE49-F238E27FC236}">
                <a16:creationId xmlns:a16="http://schemas.microsoft.com/office/drawing/2014/main" id="{D2775685-77F3-4C2D-A284-5FCDCD518E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039" y="1518583"/>
            <a:ext cx="7958866" cy="497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06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48DD0B7-BA75-45DE-A4A9-ABF505962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EDP ​​is divided into several subsidiaries: </a:t>
            </a:r>
            <a:endParaRPr lang="pt-PT" b="1" dirty="0"/>
          </a:p>
          <a:p>
            <a:r>
              <a:rPr lang="pt-PT" dirty="0"/>
              <a:t>EDP </a:t>
            </a:r>
            <a:r>
              <a:rPr lang="pt-PT" dirty="0" err="1"/>
              <a:t>gas</a:t>
            </a:r>
            <a:endParaRPr kumimoji="0" lang="pt-PT" altLang="pt-P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kumimoji="0" lang="pt-PT" altLang="pt-P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HC </a:t>
            </a:r>
            <a:r>
              <a:rPr kumimoji="0" lang="pt-PT" altLang="pt-PT" sz="2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Energy</a:t>
            </a:r>
            <a:r>
              <a:rPr kumimoji="0" lang="pt-PT" altLang="pt-P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PT" altLang="pt-P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kumimoji="0" lang="pt-PT" altLang="pt-PT" sz="2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Naturgás</a:t>
            </a:r>
            <a:endParaRPr lang="pt-PT" dirty="0"/>
          </a:p>
          <a:p>
            <a:r>
              <a:rPr lang="pt-PT" dirty="0"/>
              <a:t>EDP </a:t>
            </a:r>
            <a:r>
              <a:rPr lang="pt-PT" dirty="0" err="1">
                <a:solidFill>
                  <a:srgbClr val="202124"/>
                </a:solidFill>
                <a:latin typeface="arial" panose="020B0604020202020204" pitchFamily="34" charset="0"/>
              </a:rPr>
              <a:t>Distribution</a:t>
            </a:r>
            <a:endParaRPr lang="pt-PT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pt-PT" dirty="0"/>
              <a:t>EDP </a:t>
            </a:r>
            <a:r>
              <a:rPr lang="pt-PT" dirty="0" err="1"/>
              <a:t>Commercial</a:t>
            </a:r>
            <a:endParaRPr lang="pt-PT" dirty="0"/>
          </a:p>
          <a:p>
            <a:r>
              <a:rPr lang="pt-PT" dirty="0"/>
              <a:t>EDP  </a:t>
            </a:r>
            <a:r>
              <a:rPr lang="pt-PT" dirty="0" err="1"/>
              <a:t>renewable</a:t>
            </a: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188505D-7A11-4CCD-A82A-8B384CB71B35}"/>
              </a:ext>
            </a:extLst>
          </p:cNvPr>
          <p:cNvSpPr/>
          <p:nvPr/>
        </p:nvSpPr>
        <p:spPr>
          <a:xfrm>
            <a:off x="5351244" y="566241"/>
            <a:ext cx="1489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EDP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53ED595-31CE-4276-A278-F63DD7AD8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1589"/>
            <a:ext cx="38472" cy="13402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PT" altLang="pt-P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0E5D958-61B5-4623-AC1A-8FED3A911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1589"/>
            <a:ext cx="38472" cy="13402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PT" altLang="pt-P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BD4E491-1293-43F7-B26C-42C8C5EA7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1589"/>
            <a:ext cx="38472" cy="13402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PT" altLang="pt-P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46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10588-A072-41B3-B431-ECCC1BB14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Institution</a:t>
            </a:r>
            <a:endParaRPr lang="pt-P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166EBE4-2F85-4A29-AE5F-D27BBB0F0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2004, EDP founded a non-profit private institution of public utility.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aims to support projects that improve the quality of life of socially disadvantaged people.  It also aims at contributing to the integration of communities at risk of social exclusion.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2015, EDP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Solidária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started to be structured in 3 annual programs, with a total allocation of 2.1M euros: Social inclusion of Health and Education.</a:t>
            </a:r>
            <a:endParaRPr lang="pt-P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2882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6" name="Top left">
            <a:extLst>
              <a:ext uri="{FF2B5EF4-FFF2-40B4-BE49-F238E27FC236}">
                <a16:creationId xmlns:a16="http://schemas.microsoft.com/office/drawing/2014/main" id="{5089F41F-380F-4E05-9A56-4C8F456E8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A95964E-B60E-42AA-AAF3-91A4345B3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9A41BA-B255-49A5-9A9C-46B951135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076F12-9630-46F2-ADAF-617D35489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1DD2B33-B10F-441B-A5DE-95F578BE7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1C0380C-3C12-4AD4-A59D-9F4A5B527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012F9BC-0D26-4714-96A0-BB74332F97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0BDD384-5C35-40DD-81BD-260F7CD7C9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9813DFC-2118-4F9F-B162-1DD0A32B4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592A114-9F78-4156-A888-553117FAC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4814102" cy="372861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b="0" i="0" dirty="0">
                <a:effectLst/>
              </a:rPr>
              <a:t>The Electricity Museum is an old museum which belonged to the EDP Foundation. It is located in the old Central </a:t>
            </a:r>
            <a:r>
              <a:rPr lang="en-US" sz="1800" b="0" i="0" dirty="0" err="1">
                <a:effectLst/>
              </a:rPr>
              <a:t>Tejo</a:t>
            </a:r>
            <a:r>
              <a:rPr lang="en-US" sz="1800" b="0" i="0" dirty="0">
                <a:effectLst/>
              </a:rPr>
              <a:t>, in </a:t>
            </a:r>
            <a:r>
              <a:rPr lang="en-US" sz="1800" b="0" i="0" dirty="0" err="1">
                <a:effectLst/>
              </a:rPr>
              <a:t>Belém</a:t>
            </a:r>
            <a:r>
              <a:rPr lang="en-US" sz="1800" b="0" i="0" dirty="0">
                <a:effectLst/>
              </a:rPr>
              <a:t>.</a:t>
            </a:r>
          </a:p>
          <a:p>
            <a:r>
              <a:rPr lang="en-US" sz="1800" b="0" i="0" dirty="0">
                <a:effectLst/>
              </a:rPr>
              <a:t>When visiting the Museum you can learn how electricity was produced in the past.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7DCE3E3-8430-496E-866E-F87B92416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806" y="2224633"/>
            <a:ext cx="4817466" cy="2408733"/>
          </a:xfrm>
          <a:prstGeom prst="rect">
            <a:avLst/>
          </a:prstGeom>
        </p:spPr>
      </p:pic>
      <p:grpSp>
        <p:nvGrpSpPr>
          <p:cNvPr id="26" name="Bottom Right">
            <a:extLst>
              <a:ext uri="{FF2B5EF4-FFF2-40B4-BE49-F238E27FC236}">
                <a16:creationId xmlns:a16="http://schemas.microsoft.com/office/drawing/2014/main" id="{FF8C87E7-85A6-4119-B524-84AA9C0AA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795C3BD-3FC3-4E1B-AD87-32CDB6EEC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48C556CD-2C4A-474F-9FF7-77BBE788F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15ADB469-31B7-4DEF-BB35-B16F50DBE8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B70D859-00C6-4B2A-934C-68F32BA7C5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8AC0917A-2A49-4846-9772-79EEA1C994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4DD6C017-B6D4-4DDE-90B4-DBA925B489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330A4B39-910B-4EB2-997D-208FB20D15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5DCA9C3-2763-4D68-BBAE-82D1DA0E9E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756A41BA-B004-4C26-806A-B2AAA1E285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60C5622-37F7-4A22-A941-BAAFD864F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" name="Retângulo 7">
            <a:extLst>
              <a:ext uri="{FF2B5EF4-FFF2-40B4-BE49-F238E27FC236}">
                <a16:creationId xmlns:a16="http://schemas.microsoft.com/office/drawing/2014/main" id="{343A9AE0-0320-4639-8E53-6C64FD8E7120}"/>
              </a:ext>
            </a:extLst>
          </p:cNvPr>
          <p:cNvSpPr/>
          <p:nvPr/>
        </p:nvSpPr>
        <p:spPr>
          <a:xfrm>
            <a:off x="2146578" y="730572"/>
            <a:ext cx="8444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The Electricity</a:t>
            </a:r>
            <a:r>
              <a:rPr lang="en-US" sz="5400" b="1" kern="12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j-lt"/>
                <a:ea typeface="+mj-ea"/>
                <a:cs typeface="+mj-cs"/>
              </a:rPr>
              <a:t> Museum</a:t>
            </a:r>
            <a:endParaRPr lang="pt-PT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8676559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180</Words>
  <Application>Microsoft Office PowerPoint</Application>
  <PresentationFormat>Ecrã Panorâmico</PresentationFormat>
  <Paragraphs>31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7" baseType="lpstr">
      <vt:lpstr>Arial</vt:lpstr>
      <vt:lpstr>Arial</vt:lpstr>
      <vt:lpstr>Avenir Next LT Pro</vt:lpstr>
      <vt:lpstr>AvenirNext LT Pro Medium</vt:lpstr>
      <vt:lpstr>Calibri</vt:lpstr>
      <vt:lpstr>inherit</vt:lpstr>
      <vt:lpstr>Rockwell</vt:lpstr>
      <vt:lpstr>Segoe UI</vt:lpstr>
      <vt:lpstr>Segoe UI Semilight</vt:lpstr>
      <vt:lpstr>Symbol</vt:lpstr>
      <vt:lpstr>ExploreVTI</vt:lpstr>
      <vt:lpstr>Apresentação do PowerPoint</vt:lpstr>
      <vt:lpstr>Apresentação do PowerPoint</vt:lpstr>
      <vt:lpstr>EDP IN THE WORLD </vt:lpstr>
      <vt:lpstr>Apresentação do PowerPoint</vt:lpstr>
      <vt:lpstr>Institution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alunos</dc:creator>
  <cp:lastModifiedBy>Beatriz Coutinho</cp:lastModifiedBy>
  <cp:revision>16</cp:revision>
  <dcterms:created xsi:type="dcterms:W3CDTF">2020-11-17T13:16:02Z</dcterms:created>
  <dcterms:modified xsi:type="dcterms:W3CDTF">2020-11-17T22:12:34Z</dcterms:modified>
</cp:coreProperties>
</file>