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456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990AF-6756-459A-9C6A-4AEE8951A12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2070A9EF-BE8F-4AB9-9C08-F441FA7F9418}">
      <dgm:prSet phldrT="[Texto]"/>
      <dgm:spPr/>
      <dgm:t>
        <a:bodyPr/>
        <a:lstStyle/>
        <a:p>
          <a:r>
            <a:rPr lang="pt-PT" dirty="0" err="1"/>
            <a:t>Television</a:t>
          </a:r>
          <a:r>
            <a:rPr lang="pt-PT" dirty="0"/>
            <a:t> </a:t>
          </a:r>
        </a:p>
      </dgm:t>
    </dgm:pt>
    <dgm:pt modelId="{9F4824D8-68C3-4C1D-B985-2C8DFABE7757}" type="parTrans" cxnId="{805C5AAA-52ED-4BDC-8CE0-967B66D70098}">
      <dgm:prSet/>
      <dgm:spPr/>
      <dgm:t>
        <a:bodyPr/>
        <a:lstStyle/>
        <a:p>
          <a:endParaRPr lang="pt-PT"/>
        </a:p>
      </dgm:t>
    </dgm:pt>
    <dgm:pt modelId="{759030A9-91DB-4720-AC64-08F80FA8569E}" type="sibTrans" cxnId="{805C5AAA-52ED-4BDC-8CE0-967B66D70098}">
      <dgm:prSet/>
      <dgm:spPr/>
      <dgm:t>
        <a:bodyPr/>
        <a:lstStyle/>
        <a:p>
          <a:endParaRPr lang="pt-PT"/>
        </a:p>
      </dgm:t>
    </dgm:pt>
    <dgm:pt modelId="{9D9B9CFC-9712-4B19-AE7F-B4FC49BC8763}">
      <dgm:prSet phldrT="[Texto]"/>
      <dgm:spPr/>
      <dgm:t>
        <a:bodyPr/>
        <a:lstStyle/>
        <a:p>
          <a:r>
            <a:rPr lang="pt-PT" dirty="0"/>
            <a:t>Internet</a:t>
          </a:r>
        </a:p>
      </dgm:t>
    </dgm:pt>
    <dgm:pt modelId="{F3308964-9821-404C-A9AC-C467DC802C2D}" type="parTrans" cxnId="{F0472633-ABF4-4A36-81F8-22BED99BF6ED}">
      <dgm:prSet/>
      <dgm:spPr/>
      <dgm:t>
        <a:bodyPr/>
        <a:lstStyle/>
        <a:p>
          <a:endParaRPr lang="pt-PT"/>
        </a:p>
      </dgm:t>
    </dgm:pt>
    <dgm:pt modelId="{182DD738-DBB1-4737-A80A-A663001C44D5}" type="sibTrans" cxnId="{F0472633-ABF4-4A36-81F8-22BED99BF6ED}">
      <dgm:prSet/>
      <dgm:spPr/>
      <dgm:t>
        <a:bodyPr/>
        <a:lstStyle/>
        <a:p>
          <a:endParaRPr lang="pt-PT"/>
        </a:p>
      </dgm:t>
    </dgm:pt>
    <dgm:pt modelId="{FEC0725B-264B-4F99-B3D2-A1058EFC3674}">
      <dgm:prSet phldrT="[Texto]"/>
      <dgm:spPr/>
      <dgm:t>
        <a:bodyPr/>
        <a:lstStyle/>
        <a:p>
          <a:r>
            <a:rPr lang="pt-PT" dirty="0" err="1"/>
            <a:t>Voice</a:t>
          </a:r>
          <a:r>
            <a:rPr lang="pt-PT" dirty="0"/>
            <a:t> </a:t>
          </a:r>
          <a:r>
            <a:rPr lang="pt-PT" dirty="0" err="1"/>
            <a:t>and</a:t>
          </a:r>
          <a:r>
            <a:rPr lang="pt-PT" dirty="0"/>
            <a:t> data</a:t>
          </a:r>
        </a:p>
      </dgm:t>
    </dgm:pt>
    <dgm:pt modelId="{02641BE2-9FB7-434D-B5D6-7A9FCADD0B0B}" type="parTrans" cxnId="{1FF4A21E-1996-4994-B61F-5321B20F5D4D}">
      <dgm:prSet/>
      <dgm:spPr/>
      <dgm:t>
        <a:bodyPr/>
        <a:lstStyle/>
        <a:p>
          <a:endParaRPr lang="pt-PT"/>
        </a:p>
      </dgm:t>
    </dgm:pt>
    <dgm:pt modelId="{F38730C8-C7DC-4973-AD3E-DAC303CD2547}" type="sibTrans" cxnId="{1FF4A21E-1996-4994-B61F-5321B20F5D4D}">
      <dgm:prSet/>
      <dgm:spPr/>
      <dgm:t>
        <a:bodyPr/>
        <a:lstStyle/>
        <a:p>
          <a:endParaRPr lang="pt-PT"/>
        </a:p>
      </dgm:t>
    </dgm:pt>
    <dgm:pt modelId="{19B53668-42C3-449E-BD57-7B222E9D89C7}" type="pres">
      <dgm:prSet presAssocID="{303990AF-6756-459A-9C6A-4AEE8951A122}" presName="linear" presStyleCnt="0">
        <dgm:presLayoutVars>
          <dgm:dir/>
          <dgm:animLvl val="lvl"/>
          <dgm:resizeHandles val="exact"/>
        </dgm:presLayoutVars>
      </dgm:prSet>
      <dgm:spPr/>
    </dgm:pt>
    <dgm:pt modelId="{EA96A8E0-A5EC-46B2-80C7-33B7A5BEAA23}" type="pres">
      <dgm:prSet presAssocID="{2070A9EF-BE8F-4AB9-9C08-F441FA7F9418}" presName="parentLin" presStyleCnt="0"/>
      <dgm:spPr/>
    </dgm:pt>
    <dgm:pt modelId="{E2EA228F-978E-40A4-B50C-148E6DD78E30}" type="pres">
      <dgm:prSet presAssocID="{2070A9EF-BE8F-4AB9-9C08-F441FA7F9418}" presName="parentLeftMargin" presStyleLbl="node1" presStyleIdx="0" presStyleCnt="3"/>
      <dgm:spPr/>
    </dgm:pt>
    <dgm:pt modelId="{6291D49F-A5FA-499F-B311-BE95D0E267B4}" type="pres">
      <dgm:prSet presAssocID="{2070A9EF-BE8F-4AB9-9C08-F441FA7F94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BFC061-50C2-4D1F-AE7F-612EE4260B5B}" type="pres">
      <dgm:prSet presAssocID="{2070A9EF-BE8F-4AB9-9C08-F441FA7F9418}" presName="negativeSpace" presStyleCnt="0"/>
      <dgm:spPr/>
    </dgm:pt>
    <dgm:pt modelId="{66A494F2-3E1F-4842-BF93-061BA069874A}" type="pres">
      <dgm:prSet presAssocID="{2070A9EF-BE8F-4AB9-9C08-F441FA7F9418}" presName="childText" presStyleLbl="conFgAcc1" presStyleIdx="0" presStyleCnt="3">
        <dgm:presLayoutVars>
          <dgm:bulletEnabled val="1"/>
        </dgm:presLayoutVars>
      </dgm:prSet>
      <dgm:spPr/>
    </dgm:pt>
    <dgm:pt modelId="{C9DB7C33-0B81-4917-A891-D711BA320169}" type="pres">
      <dgm:prSet presAssocID="{759030A9-91DB-4720-AC64-08F80FA8569E}" presName="spaceBetweenRectangles" presStyleCnt="0"/>
      <dgm:spPr/>
    </dgm:pt>
    <dgm:pt modelId="{11129508-D50E-42C2-A3E2-4E1514562DB4}" type="pres">
      <dgm:prSet presAssocID="{9D9B9CFC-9712-4B19-AE7F-B4FC49BC8763}" presName="parentLin" presStyleCnt="0"/>
      <dgm:spPr/>
    </dgm:pt>
    <dgm:pt modelId="{3E0DB609-FBC6-4E77-BE0A-F85D8C8E19ED}" type="pres">
      <dgm:prSet presAssocID="{9D9B9CFC-9712-4B19-AE7F-B4FC49BC8763}" presName="parentLeftMargin" presStyleLbl="node1" presStyleIdx="0" presStyleCnt="3"/>
      <dgm:spPr/>
    </dgm:pt>
    <dgm:pt modelId="{B3389425-B095-4BC4-96E8-DE2966712AE1}" type="pres">
      <dgm:prSet presAssocID="{9D9B9CFC-9712-4B19-AE7F-B4FC49BC87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A6A57E-FC6B-43F0-89AF-D63709B08187}" type="pres">
      <dgm:prSet presAssocID="{9D9B9CFC-9712-4B19-AE7F-B4FC49BC8763}" presName="negativeSpace" presStyleCnt="0"/>
      <dgm:spPr/>
    </dgm:pt>
    <dgm:pt modelId="{4AAC2BD4-781D-4542-87FE-60987DC52F00}" type="pres">
      <dgm:prSet presAssocID="{9D9B9CFC-9712-4B19-AE7F-B4FC49BC8763}" presName="childText" presStyleLbl="conFgAcc1" presStyleIdx="1" presStyleCnt="3">
        <dgm:presLayoutVars>
          <dgm:bulletEnabled val="1"/>
        </dgm:presLayoutVars>
      </dgm:prSet>
      <dgm:spPr/>
    </dgm:pt>
    <dgm:pt modelId="{DC37C871-B728-469E-895F-F53CC2994661}" type="pres">
      <dgm:prSet presAssocID="{182DD738-DBB1-4737-A80A-A663001C44D5}" presName="spaceBetweenRectangles" presStyleCnt="0"/>
      <dgm:spPr/>
    </dgm:pt>
    <dgm:pt modelId="{61427F88-E101-441E-9522-CBA7C086E351}" type="pres">
      <dgm:prSet presAssocID="{FEC0725B-264B-4F99-B3D2-A1058EFC3674}" presName="parentLin" presStyleCnt="0"/>
      <dgm:spPr/>
    </dgm:pt>
    <dgm:pt modelId="{2C33CE8F-3DF7-4CBA-B300-056F351A85DC}" type="pres">
      <dgm:prSet presAssocID="{FEC0725B-264B-4F99-B3D2-A1058EFC3674}" presName="parentLeftMargin" presStyleLbl="node1" presStyleIdx="1" presStyleCnt="3"/>
      <dgm:spPr/>
    </dgm:pt>
    <dgm:pt modelId="{8DD595CB-38C8-4730-A706-C185A3CA41A9}" type="pres">
      <dgm:prSet presAssocID="{FEC0725B-264B-4F99-B3D2-A1058EFC367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B54F14-4930-486A-A5A8-D0079FC2EE3E}" type="pres">
      <dgm:prSet presAssocID="{FEC0725B-264B-4F99-B3D2-A1058EFC3674}" presName="negativeSpace" presStyleCnt="0"/>
      <dgm:spPr/>
    </dgm:pt>
    <dgm:pt modelId="{67971100-FD90-4AF8-A98F-BF8A88B10A67}" type="pres">
      <dgm:prSet presAssocID="{FEC0725B-264B-4F99-B3D2-A1058EFC36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FF4A21E-1996-4994-B61F-5321B20F5D4D}" srcId="{303990AF-6756-459A-9C6A-4AEE8951A122}" destId="{FEC0725B-264B-4F99-B3D2-A1058EFC3674}" srcOrd="2" destOrd="0" parTransId="{02641BE2-9FB7-434D-B5D6-7A9FCADD0B0B}" sibTransId="{F38730C8-C7DC-4973-AD3E-DAC303CD2547}"/>
    <dgm:cxn modelId="{F0472633-ABF4-4A36-81F8-22BED99BF6ED}" srcId="{303990AF-6756-459A-9C6A-4AEE8951A122}" destId="{9D9B9CFC-9712-4B19-AE7F-B4FC49BC8763}" srcOrd="1" destOrd="0" parTransId="{F3308964-9821-404C-A9AC-C467DC802C2D}" sibTransId="{182DD738-DBB1-4737-A80A-A663001C44D5}"/>
    <dgm:cxn modelId="{45C10C5D-550F-45E1-9C15-1FC4835A2B65}" type="presOf" srcId="{FEC0725B-264B-4F99-B3D2-A1058EFC3674}" destId="{2C33CE8F-3DF7-4CBA-B300-056F351A85DC}" srcOrd="0" destOrd="0" presId="urn:microsoft.com/office/officeart/2005/8/layout/list1"/>
    <dgm:cxn modelId="{4E02FA63-1C89-4CDF-9643-6FD3F2B56A38}" type="presOf" srcId="{2070A9EF-BE8F-4AB9-9C08-F441FA7F9418}" destId="{6291D49F-A5FA-499F-B311-BE95D0E267B4}" srcOrd="1" destOrd="0" presId="urn:microsoft.com/office/officeart/2005/8/layout/list1"/>
    <dgm:cxn modelId="{552A5F7F-4033-441C-B73F-89514EDD5843}" type="presOf" srcId="{9D9B9CFC-9712-4B19-AE7F-B4FC49BC8763}" destId="{3E0DB609-FBC6-4E77-BE0A-F85D8C8E19ED}" srcOrd="0" destOrd="0" presId="urn:microsoft.com/office/officeart/2005/8/layout/list1"/>
    <dgm:cxn modelId="{A3F8A285-2014-484B-B53E-808CAEC151C5}" type="presOf" srcId="{9D9B9CFC-9712-4B19-AE7F-B4FC49BC8763}" destId="{B3389425-B095-4BC4-96E8-DE2966712AE1}" srcOrd="1" destOrd="0" presId="urn:microsoft.com/office/officeart/2005/8/layout/list1"/>
    <dgm:cxn modelId="{805C5AAA-52ED-4BDC-8CE0-967B66D70098}" srcId="{303990AF-6756-459A-9C6A-4AEE8951A122}" destId="{2070A9EF-BE8F-4AB9-9C08-F441FA7F9418}" srcOrd="0" destOrd="0" parTransId="{9F4824D8-68C3-4C1D-B985-2C8DFABE7757}" sibTransId="{759030A9-91DB-4720-AC64-08F80FA8569E}"/>
    <dgm:cxn modelId="{FFAB6FD6-0137-4309-8DC9-14CFFF6539FE}" type="presOf" srcId="{303990AF-6756-459A-9C6A-4AEE8951A122}" destId="{19B53668-42C3-449E-BD57-7B222E9D89C7}" srcOrd="0" destOrd="0" presId="urn:microsoft.com/office/officeart/2005/8/layout/list1"/>
    <dgm:cxn modelId="{0C51DFF3-CA46-49D7-9422-D1BA471B2678}" type="presOf" srcId="{2070A9EF-BE8F-4AB9-9C08-F441FA7F9418}" destId="{E2EA228F-978E-40A4-B50C-148E6DD78E30}" srcOrd="0" destOrd="0" presId="urn:microsoft.com/office/officeart/2005/8/layout/list1"/>
    <dgm:cxn modelId="{276196F8-E8A4-4FFD-8EB7-4CE546AACA9B}" type="presOf" srcId="{FEC0725B-264B-4F99-B3D2-A1058EFC3674}" destId="{8DD595CB-38C8-4730-A706-C185A3CA41A9}" srcOrd="1" destOrd="0" presId="urn:microsoft.com/office/officeart/2005/8/layout/list1"/>
    <dgm:cxn modelId="{976A6927-F31D-4604-9C1C-EF5912F5F378}" type="presParOf" srcId="{19B53668-42C3-449E-BD57-7B222E9D89C7}" destId="{EA96A8E0-A5EC-46B2-80C7-33B7A5BEAA23}" srcOrd="0" destOrd="0" presId="urn:microsoft.com/office/officeart/2005/8/layout/list1"/>
    <dgm:cxn modelId="{736F4D74-E408-4C2D-93E1-F0A61B46D71F}" type="presParOf" srcId="{EA96A8E0-A5EC-46B2-80C7-33B7A5BEAA23}" destId="{E2EA228F-978E-40A4-B50C-148E6DD78E30}" srcOrd="0" destOrd="0" presId="urn:microsoft.com/office/officeart/2005/8/layout/list1"/>
    <dgm:cxn modelId="{FB79DB67-6064-4C13-8FA1-E438C3349BD6}" type="presParOf" srcId="{EA96A8E0-A5EC-46B2-80C7-33B7A5BEAA23}" destId="{6291D49F-A5FA-499F-B311-BE95D0E267B4}" srcOrd="1" destOrd="0" presId="urn:microsoft.com/office/officeart/2005/8/layout/list1"/>
    <dgm:cxn modelId="{2EB83E4A-5933-40F9-BFE2-EB495AE0CE74}" type="presParOf" srcId="{19B53668-42C3-449E-BD57-7B222E9D89C7}" destId="{2CBFC061-50C2-4D1F-AE7F-612EE4260B5B}" srcOrd="1" destOrd="0" presId="urn:microsoft.com/office/officeart/2005/8/layout/list1"/>
    <dgm:cxn modelId="{F9DEF4FB-FFDE-4016-9E6C-3983F6A9F013}" type="presParOf" srcId="{19B53668-42C3-449E-BD57-7B222E9D89C7}" destId="{66A494F2-3E1F-4842-BF93-061BA069874A}" srcOrd="2" destOrd="0" presId="urn:microsoft.com/office/officeart/2005/8/layout/list1"/>
    <dgm:cxn modelId="{08666F5C-808E-4A1C-8B90-92D88935A432}" type="presParOf" srcId="{19B53668-42C3-449E-BD57-7B222E9D89C7}" destId="{C9DB7C33-0B81-4917-A891-D711BA320169}" srcOrd="3" destOrd="0" presId="urn:microsoft.com/office/officeart/2005/8/layout/list1"/>
    <dgm:cxn modelId="{944D0D48-D252-462D-B475-5425829976DB}" type="presParOf" srcId="{19B53668-42C3-449E-BD57-7B222E9D89C7}" destId="{11129508-D50E-42C2-A3E2-4E1514562DB4}" srcOrd="4" destOrd="0" presId="urn:microsoft.com/office/officeart/2005/8/layout/list1"/>
    <dgm:cxn modelId="{05E3FA5D-E951-43A7-A259-9D8FAB64EB08}" type="presParOf" srcId="{11129508-D50E-42C2-A3E2-4E1514562DB4}" destId="{3E0DB609-FBC6-4E77-BE0A-F85D8C8E19ED}" srcOrd="0" destOrd="0" presId="urn:microsoft.com/office/officeart/2005/8/layout/list1"/>
    <dgm:cxn modelId="{0675F588-3DD7-4452-B51F-46BC45BF97BD}" type="presParOf" srcId="{11129508-D50E-42C2-A3E2-4E1514562DB4}" destId="{B3389425-B095-4BC4-96E8-DE2966712AE1}" srcOrd="1" destOrd="0" presId="urn:microsoft.com/office/officeart/2005/8/layout/list1"/>
    <dgm:cxn modelId="{4CA6848F-1384-4139-BC73-B74132555E37}" type="presParOf" srcId="{19B53668-42C3-449E-BD57-7B222E9D89C7}" destId="{BAA6A57E-FC6B-43F0-89AF-D63709B08187}" srcOrd="5" destOrd="0" presId="urn:microsoft.com/office/officeart/2005/8/layout/list1"/>
    <dgm:cxn modelId="{E41155C8-B483-4B50-9839-5B73927089B9}" type="presParOf" srcId="{19B53668-42C3-449E-BD57-7B222E9D89C7}" destId="{4AAC2BD4-781D-4542-87FE-60987DC52F00}" srcOrd="6" destOrd="0" presId="urn:microsoft.com/office/officeart/2005/8/layout/list1"/>
    <dgm:cxn modelId="{56046079-9C8A-4B00-8E1E-292D80E9264B}" type="presParOf" srcId="{19B53668-42C3-449E-BD57-7B222E9D89C7}" destId="{DC37C871-B728-469E-895F-F53CC2994661}" srcOrd="7" destOrd="0" presId="urn:microsoft.com/office/officeart/2005/8/layout/list1"/>
    <dgm:cxn modelId="{B4C8CD0D-8474-4D78-86AF-FF93F97F1DF0}" type="presParOf" srcId="{19B53668-42C3-449E-BD57-7B222E9D89C7}" destId="{61427F88-E101-441E-9522-CBA7C086E351}" srcOrd="8" destOrd="0" presId="urn:microsoft.com/office/officeart/2005/8/layout/list1"/>
    <dgm:cxn modelId="{8DCC5643-749E-4803-BD5B-A18D6466B0DB}" type="presParOf" srcId="{61427F88-E101-441E-9522-CBA7C086E351}" destId="{2C33CE8F-3DF7-4CBA-B300-056F351A85DC}" srcOrd="0" destOrd="0" presId="urn:microsoft.com/office/officeart/2005/8/layout/list1"/>
    <dgm:cxn modelId="{585BEB7F-5C96-4794-A78D-F1DBA9756533}" type="presParOf" srcId="{61427F88-E101-441E-9522-CBA7C086E351}" destId="{8DD595CB-38C8-4730-A706-C185A3CA41A9}" srcOrd="1" destOrd="0" presId="urn:microsoft.com/office/officeart/2005/8/layout/list1"/>
    <dgm:cxn modelId="{ADB10CA9-0538-4DC6-A630-A03937D5CB69}" type="presParOf" srcId="{19B53668-42C3-449E-BD57-7B222E9D89C7}" destId="{44B54F14-4930-486A-A5A8-D0079FC2EE3E}" srcOrd="9" destOrd="0" presId="urn:microsoft.com/office/officeart/2005/8/layout/list1"/>
    <dgm:cxn modelId="{945557A1-8362-4006-B576-0F73C4AD8E62}" type="presParOf" srcId="{19B53668-42C3-449E-BD57-7B222E9D89C7}" destId="{67971100-FD90-4AF8-A98F-BF8A88B10A6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494F2-3E1F-4842-BF93-061BA069874A}">
      <dsp:nvSpPr>
        <dsp:cNvPr id="0" name=""/>
        <dsp:cNvSpPr/>
      </dsp:nvSpPr>
      <dsp:spPr>
        <a:xfrm>
          <a:off x="0" y="334379"/>
          <a:ext cx="66541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1D49F-A5FA-499F-B311-BE95D0E267B4}">
      <dsp:nvSpPr>
        <dsp:cNvPr id="0" name=""/>
        <dsp:cNvSpPr/>
      </dsp:nvSpPr>
      <dsp:spPr>
        <a:xfrm>
          <a:off x="332705" y="9659"/>
          <a:ext cx="4657875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57" tIns="0" rIns="17605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 err="1"/>
            <a:t>Television</a:t>
          </a:r>
          <a:r>
            <a:rPr lang="pt-PT" sz="2200" kern="1200" dirty="0"/>
            <a:t> </a:t>
          </a:r>
        </a:p>
      </dsp:txBody>
      <dsp:txXfrm>
        <a:off x="364408" y="41362"/>
        <a:ext cx="4594469" cy="586034"/>
      </dsp:txXfrm>
    </dsp:sp>
    <dsp:sp modelId="{4AAC2BD4-781D-4542-87FE-60987DC52F00}">
      <dsp:nvSpPr>
        <dsp:cNvPr id="0" name=""/>
        <dsp:cNvSpPr/>
      </dsp:nvSpPr>
      <dsp:spPr>
        <a:xfrm>
          <a:off x="0" y="1332299"/>
          <a:ext cx="66541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89425-B095-4BC4-96E8-DE2966712AE1}">
      <dsp:nvSpPr>
        <dsp:cNvPr id="0" name=""/>
        <dsp:cNvSpPr/>
      </dsp:nvSpPr>
      <dsp:spPr>
        <a:xfrm>
          <a:off x="332705" y="1007579"/>
          <a:ext cx="4657875" cy="64944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57" tIns="0" rIns="17605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Internet</a:t>
          </a:r>
        </a:p>
      </dsp:txBody>
      <dsp:txXfrm>
        <a:off x="364408" y="1039282"/>
        <a:ext cx="4594469" cy="586034"/>
      </dsp:txXfrm>
    </dsp:sp>
    <dsp:sp modelId="{67971100-FD90-4AF8-A98F-BF8A88B10A67}">
      <dsp:nvSpPr>
        <dsp:cNvPr id="0" name=""/>
        <dsp:cNvSpPr/>
      </dsp:nvSpPr>
      <dsp:spPr>
        <a:xfrm>
          <a:off x="0" y="2330219"/>
          <a:ext cx="66541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595CB-38C8-4730-A706-C185A3CA41A9}">
      <dsp:nvSpPr>
        <dsp:cNvPr id="0" name=""/>
        <dsp:cNvSpPr/>
      </dsp:nvSpPr>
      <dsp:spPr>
        <a:xfrm>
          <a:off x="332705" y="2005499"/>
          <a:ext cx="4657875" cy="6494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57" tIns="0" rIns="17605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 err="1"/>
            <a:t>Voice</a:t>
          </a:r>
          <a:r>
            <a:rPr lang="pt-PT" sz="2200" kern="1200" dirty="0"/>
            <a:t> </a:t>
          </a:r>
          <a:r>
            <a:rPr lang="pt-PT" sz="2200" kern="1200" dirty="0" err="1"/>
            <a:t>and</a:t>
          </a:r>
          <a:r>
            <a:rPr lang="pt-PT" sz="2200" kern="1200" dirty="0"/>
            <a:t> data</a:t>
          </a:r>
        </a:p>
      </dsp:txBody>
      <dsp:txXfrm>
        <a:off x="364408" y="2037202"/>
        <a:ext cx="4594469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4183-3668-4958-9A78-2A85E9DCB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4C97E4-16C0-4BFF-8785-30C99C8BB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941883-2F6C-4960-A855-0B2A6EBA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2FE1-F04D-48F6-BC74-B22CE6FE7957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363BA6B-8B89-43BB-886F-819212FE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A81F423-590D-4691-B2F6-6C3BDFCC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368F-732A-492A-8C70-80921655B4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92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9CE04-FCDD-444B-B7A2-5B93A236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CADE879-DE91-47D0-B5C7-ADB9FC111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4456D89-5D8F-4DD0-B887-341ACF33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2FE1-F04D-48F6-BC74-B22CE6FE7957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3C823D0-C33B-4AB5-9B1E-D67D3C83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F2EA39A-3FC5-424E-935E-65E5E967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368F-732A-492A-8C70-80921655B4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903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6CF245-B4A1-407E-86D6-EDF033897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3332EC1-D661-430F-A442-109EA7EF6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8E53A62-13E3-4B87-B2E7-F7F10C20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2FE1-F04D-48F6-BC74-B22CE6FE7957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DCB2D01-2527-48F2-A4DB-7ABA09F9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9FC4618-7A0B-4AA6-97FD-1EAA8A55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368F-732A-492A-8C70-80921655B4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34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B93B9-9FAE-4B53-907A-B24FE932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5EAC83F-E76D-4F95-BC1B-E0CCA1367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F1D0E73-EDDF-4D66-827E-1E67C947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2FE1-F04D-48F6-BC74-B22CE6FE7957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D83DBEE-BDEA-4936-BD9D-51DAEA96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30339C0-3055-4B61-BA37-3AFBDF9F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368F-732A-492A-8C70-80921655B4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25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88B7B-2D41-4119-8781-BF6D9733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6A257A0-2BC5-4F45-B73D-60889EB75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83307DC-A206-4A2E-B07B-93A108F7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2FE1-F04D-48F6-BC74-B22CE6FE7957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AA5B59A-132A-494E-9D99-93CB8AEF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0E67692-C855-42DE-B7FF-7537C3A5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368F-732A-492A-8C70-80921655B4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448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6DC09-AEB7-4E60-8321-384E567D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71DD7A1-EB22-48ED-90C3-9AF769107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B9D9167-EC4B-45B5-991F-A213217AC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AA10B90-4B2D-4C25-BFCA-7274FA1D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2FE1-F04D-48F6-BC74-B22CE6FE7957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FC3025-E031-4354-95A9-82866315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A0731B8-DD87-4E1C-9E3E-FF830CAE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368F-732A-492A-8C70-80921655B4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624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447D9-EB59-4810-8390-95487976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BA1440E-6E9E-4EB1-9406-2D84B550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4AA2F2C-C0AE-45F0-92B5-895E8AAEF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E2B5923-E489-4B55-AD3E-A7BFBE6D9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6BA49A8-082B-4404-9A56-2DC96F9E7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5A21A18-5F78-4C9D-B06C-D3B5EBE3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2FE1-F04D-48F6-BC74-B22CE6FE7957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77EDF6E9-9F67-40CD-9813-5C7848A8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C91E503-03C3-4683-BE5B-17FCAEF4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368F-732A-492A-8C70-80921655B4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734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EB518-C3B2-4327-983F-3E0AD4B3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FB533AD-9223-403B-A9AE-CE5493FC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2FE1-F04D-48F6-BC74-B22CE6FE7957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C1FB8B5-3B82-4A5F-B2FC-5BD19D3F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C17DBDC-90BB-46CB-B2A8-5780A659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368F-732A-492A-8C70-80921655B4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173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6023DB6-3F4E-4ACA-8731-A5DF10D2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2FE1-F04D-48F6-BC74-B22CE6FE7957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0A1E51E-C54C-41F3-AC6B-142F6455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DF5D52B-5505-46F0-A5C4-44F79A60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368F-732A-492A-8C70-80921655B4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174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BB199-0BFA-4143-A6B0-182A042E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42E0465-0C04-4C9E-BE44-16C0A28F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3F5F7FB-CB44-4666-965C-64050F745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1B52ECD-1BAA-4D7C-83B2-671E159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2FE1-F04D-48F6-BC74-B22CE6FE7957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3A661C7-134C-4EF3-B775-318986D1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237AE10-C43A-4BF7-9F54-C95F8EDB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368F-732A-492A-8C70-80921655B4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715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9AF16-B5F6-4385-8A3D-82C66CCE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F00FD69-A4D2-43C0-85B3-A528D39FF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20081A3-C429-4F02-87DD-53E3309B1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53DBDBB-EEAF-4235-9214-64ECEF40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2FE1-F04D-48F6-BC74-B22CE6FE7957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008E29E-306C-433F-ABFF-3C631717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8F6C045-F34C-4C99-BB8E-C705A3B8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368F-732A-492A-8C70-80921655B4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332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DAF24C9-70E0-4CC0-8A83-02FBA1B8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9BF8788-AD32-404C-B18C-1C47F6406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7BEFBB2-1EEC-46CD-8728-835F9DD65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32FE1-F04D-48F6-BC74-B22CE6FE7957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0D1B2B4-5C52-42C2-BFDF-DD4FB032A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933C4FE-2987-42EF-B660-A267D3D73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368F-732A-492A-8C70-80921655B4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184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82515A4-D52E-4B76-9F76-FED8199A84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112" r="555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9A3BCE-8109-4EA3-8BB3-D87B3925D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991" y="1680291"/>
            <a:ext cx="7010018" cy="2288225"/>
          </a:xfrm>
        </p:spPr>
        <p:txBody>
          <a:bodyPr>
            <a:normAutofit/>
          </a:bodyPr>
          <a:lstStyle/>
          <a:p>
            <a:pPr algn="l"/>
            <a:r>
              <a:rPr lang="pt-PT" sz="7200" b="1" dirty="0"/>
              <a:t>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AFBC28-1B54-455D-B9D3-E60A1E7A7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991" y="3968516"/>
            <a:ext cx="7010018" cy="785251"/>
          </a:xfrm>
        </p:spPr>
        <p:txBody>
          <a:bodyPr>
            <a:normAutofit/>
          </a:bodyPr>
          <a:lstStyle/>
          <a:p>
            <a:pPr algn="l"/>
            <a:r>
              <a:rPr lang="pt-PT" dirty="0" err="1"/>
              <a:t>By</a:t>
            </a:r>
            <a:r>
              <a:rPr lang="pt-PT" dirty="0"/>
              <a:t>: Inês, Ricardo, António e Pedro TG20</a:t>
            </a: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6B9100-C859-4810-BA99-9279097AA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43" r="-5" b="-5"/>
          <a:stretch/>
        </p:blipFill>
        <p:spPr>
          <a:xfrm>
            <a:off x="127480" y="223951"/>
            <a:ext cx="2034550" cy="1797684"/>
          </a:xfrm>
          <a:custGeom>
            <a:avLst/>
            <a:gdLst/>
            <a:ahLst/>
            <a:cxnLst/>
            <a:rect l="l" t="t" r="r" b="b"/>
            <a:pathLst>
              <a:path w="2034550" h="1797684">
                <a:moveTo>
                  <a:pt x="585760" y="0"/>
                </a:moveTo>
                <a:cubicBezTo>
                  <a:pt x="585760" y="0"/>
                  <a:pt x="585760" y="0"/>
                  <a:pt x="1448790" y="0"/>
                </a:cubicBezTo>
                <a:cubicBezTo>
                  <a:pt x="1502846" y="0"/>
                  <a:pt x="1555038" y="29714"/>
                  <a:pt x="1581134" y="77999"/>
                </a:cubicBezTo>
                <a:cubicBezTo>
                  <a:pt x="1581134" y="77999"/>
                  <a:pt x="1581134" y="77999"/>
                  <a:pt x="2013580" y="822701"/>
                </a:cubicBezTo>
                <a:cubicBezTo>
                  <a:pt x="2041540" y="869128"/>
                  <a:pt x="2041540" y="928556"/>
                  <a:pt x="2013580" y="974984"/>
                </a:cubicBezTo>
                <a:cubicBezTo>
                  <a:pt x="2013580" y="974984"/>
                  <a:pt x="2013580" y="974984"/>
                  <a:pt x="1581134" y="1719685"/>
                </a:cubicBezTo>
                <a:cubicBezTo>
                  <a:pt x="1555038" y="1767970"/>
                  <a:pt x="1502846" y="1797684"/>
                  <a:pt x="1448790" y="1797684"/>
                </a:cubicBezTo>
                <a:cubicBezTo>
                  <a:pt x="1448790" y="1797684"/>
                  <a:pt x="1448790" y="1797684"/>
                  <a:pt x="585760" y="1797684"/>
                </a:cubicBezTo>
                <a:cubicBezTo>
                  <a:pt x="529841" y="1797684"/>
                  <a:pt x="479513" y="1767970"/>
                  <a:pt x="451553" y="1719685"/>
                </a:cubicBezTo>
                <a:cubicBezTo>
                  <a:pt x="451553" y="1719685"/>
                  <a:pt x="451553" y="1719685"/>
                  <a:pt x="20970" y="974984"/>
                </a:cubicBezTo>
                <a:cubicBezTo>
                  <a:pt x="-6990" y="928556"/>
                  <a:pt x="-6990" y="869128"/>
                  <a:pt x="20970" y="822701"/>
                </a:cubicBezTo>
                <a:cubicBezTo>
                  <a:pt x="20970" y="822701"/>
                  <a:pt x="20970" y="822701"/>
                  <a:pt x="451553" y="77999"/>
                </a:cubicBezTo>
                <a:cubicBezTo>
                  <a:pt x="479513" y="29714"/>
                  <a:pt x="529841" y="0"/>
                  <a:pt x="585760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  <p:sp>
        <p:nvSpPr>
          <p:cNvPr id="34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36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06FB55-0701-4117-B13E-30E1AA7E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66825"/>
            <a:ext cx="3200400" cy="4461163"/>
          </a:xfrm>
        </p:spPr>
        <p:txBody>
          <a:bodyPr>
            <a:normAutofit/>
          </a:bodyPr>
          <a:lstStyle/>
          <a:p>
            <a:r>
              <a:rPr lang="pt-PT" b="1" dirty="0" err="1">
                <a:solidFill>
                  <a:srgbClr val="FFFFFF"/>
                </a:solidFill>
              </a:rPr>
              <a:t>History</a:t>
            </a:r>
            <a:r>
              <a:rPr lang="pt-PT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D091302-E259-4A4D-991A-6415FD05A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6906491" cy="3509170"/>
          </a:xfrm>
        </p:spPr>
        <p:txBody>
          <a:bodyPr anchor="ctr">
            <a:normAutofit/>
          </a:bodyPr>
          <a:lstStyle/>
          <a:p>
            <a:r>
              <a:rPr lang="en-US" dirty="0"/>
              <a:t>NOS is a Portuguese communications and entertainment group, founded in May 2014. It is the result of the merge between two of the largest national communication companies: ZON and OPTIMUS.</a:t>
            </a:r>
          </a:p>
          <a:p>
            <a:r>
              <a:rPr lang="en-US" dirty="0"/>
              <a:t>NOS offers solutions for all market segments (personal, residential and business).</a:t>
            </a:r>
          </a:p>
          <a:p>
            <a:pPr marL="0" indent="0">
              <a:buNone/>
            </a:pPr>
            <a:endParaRPr lang="pt-PT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7DC5F15-7F1C-4D8A-AD72-6AC3814AB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743729"/>
              </p:ext>
            </p:extLst>
          </p:nvPr>
        </p:nvGraphicFramePr>
        <p:xfrm>
          <a:off x="5118792" y="3520145"/>
          <a:ext cx="6654108" cy="2894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50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512C57-A5AB-485E-9123-FC09FA7E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11" y="683051"/>
            <a:ext cx="5393361" cy="1325563"/>
          </a:xfrm>
        </p:spPr>
        <p:txBody>
          <a:bodyPr>
            <a:normAutofit/>
          </a:bodyPr>
          <a:lstStyle/>
          <a:p>
            <a:r>
              <a:rPr lang="pt-PT" b="1" dirty="0" err="1"/>
              <a:t>Location</a:t>
            </a:r>
            <a:endParaRPr lang="pt-PT" b="1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BEE581C-42B2-421F-82A8-CF1C58660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149" y="2310452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/>
              <a:t>NOS is located in several points of the country, but mostly in the center of Portugal.</a:t>
            </a:r>
          </a:p>
          <a:p>
            <a:r>
              <a:rPr lang="en-US" dirty="0"/>
              <a:t>NOS headquarters is located in Campo Grande, Lisbon. 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" name="Imagem 4" descr="Uma imagem com mapa&#10;&#10;Descrição gerada automaticamente">
            <a:extLst>
              <a:ext uri="{FF2B5EF4-FFF2-40B4-BE49-F238E27FC236}">
                <a16:creationId xmlns:a16="http://schemas.microsoft.com/office/drawing/2014/main" id="{335C7F83-1334-40BE-9415-46978C954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8" t="28430" r="23009" b="5382"/>
          <a:stretch/>
        </p:blipFill>
        <p:spPr>
          <a:xfrm>
            <a:off x="6805465" y="1690688"/>
            <a:ext cx="4029029" cy="399656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85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3B7F91-24ED-49DD-A9FA-F9A3C9B0F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6" r="2" b="2"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E3D4A8-97EE-4D7D-879B-DCA383C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72" y="4225056"/>
            <a:ext cx="8557193" cy="536063"/>
          </a:xfrm>
        </p:spPr>
        <p:txBody>
          <a:bodyPr>
            <a:normAutofit/>
          </a:bodyPr>
          <a:lstStyle/>
          <a:p>
            <a:r>
              <a:rPr lang="pt-PT" sz="2800" b="1" dirty="0" err="1">
                <a:solidFill>
                  <a:schemeClr val="bg1"/>
                </a:solidFill>
              </a:rPr>
              <a:t>Market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Visibility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9BA5F3F-B600-4D35-98B7-5DAA5722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5068059"/>
            <a:ext cx="11058144" cy="1306417"/>
          </a:xfrm>
        </p:spPr>
        <p:txBody>
          <a:bodyPr>
            <a:normAutofit/>
          </a:bodyPr>
          <a:lstStyle/>
          <a:p>
            <a:r>
              <a:rPr lang="en-US" sz="2000" dirty="0"/>
              <a:t>At the end of 2019 NOS had 37.1% market share of subscribers. </a:t>
            </a:r>
          </a:p>
          <a:p>
            <a:r>
              <a:rPr lang="en-US" sz="2000" dirty="0"/>
              <a:t>NOS has stood out through its innovative advertising, thus attracting thousands of clients.</a:t>
            </a:r>
          </a:p>
          <a:p>
            <a:pPr marL="0" indent="0">
              <a:buNone/>
            </a:pPr>
            <a:endParaRPr lang="pt-PT" sz="1700" dirty="0"/>
          </a:p>
        </p:txBody>
      </p:sp>
    </p:spTree>
    <p:extLst>
      <p:ext uri="{BB962C8B-B14F-4D97-AF65-F5344CB8AC3E}">
        <p14:creationId xmlns:p14="http://schemas.microsoft.com/office/powerpoint/2010/main" val="210590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ADEF2B9-DAC2-4EFD-858C-28E874E1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1404852"/>
          </a:xfrm>
        </p:spPr>
        <p:txBody>
          <a:bodyPr anchor="t">
            <a:normAutofit fontScale="9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NOS has a separate organizational structure for the different business areas:</a:t>
            </a:r>
            <a:br>
              <a:rPr lang="pt-PT" sz="2000" dirty="0">
                <a:solidFill>
                  <a:srgbClr val="FFFFFF"/>
                </a:solidFill>
              </a:rPr>
            </a:b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8E8C789-BF94-43A9-86AE-AAB0E275F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1900" b="1">
                <a:latin typeface="Arial" panose="020B0604020202020204" pitchFamily="34" charset="0"/>
              </a:rPr>
              <a:t>NOS Comunicações</a:t>
            </a:r>
            <a:r>
              <a:rPr lang="pt-PT" sz="1900" b="1" i="0">
                <a:effectLst/>
                <a:latin typeface="Arial" panose="020B0604020202020204" pitchFamily="34" charset="0"/>
              </a:rPr>
              <a:t>, S.A.</a:t>
            </a:r>
            <a:endParaRPr lang="pt-PT" sz="1900" b="0" i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1900" b="1">
                <a:latin typeface="Arial" panose="020B0604020202020204" pitchFamily="34" charset="0"/>
              </a:rPr>
              <a:t>NOS Lusomundo Audiovisuais</a:t>
            </a:r>
            <a:r>
              <a:rPr lang="pt-PT" sz="1900" b="1" i="0">
                <a:effectLst/>
                <a:latin typeface="Arial" panose="020B0604020202020204" pitchFamily="34" charset="0"/>
              </a:rPr>
              <a:t>, S.A.</a:t>
            </a:r>
            <a:endParaRPr lang="pt-PT" sz="1900" b="0" i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1900" b="1">
                <a:latin typeface="Arial" panose="020B0604020202020204" pitchFamily="34" charset="0"/>
              </a:rPr>
              <a:t>NOS Lusomundo Cinemas, </a:t>
            </a:r>
            <a:r>
              <a:rPr lang="pt-PT" sz="1900" b="1" i="0">
                <a:effectLst/>
                <a:latin typeface="Arial" panose="020B0604020202020204" pitchFamily="34" charset="0"/>
              </a:rPr>
              <a:t>S.A.</a:t>
            </a:r>
            <a:endParaRPr lang="pt-PT" sz="1900" b="0" i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1900" b="1">
                <a:latin typeface="Arial" panose="020B0604020202020204" pitchFamily="34" charset="0"/>
              </a:rPr>
              <a:t>NOS Lusomundo TV</a:t>
            </a:r>
            <a:r>
              <a:rPr lang="pt-PT" sz="1900" b="1" i="0">
                <a:effectLst/>
                <a:latin typeface="Arial" panose="020B0604020202020204" pitchFamily="34" charset="0"/>
              </a:rPr>
              <a:t>, S.A.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900" b="1" i="0">
                <a:effectLst/>
                <a:latin typeface="Arial" panose="020B0604020202020204" pitchFamily="34" charset="0"/>
              </a:rPr>
              <a:t>NOSPUB, Publicidade e Conteúdos, S.A.</a:t>
            </a:r>
            <a:endParaRPr lang="pt-PT" sz="1900" b="0" i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1900" b="1" i="0">
                <a:effectLst/>
                <a:latin typeface="Arial" panose="020B0604020202020204" pitchFamily="34" charset="0"/>
              </a:rPr>
              <a:t>NOS Technology, S.A.</a:t>
            </a:r>
            <a:endParaRPr lang="pt-PT" sz="1900" b="0" i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1900" b="1" i="0">
                <a:effectLst/>
                <a:latin typeface="Arial" panose="020B0604020202020204" pitchFamily="34" charset="0"/>
              </a:rPr>
              <a:t>NOS Towering, S.A.</a:t>
            </a:r>
            <a:endParaRPr lang="pt-PT" sz="1900" b="0" i="0">
              <a:effectLst/>
              <a:latin typeface="Arial" panose="020B0604020202020204" pitchFamily="34" charset="0"/>
            </a:endParaRPr>
          </a:p>
          <a:p>
            <a:endParaRPr lang="pt-PT" sz="1900" b="1" i="0">
              <a:effectLst/>
              <a:latin typeface="Arial" panose="020B0604020202020204" pitchFamily="34" charset="0"/>
            </a:endParaRPr>
          </a:p>
          <a:p>
            <a:endParaRPr lang="pt-PT" sz="1900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8F571DF9-D12F-4ED2-9DB1-BD841C171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r>
              <a:rPr lang="pt-PT" sz="2000" b="1" dirty="0"/>
              <a:t>NOS Sistemas (</a:t>
            </a:r>
            <a:r>
              <a:rPr lang="pt-PT" sz="2000" b="1" dirty="0" err="1"/>
              <a:t>ex-Mainroad</a:t>
            </a:r>
            <a:r>
              <a:rPr lang="pt-PT" sz="2000" b="1" dirty="0"/>
              <a:t>)</a:t>
            </a:r>
          </a:p>
          <a:p>
            <a:r>
              <a:rPr lang="pt-PT" sz="2000" b="1" dirty="0"/>
              <a:t>NOS Inovação</a:t>
            </a:r>
          </a:p>
          <a:p>
            <a:r>
              <a:rPr lang="pt-PT" sz="2000" b="1" dirty="0"/>
              <a:t>NOS Açores Comunicações, S.A.</a:t>
            </a:r>
          </a:p>
          <a:p>
            <a:r>
              <a:rPr lang="pt-PT" sz="2000" b="1" dirty="0"/>
              <a:t>NOS Madeira Comunicações, S.A.</a:t>
            </a:r>
          </a:p>
          <a:p>
            <a:r>
              <a:rPr lang="pt-PT" sz="2000" b="1" dirty="0"/>
              <a:t>SPORT TV, S.A.</a:t>
            </a:r>
          </a:p>
          <a:p>
            <a:r>
              <a:rPr lang="pt-PT" sz="2000" b="1" dirty="0"/>
              <a:t>DREAMIA, S.A.</a:t>
            </a:r>
          </a:p>
          <a:p>
            <a:r>
              <a:rPr lang="pt-PT" sz="2000" b="1" dirty="0"/>
              <a:t>ZAP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7A33CD-A35D-4A36-9F19-26C903D77B60}"/>
              </a:ext>
            </a:extLst>
          </p:cNvPr>
          <p:cNvSpPr txBox="1"/>
          <p:nvPr/>
        </p:nvSpPr>
        <p:spPr>
          <a:xfrm>
            <a:off x="5130081" y="330822"/>
            <a:ext cx="598998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2900" b="1" dirty="0" err="1">
                <a:latin typeface="+mj-lt"/>
              </a:rPr>
              <a:t>Organizational</a:t>
            </a:r>
            <a:r>
              <a:rPr lang="pt-PT" sz="2900" b="1" dirty="0">
                <a:latin typeface="+mj-lt"/>
              </a:rPr>
              <a:t> </a:t>
            </a:r>
            <a:r>
              <a:rPr lang="pt-PT" sz="2900" b="1" dirty="0" err="1">
                <a:latin typeface="+mj-lt"/>
              </a:rPr>
              <a:t>Structure</a:t>
            </a:r>
            <a:endParaRPr lang="pt-PT" sz="29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683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232</Words>
  <Application>Microsoft Office PowerPoint</Application>
  <PresentationFormat>Ecrã Panorâmico</PresentationFormat>
  <Paragraphs>30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NOS</vt:lpstr>
      <vt:lpstr>History </vt:lpstr>
      <vt:lpstr>Location</vt:lpstr>
      <vt:lpstr>Market Visibility </vt:lpstr>
      <vt:lpstr>NOS has a separate organizational structure for the different business areas: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</dc:title>
  <dc:creator>alunos</dc:creator>
  <cp:lastModifiedBy>alunos</cp:lastModifiedBy>
  <cp:revision>7</cp:revision>
  <dcterms:created xsi:type="dcterms:W3CDTF">2020-11-17T14:39:54Z</dcterms:created>
  <dcterms:modified xsi:type="dcterms:W3CDTF">2020-11-17T15:45:52Z</dcterms:modified>
</cp:coreProperties>
</file>