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B00"/>
    <a:srgbClr val="9D6F5E"/>
    <a:srgbClr val="9C4F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1324C-3E19-4479-952E-E11A81A0390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49CE5A-5177-40D9-9BF4-56BEB5A0D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BFCD78-5769-4CE7-8501-6F580365D750}"/>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5" name="Espace réservé du pied de page 4">
            <a:extLst>
              <a:ext uri="{FF2B5EF4-FFF2-40B4-BE49-F238E27FC236}">
                <a16:creationId xmlns:a16="http://schemas.microsoft.com/office/drawing/2014/main" id="{6FFDDF53-3CA1-4A06-89DC-1D9F93624FB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60897CBB-4BB6-45E5-A33B-B7C87702E83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2679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48FE4-E25D-4B6D-9898-C1CBA6EE03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E6133FA-29F9-4C21-B947-7D8D22B4010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4430ED-238A-4A9C-9066-5A59EC883980}"/>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5" name="Espace réservé du pied de page 4">
            <a:extLst>
              <a:ext uri="{FF2B5EF4-FFF2-40B4-BE49-F238E27FC236}">
                <a16:creationId xmlns:a16="http://schemas.microsoft.com/office/drawing/2014/main" id="{8CB1FF2F-9789-4151-BE95-11847D31CBDD}"/>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71F2A9E-E2DD-4D37-929E-7476C7AEBE67}"/>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367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2C50AF2-7782-4B78-A369-42A879963C1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46E2167-8DE7-45C9-A884-18768A42A8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B4B303-B043-426B-89C2-5873F4A4FD57}"/>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5" name="Espace réservé du pied de page 4">
            <a:extLst>
              <a:ext uri="{FF2B5EF4-FFF2-40B4-BE49-F238E27FC236}">
                <a16:creationId xmlns:a16="http://schemas.microsoft.com/office/drawing/2014/main" id="{506F10C1-35F4-474F-9109-D0AB39DB72FB}"/>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64185F34-E98A-4BB5-A0A1-DCDC5730548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3201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FC7B3-7D48-4774-8D44-AB8221DDBD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B8814C-E67F-4A0B-9744-43E89924BDE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244C32-348E-4D20-8330-7D0233F3C920}"/>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5" name="Espace réservé du pied de page 4">
            <a:extLst>
              <a:ext uri="{FF2B5EF4-FFF2-40B4-BE49-F238E27FC236}">
                <a16:creationId xmlns:a16="http://schemas.microsoft.com/office/drawing/2014/main" id="{C5F3F1A0-CF91-4E74-9C14-920FCA9D9F8E}"/>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FCF196B6-B7F2-4B05-B453-2744F69046A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590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93FE4-B3EC-4119-9779-5EAC96D1D4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DA58CF-15CD-49D5-B619-9532D1036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E962856-0180-452D-AE4D-F17EC51888E8}"/>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5" name="Espace réservé du pied de page 4">
            <a:extLst>
              <a:ext uri="{FF2B5EF4-FFF2-40B4-BE49-F238E27FC236}">
                <a16:creationId xmlns:a16="http://schemas.microsoft.com/office/drawing/2014/main" id="{513B57E3-CFA3-4D0F-A0F5-389F24BD84BD}"/>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A96B0249-FC89-4465-885C-85BBC26AD68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79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0266E-086B-43AB-8A70-B756E67CD5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474C86-4ADA-4245-9F2E-B613E6663AA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2C3E32-93CA-4BBF-BD92-89E4682575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E32C232-EA53-4E91-B956-1A8B62C5ADB1}"/>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6" name="Espace réservé du pied de page 5">
            <a:extLst>
              <a:ext uri="{FF2B5EF4-FFF2-40B4-BE49-F238E27FC236}">
                <a16:creationId xmlns:a16="http://schemas.microsoft.com/office/drawing/2014/main" id="{01A0150A-B53F-4958-A702-629AC6D283F7}"/>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ABFFD660-9CDB-49C1-877A-1FD1ABBF64DF}"/>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8912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D33BF-D236-4D01-8742-44AA9D390E5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A37368-3339-4E54-AB57-B46D16F66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69BBED5-92C0-45CB-BBC2-04165BDBDD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A8E81B-9417-42EE-B96F-5804E821B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0BAA31-20EC-467E-8735-5B541A3CEA2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80762EB-5494-4880-A7D7-424B612346CF}"/>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8" name="Espace réservé du pied de page 7">
            <a:extLst>
              <a:ext uri="{FF2B5EF4-FFF2-40B4-BE49-F238E27FC236}">
                <a16:creationId xmlns:a16="http://schemas.microsoft.com/office/drawing/2014/main" id="{3F0CB30C-AD01-4903-BF9E-2FF14161A978}"/>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B2E73F1C-F7C8-4ABF-BB40-A22AC4DABA9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2661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8721E-521D-4D0C-897D-010DAA02A6E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5BAEFD3-09CB-4C6B-9BB0-9748AC2EA1B1}"/>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4" name="Espace réservé du pied de page 3">
            <a:extLst>
              <a:ext uri="{FF2B5EF4-FFF2-40B4-BE49-F238E27FC236}">
                <a16:creationId xmlns:a16="http://schemas.microsoft.com/office/drawing/2014/main" id="{ADCEE186-08F5-4AA9-8851-E3D0312BDE0C}"/>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F7B1EC11-4447-46D2-85A3-D492042188E2}"/>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8933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E95A60-522C-4FE0-91BF-E249AE901E0B}"/>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3" name="Espace réservé du pied de page 2">
            <a:extLst>
              <a:ext uri="{FF2B5EF4-FFF2-40B4-BE49-F238E27FC236}">
                <a16:creationId xmlns:a16="http://schemas.microsoft.com/office/drawing/2014/main" id="{53CFC3D6-1C18-4410-B3C2-93BD31BB1378}"/>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52B31FEE-D36B-4607-953F-8F42B3CAC7E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7448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65E17-34BA-4A93-8DAD-B970D702B3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78F352-B93A-4640-9D4C-8D09FF21C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B781E6B-F20F-46AA-B516-291B2CCA7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B68FFA-822E-4B68-9AE3-DBFBF495A449}"/>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6" name="Espace réservé du pied de page 5">
            <a:extLst>
              <a:ext uri="{FF2B5EF4-FFF2-40B4-BE49-F238E27FC236}">
                <a16:creationId xmlns:a16="http://schemas.microsoft.com/office/drawing/2014/main" id="{978F957B-93AF-4C74-B665-E5A83F764E1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58A6A3A6-00F9-4BD5-9EAE-257D2FBF889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5623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EA940-A5B9-443C-901C-32FC8245D9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0C160E0-B952-4034-A07E-9270989A4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7FC8DC-E1B3-49AB-83F1-EA4E723F3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4B7974-DDA0-48E6-A8A4-2AB882CB72C0}"/>
              </a:ext>
            </a:extLst>
          </p:cNvPr>
          <p:cNvSpPr>
            <a:spLocks noGrp="1"/>
          </p:cNvSpPr>
          <p:nvPr>
            <p:ph type="dt" sz="half" idx="10"/>
          </p:nvPr>
        </p:nvSpPr>
        <p:spPr/>
        <p:txBody>
          <a:bodyPr/>
          <a:lstStyle/>
          <a:p>
            <a:fld id="{B61BEF0D-F0BB-DE4B-95CE-6DB70DBA9567}" type="datetimeFigureOut">
              <a:rPr lang="en-US" smtClean="0"/>
              <a:pPr/>
              <a:t>12/18/2020</a:t>
            </a:fld>
            <a:endParaRPr lang="en-US" dirty="0"/>
          </a:p>
        </p:txBody>
      </p:sp>
      <p:sp>
        <p:nvSpPr>
          <p:cNvPr id="6" name="Espace réservé du pied de page 5">
            <a:extLst>
              <a:ext uri="{FF2B5EF4-FFF2-40B4-BE49-F238E27FC236}">
                <a16:creationId xmlns:a16="http://schemas.microsoft.com/office/drawing/2014/main" id="{3EE0EE4C-1E1A-4379-A678-92241A747D68}"/>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0C7B5A9C-85A7-4BED-A03F-BC73F198327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8611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14945C0-A1FF-43A7-B5FA-969B630AE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FFD25C-E050-485D-BC13-0746DD200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33B9E5-DCCD-4C22-B472-40F8DF80D3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12/18/2020</a:t>
            </a:fld>
            <a:endParaRPr lang="en-US" dirty="0"/>
          </a:p>
        </p:txBody>
      </p:sp>
      <p:sp>
        <p:nvSpPr>
          <p:cNvPr id="5" name="Espace réservé du pied de page 4">
            <a:extLst>
              <a:ext uri="{FF2B5EF4-FFF2-40B4-BE49-F238E27FC236}">
                <a16:creationId xmlns:a16="http://schemas.microsoft.com/office/drawing/2014/main" id="{B769D689-6554-4A56-AF3B-CA1046993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407D9F6F-0580-44C1-A8DB-28ACB2113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40978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0087B91-E52A-4C13-9470-1FE9ECB2AD3E}"/>
              </a:ext>
            </a:extLst>
          </p:cNvPr>
          <p:cNvPicPr>
            <a:picLocks noChangeAspect="1"/>
          </p:cNvPicPr>
          <p:nvPr/>
        </p:nvPicPr>
        <p:blipFill>
          <a:blip r:embed="rId2"/>
          <a:stretch>
            <a:fillRect/>
          </a:stretch>
        </p:blipFill>
        <p:spPr>
          <a:xfrm>
            <a:off x="6096000" y="1116608"/>
            <a:ext cx="4945240" cy="4945240"/>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50C8C80E-994D-4298-AE73-B1476C42FE16}"/>
              </a:ext>
            </a:extLst>
          </p:cNvPr>
          <p:cNvPicPr>
            <a:picLocks noChangeAspect="1"/>
          </p:cNvPicPr>
          <p:nvPr/>
        </p:nvPicPr>
        <p:blipFill>
          <a:blip r:embed="rId3"/>
          <a:stretch>
            <a:fillRect/>
          </a:stretch>
        </p:blipFill>
        <p:spPr>
          <a:xfrm rot="5400000">
            <a:off x="-1111250" y="1111250"/>
            <a:ext cx="6858000" cy="4635500"/>
          </a:xfrm>
          <a:prstGeom prst="rect">
            <a:avLst/>
          </a:prstGeom>
          <a:ln>
            <a:noFill/>
          </a:ln>
          <a:effectLst>
            <a:softEdge rad="112500"/>
          </a:effectLst>
        </p:spPr>
      </p:pic>
      <p:sp>
        <p:nvSpPr>
          <p:cNvPr id="10" name="Rectangle 9">
            <a:extLst>
              <a:ext uri="{FF2B5EF4-FFF2-40B4-BE49-F238E27FC236}">
                <a16:creationId xmlns:a16="http://schemas.microsoft.com/office/drawing/2014/main" id="{A9071D25-BE87-4D2B-87D8-08021EFC1FF9}"/>
              </a:ext>
            </a:extLst>
          </p:cNvPr>
          <p:cNvSpPr/>
          <p:nvPr/>
        </p:nvSpPr>
        <p:spPr>
          <a:xfrm>
            <a:off x="4749800" y="0"/>
            <a:ext cx="456036" cy="6858000"/>
          </a:xfrm>
          <a:prstGeom prst="rect">
            <a:avLst/>
          </a:prstGeom>
          <a:solidFill>
            <a:srgbClr val="9D6F5E"/>
          </a:solidFill>
          <a:ln>
            <a:solidFill>
              <a:srgbClr val="9C4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1541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EA559C4-4D69-427D-849D-17DFB387DE93}"/>
              </a:ext>
            </a:extLst>
          </p:cNvPr>
          <p:cNvSpPr txBox="1"/>
          <p:nvPr/>
        </p:nvSpPr>
        <p:spPr>
          <a:xfrm>
            <a:off x="6362699" y="2099439"/>
            <a:ext cx="4533900" cy="3139321"/>
          </a:xfrm>
          <a:prstGeom prst="rect">
            <a:avLst/>
          </a:prstGeom>
          <a:noFill/>
        </p:spPr>
        <p:txBody>
          <a:bodyPr wrap="square" rtlCol="0">
            <a:spAutoFit/>
          </a:bodyPr>
          <a:lstStyle/>
          <a:p>
            <a:pPr algn="ctr"/>
            <a:r>
              <a:rPr lang="en-US" dirty="0" err="1">
                <a:latin typeface="+mj-lt"/>
              </a:rPr>
              <a:t>Choco'Lux</a:t>
            </a:r>
            <a:r>
              <a:rPr lang="en-US" dirty="0">
                <a:latin typeface="+mj-lt"/>
              </a:rPr>
              <a:t> is a company specializing in the preparation of filled chocolate. We have a wide range of products, our products are generally manufactured in large quantities and distributed through our stores located in Réunion. We also own a special production method customized for customers. In addition, we have excellent customer service, available on call and always eager to help each of our customers. You can buy our chocolate on our website.</a:t>
            </a:r>
            <a:endParaRPr lang="fr-FR" dirty="0">
              <a:latin typeface="+mj-lt"/>
            </a:endParaRPr>
          </a:p>
        </p:txBody>
      </p:sp>
      <p:sp>
        <p:nvSpPr>
          <p:cNvPr id="10" name="ZoneTexte 9">
            <a:extLst>
              <a:ext uri="{FF2B5EF4-FFF2-40B4-BE49-F238E27FC236}">
                <a16:creationId xmlns:a16="http://schemas.microsoft.com/office/drawing/2014/main" id="{7448E9D3-E5BC-46A5-BBFF-751EBACA6D3B}"/>
              </a:ext>
            </a:extLst>
          </p:cNvPr>
          <p:cNvSpPr txBox="1"/>
          <p:nvPr/>
        </p:nvSpPr>
        <p:spPr>
          <a:xfrm>
            <a:off x="6076950" y="5396454"/>
            <a:ext cx="5067300" cy="369332"/>
          </a:xfrm>
          <a:prstGeom prst="rect">
            <a:avLst/>
          </a:prstGeom>
          <a:noFill/>
        </p:spPr>
        <p:txBody>
          <a:bodyPr wrap="square" rtlCol="0">
            <a:spAutoFit/>
          </a:bodyPr>
          <a:lstStyle/>
          <a:p>
            <a:pPr algn="ctr"/>
            <a:r>
              <a:rPr lang="fr-FR" dirty="0">
                <a:latin typeface="+mj-lt"/>
              </a:rPr>
              <a:t>The company </a:t>
            </a:r>
            <a:r>
              <a:rPr lang="fr-FR" dirty="0" err="1">
                <a:latin typeface="+mj-lt"/>
              </a:rPr>
              <a:t>is</a:t>
            </a:r>
            <a:r>
              <a:rPr lang="fr-FR" dirty="0">
                <a:latin typeface="+mj-lt"/>
              </a:rPr>
              <a:t> </a:t>
            </a:r>
            <a:r>
              <a:rPr lang="fr-FR" dirty="0" err="1">
                <a:latin typeface="+mj-lt"/>
              </a:rPr>
              <a:t>located</a:t>
            </a:r>
            <a:r>
              <a:rPr lang="fr-FR" dirty="0">
                <a:latin typeface="+mj-lt"/>
              </a:rPr>
              <a:t> in Reunion Island</a:t>
            </a:r>
          </a:p>
        </p:txBody>
      </p:sp>
      <p:pic>
        <p:nvPicPr>
          <p:cNvPr id="12" name="Image 11">
            <a:extLst>
              <a:ext uri="{FF2B5EF4-FFF2-40B4-BE49-F238E27FC236}">
                <a16:creationId xmlns:a16="http://schemas.microsoft.com/office/drawing/2014/main" id="{C5DD021B-18F6-4C17-A8E1-845EB8D2D862}"/>
              </a:ext>
            </a:extLst>
          </p:cNvPr>
          <p:cNvPicPr>
            <a:picLocks noChangeAspect="1"/>
          </p:cNvPicPr>
          <p:nvPr/>
        </p:nvPicPr>
        <p:blipFill>
          <a:blip r:embed="rId2"/>
          <a:stretch>
            <a:fillRect/>
          </a:stretch>
        </p:blipFill>
        <p:spPr>
          <a:xfrm>
            <a:off x="-25939" y="0"/>
            <a:ext cx="4559840" cy="6858000"/>
          </a:xfrm>
          <a:prstGeom prst="rect">
            <a:avLst/>
          </a:prstGeom>
          <a:ln>
            <a:noFill/>
          </a:ln>
          <a:effectLst>
            <a:softEdge rad="112500"/>
          </a:effectLst>
        </p:spPr>
      </p:pic>
      <p:sp>
        <p:nvSpPr>
          <p:cNvPr id="13" name="Rectangle 12">
            <a:extLst>
              <a:ext uri="{FF2B5EF4-FFF2-40B4-BE49-F238E27FC236}">
                <a16:creationId xmlns:a16="http://schemas.microsoft.com/office/drawing/2014/main" id="{8FC05187-D2B7-4F57-953E-A26148CA122D}"/>
              </a:ext>
            </a:extLst>
          </p:cNvPr>
          <p:cNvSpPr/>
          <p:nvPr/>
        </p:nvSpPr>
        <p:spPr>
          <a:xfrm>
            <a:off x="4533901" y="0"/>
            <a:ext cx="622299" cy="6858000"/>
          </a:xfrm>
          <a:prstGeom prst="rect">
            <a:avLst/>
          </a:prstGeom>
          <a:solidFill>
            <a:srgbClr val="9D6F5E"/>
          </a:solidFill>
          <a:ln>
            <a:solidFill>
              <a:srgbClr val="5C2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D60BD097-90C4-496F-8F4F-447021D90AA7}"/>
              </a:ext>
            </a:extLst>
          </p:cNvPr>
          <p:cNvPicPr>
            <a:picLocks noChangeAspect="1"/>
          </p:cNvPicPr>
          <p:nvPr/>
        </p:nvPicPr>
        <p:blipFill>
          <a:blip r:embed="rId3"/>
          <a:stretch>
            <a:fillRect/>
          </a:stretch>
        </p:blipFill>
        <p:spPr>
          <a:xfrm>
            <a:off x="6248067" y="-1797383"/>
            <a:ext cx="4763165" cy="4763165"/>
          </a:xfrm>
          <a:prstGeom prst="rect">
            <a:avLst/>
          </a:prstGeom>
        </p:spPr>
      </p:pic>
      <p:sp>
        <p:nvSpPr>
          <p:cNvPr id="16" name="ZoneTexte 15">
            <a:extLst>
              <a:ext uri="{FF2B5EF4-FFF2-40B4-BE49-F238E27FC236}">
                <a16:creationId xmlns:a16="http://schemas.microsoft.com/office/drawing/2014/main" id="{33BA4632-1A7B-431F-8549-05D115CA23AA}"/>
              </a:ext>
            </a:extLst>
          </p:cNvPr>
          <p:cNvSpPr txBox="1"/>
          <p:nvPr/>
        </p:nvSpPr>
        <p:spPr>
          <a:xfrm>
            <a:off x="6718300" y="1231900"/>
            <a:ext cx="3784600" cy="369332"/>
          </a:xfrm>
          <a:prstGeom prst="rect">
            <a:avLst/>
          </a:prstGeom>
          <a:noFill/>
        </p:spPr>
        <p:txBody>
          <a:bodyPr wrap="square" rtlCol="0">
            <a:spAutoFit/>
          </a:bodyPr>
          <a:lstStyle/>
          <a:p>
            <a:pPr algn="ctr"/>
            <a:r>
              <a:rPr lang="fr-FR" b="1" u="sng" dirty="0">
                <a:solidFill>
                  <a:srgbClr val="9C4F32"/>
                </a:solidFill>
              </a:rPr>
              <a:t>COMPANY DESCRIPTION</a:t>
            </a:r>
          </a:p>
        </p:txBody>
      </p:sp>
    </p:spTree>
    <p:extLst>
      <p:ext uri="{BB962C8B-B14F-4D97-AF65-F5344CB8AC3E}">
        <p14:creationId xmlns:p14="http://schemas.microsoft.com/office/powerpoint/2010/main" val="11298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A913A5-61DE-482C-87D7-9B9B47014C3E}"/>
              </a:ext>
            </a:extLst>
          </p:cNvPr>
          <p:cNvPicPr>
            <a:picLocks noChangeAspect="1"/>
          </p:cNvPicPr>
          <p:nvPr/>
        </p:nvPicPr>
        <p:blipFill>
          <a:blip r:embed="rId2"/>
          <a:stretch>
            <a:fillRect/>
          </a:stretch>
        </p:blipFill>
        <p:spPr>
          <a:xfrm>
            <a:off x="440500" y="1180299"/>
            <a:ext cx="2998267" cy="4497401"/>
          </a:xfrm>
          <a:prstGeom prst="rect">
            <a:avLst/>
          </a:prstGeom>
          <a:ln w="228600" cap="sq" cmpd="thickThin">
            <a:solidFill>
              <a:srgbClr val="000000"/>
            </a:solidFill>
            <a:prstDash val="solid"/>
            <a:miter lim="800000"/>
          </a:ln>
          <a:effectLst>
            <a:innerShdw blurRad="76200">
              <a:srgbClr val="000000"/>
            </a:innerShdw>
          </a:effectLst>
        </p:spPr>
      </p:pic>
      <p:pic>
        <p:nvPicPr>
          <p:cNvPr id="7" name="Image 6">
            <a:extLst>
              <a:ext uri="{FF2B5EF4-FFF2-40B4-BE49-F238E27FC236}">
                <a16:creationId xmlns:a16="http://schemas.microsoft.com/office/drawing/2014/main" id="{09EA0E61-7524-4060-A094-857DB7AF8845}"/>
              </a:ext>
            </a:extLst>
          </p:cNvPr>
          <p:cNvPicPr>
            <a:picLocks noChangeAspect="1"/>
          </p:cNvPicPr>
          <p:nvPr/>
        </p:nvPicPr>
        <p:blipFill>
          <a:blip r:embed="rId3"/>
          <a:stretch>
            <a:fillRect/>
          </a:stretch>
        </p:blipFill>
        <p:spPr>
          <a:xfrm>
            <a:off x="3895725" y="2184400"/>
            <a:ext cx="4400550" cy="2933700"/>
          </a:xfrm>
          <a:prstGeom prst="rect">
            <a:avLst/>
          </a:prstGeom>
          <a:ln w="228600" cap="sq" cmpd="thickThin">
            <a:solidFill>
              <a:srgbClr val="000000"/>
            </a:solidFill>
            <a:prstDash val="solid"/>
            <a:miter lim="800000"/>
          </a:ln>
          <a:effectLst>
            <a:innerShdw blurRad="76200">
              <a:srgbClr val="000000"/>
            </a:innerShdw>
          </a:effectLst>
        </p:spPr>
      </p:pic>
      <p:pic>
        <p:nvPicPr>
          <p:cNvPr id="9" name="Image 8">
            <a:extLst>
              <a:ext uri="{FF2B5EF4-FFF2-40B4-BE49-F238E27FC236}">
                <a16:creationId xmlns:a16="http://schemas.microsoft.com/office/drawing/2014/main" id="{77978E5C-E901-49DF-A7E3-BA74F1352633}"/>
              </a:ext>
            </a:extLst>
          </p:cNvPr>
          <p:cNvPicPr>
            <a:picLocks noChangeAspect="1"/>
          </p:cNvPicPr>
          <p:nvPr/>
        </p:nvPicPr>
        <p:blipFill>
          <a:blip r:embed="rId4"/>
          <a:stretch>
            <a:fillRect/>
          </a:stretch>
        </p:blipFill>
        <p:spPr>
          <a:xfrm>
            <a:off x="8753233" y="1180299"/>
            <a:ext cx="2998267" cy="4497401"/>
          </a:xfrm>
          <a:prstGeom prst="rect">
            <a:avLst/>
          </a:prstGeom>
          <a:ln w="228600" cap="sq" cmpd="thickThin">
            <a:solidFill>
              <a:srgbClr val="000000"/>
            </a:solidFill>
            <a:prstDash val="solid"/>
            <a:miter lim="800000"/>
          </a:ln>
          <a:effectLst>
            <a:innerShdw blurRad="76200">
              <a:srgbClr val="000000"/>
            </a:innerShdw>
          </a:effectLst>
        </p:spPr>
      </p:pic>
      <p:sp>
        <p:nvSpPr>
          <p:cNvPr id="10" name="ZoneTexte 9">
            <a:extLst>
              <a:ext uri="{FF2B5EF4-FFF2-40B4-BE49-F238E27FC236}">
                <a16:creationId xmlns:a16="http://schemas.microsoft.com/office/drawing/2014/main" id="{D451310C-0782-45AD-935D-519469CD3649}"/>
              </a:ext>
            </a:extLst>
          </p:cNvPr>
          <p:cNvSpPr txBox="1"/>
          <p:nvPr/>
        </p:nvSpPr>
        <p:spPr>
          <a:xfrm>
            <a:off x="4076700" y="647700"/>
            <a:ext cx="4000500" cy="646331"/>
          </a:xfrm>
          <a:prstGeom prst="rect">
            <a:avLst/>
          </a:prstGeom>
          <a:noFill/>
        </p:spPr>
        <p:txBody>
          <a:bodyPr wrap="square" rtlCol="0">
            <a:spAutoFit/>
          </a:bodyPr>
          <a:lstStyle/>
          <a:p>
            <a:endParaRPr lang="en-US" u="sng" dirty="0"/>
          </a:p>
          <a:p>
            <a:pPr algn="ctr"/>
            <a:r>
              <a:rPr lang="en-US" b="1" u="sng" dirty="0">
                <a:solidFill>
                  <a:srgbClr val="9C4F32"/>
                </a:solidFill>
              </a:rPr>
              <a:t>SOME EXAMPLES OF OUR PRODUCTS:</a:t>
            </a:r>
            <a:endParaRPr lang="fr-FR" b="1" u="sng" dirty="0">
              <a:solidFill>
                <a:srgbClr val="9C4F32"/>
              </a:solidFill>
            </a:endParaRPr>
          </a:p>
        </p:txBody>
      </p:sp>
      <p:sp>
        <p:nvSpPr>
          <p:cNvPr id="11" name="ZoneTexte 10">
            <a:extLst>
              <a:ext uri="{FF2B5EF4-FFF2-40B4-BE49-F238E27FC236}">
                <a16:creationId xmlns:a16="http://schemas.microsoft.com/office/drawing/2014/main" id="{299502CD-7329-4282-B15B-6DB699E8F784}"/>
              </a:ext>
            </a:extLst>
          </p:cNvPr>
          <p:cNvSpPr txBox="1"/>
          <p:nvPr/>
        </p:nvSpPr>
        <p:spPr>
          <a:xfrm>
            <a:off x="656933" y="6025634"/>
            <a:ext cx="2565400" cy="369332"/>
          </a:xfrm>
          <a:prstGeom prst="rect">
            <a:avLst/>
          </a:prstGeom>
          <a:noFill/>
        </p:spPr>
        <p:txBody>
          <a:bodyPr wrap="square" rtlCol="0">
            <a:spAutoFit/>
          </a:bodyPr>
          <a:lstStyle/>
          <a:p>
            <a:r>
              <a:rPr lang="fr-FR" dirty="0">
                <a:latin typeface="Forte" panose="03060902040502070203" pitchFamily="66" charset="0"/>
              </a:rPr>
              <a:t>Kinder filled Chocolate</a:t>
            </a:r>
          </a:p>
        </p:txBody>
      </p:sp>
      <p:sp>
        <p:nvSpPr>
          <p:cNvPr id="12" name="ZoneTexte 11">
            <a:extLst>
              <a:ext uri="{FF2B5EF4-FFF2-40B4-BE49-F238E27FC236}">
                <a16:creationId xmlns:a16="http://schemas.microsoft.com/office/drawing/2014/main" id="{129C8638-30C7-4CCA-85DF-963E57CB475F}"/>
              </a:ext>
            </a:extLst>
          </p:cNvPr>
          <p:cNvSpPr txBox="1"/>
          <p:nvPr/>
        </p:nvSpPr>
        <p:spPr>
          <a:xfrm>
            <a:off x="4794250" y="5493034"/>
            <a:ext cx="2565400" cy="369332"/>
          </a:xfrm>
          <a:prstGeom prst="rect">
            <a:avLst/>
          </a:prstGeom>
          <a:noFill/>
        </p:spPr>
        <p:txBody>
          <a:bodyPr wrap="square" rtlCol="0">
            <a:spAutoFit/>
          </a:bodyPr>
          <a:lstStyle/>
          <a:p>
            <a:r>
              <a:rPr lang="fr-FR" dirty="0">
                <a:latin typeface="Forte" panose="03060902040502070203" pitchFamily="66" charset="0"/>
              </a:rPr>
              <a:t>Peanut filled Chocolate</a:t>
            </a:r>
          </a:p>
        </p:txBody>
      </p:sp>
      <p:sp>
        <p:nvSpPr>
          <p:cNvPr id="13" name="ZoneTexte 12">
            <a:extLst>
              <a:ext uri="{FF2B5EF4-FFF2-40B4-BE49-F238E27FC236}">
                <a16:creationId xmlns:a16="http://schemas.microsoft.com/office/drawing/2014/main" id="{D335C2D6-8B54-4099-B7F5-BD60E6FB253D}"/>
              </a:ext>
            </a:extLst>
          </p:cNvPr>
          <p:cNvSpPr txBox="1"/>
          <p:nvPr/>
        </p:nvSpPr>
        <p:spPr>
          <a:xfrm>
            <a:off x="9193733" y="6025634"/>
            <a:ext cx="2998267" cy="369332"/>
          </a:xfrm>
          <a:prstGeom prst="rect">
            <a:avLst/>
          </a:prstGeom>
          <a:noFill/>
        </p:spPr>
        <p:txBody>
          <a:bodyPr wrap="square" rtlCol="0">
            <a:spAutoFit/>
          </a:bodyPr>
          <a:lstStyle/>
          <a:p>
            <a:r>
              <a:rPr lang="fr-FR" dirty="0">
                <a:latin typeface="Forte" panose="03060902040502070203" pitchFamily="66" charset="0"/>
              </a:rPr>
              <a:t>Twix filled Chocolate</a:t>
            </a:r>
          </a:p>
        </p:txBody>
      </p:sp>
    </p:spTree>
    <p:extLst>
      <p:ext uri="{BB962C8B-B14F-4D97-AF65-F5344CB8AC3E}">
        <p14:creationId xmlns:p14="http://schemas.microsoft.com/office/powerpoint/2010/main" val="305323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DD69D-E000-4044-8160-3F798CE630A4}"/>
              </a:ext>
            </a:extLst>
          </p:cNvPr>
          <p:cNvSpPr/>
          <p:nvPr/>
        </p:nvSpPr>
        <p:spPr>
          <a:xfrm>
            <a:off x="596900" y="0"/>
            <a:ext cx="749300" cy="6858000"/>
          </a:xfrm>
          <a:prstGeom prst="rect">
            <a:avLst/>
          </a:prstGeom>
          <a:solidFill>
            <a:srgbClr val="9D6F5E"/>
          </a:solidFill>
          <a:ln>
            <a:solidFill>
              <a:srgbClr val="9D6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7FF27D5-D482-455F-9A58-6DE0417565EB}"/>
              </a:ext>
            </a:extLst>
          </p:cNvPr>
          <p:cNvSpPr txBox="1"/>
          <p:nvPr/>
        </p:nvSpPr>
        <p:spPr>
          <a:xfrm>
            <a:off x="4210049" y="1270000"/>
            <a:ext cx="3771900" cy="369332"/>
          </a:xfrm>
          <a:prstGeom prst="rect">
            <a:avLst/>
          </a:prstGeom>
          <a:noFill/>
        </p:spPr>
        <p:txBody>
          <a:bodyPr wrap="square" rtlCol="0">
            <a:spAutoFit/>
          </a:bodyPr>
          <a:lstStyle/>
          <a:p>
            <a:pPr algn="ctr"/>
            <a:r>
              <a:rPr lang="fr-FR" b="1" u="sng" dirty="0">
                <a:solidFill>
                  <a:srgbClr val="9C4F32"/>
                </a:solidFill>
              </a:rPr>
              <a:t>PRODUCT PRESENTATION</a:t>
            </a:r>
          </a:p>
        </p:txBody>
      </p:sp>
      <p:pic>
        <p:nvPicPr>
          <p:cNvPr id="7" name="Image 6">
            <a:extLst>
              <a:ext uri="{FF2B5EF4-FFF2-40B4-BE49-F238E27FC236}">
                <a16:creationId xmlns:a16="http://schemas.microsoft.com/office/drawing/2014/main" id="{D0D972FF-0032-470A-9C25-BC00CC9C17C5}"/>
              </a:ext>
            </a:extLst>
          </p:cNvPr>
          <p:cNvPicPr>
            <a:picLocks noChangeAspect="1"/>
          </p:cNvPicPr>
          <p:nvPr/>
        </p:nvPicPr>
        <p:blipFill>
          <a:blip r:embed="rId2"/>
          <a:stretch>
            <a:fillRect/>
          </a:stretch>
        </p:blipFill>
        <p:spPr>
          <a:xfrm>
            <a:off x="3714417" y="-1708483"/>
            <a:ext cx="4763165" cy="4763165"/>
          </a:xfrm>
          <a:prstGeom prst="rect">
            <a:avLst/>
          </a:prstGeom>
        </p:spPr>
      </p:pic>
      <p:sp>
        <p:nvSpPr>
          <p:cNvPr id="8" name="ZoneTexte 7">
            <a:extLst>
              <a:ext uri="{FF2B5EF4-FFF2-40B4-BE49-F238E27FC236}">
                <a16:creationId xmlns:a16="http://schemas.microsoft.com/office/drawing/2014/main" id="{0EE64284-1B0E-4D5E-B85A-637B277613CD}"/>
              </a:ext>
            </a:extLst>
          </p:cNvPr>
          <p:cNvSpPr txBox="1"/>
          <p:nvPr/>
        </p:nvSpPr>
        <p:spPr>
          <a:xfrm>
            <a:off x="4210049" y="2314292"/>
            <a:ext cx="4874005" cy="3139321"/>
          </a:xfrm>
          <a:prstGeom prst="rect">
            <a:avLst/>
          </a:prstGeom>
          <a:noFill/>
        </p:spPr>
        <p:txBody>
          <a:bodyPr wrap="square" rtlCol="0">
            <a:spAutoFit/>
          </a:bodyPr>
          <a:lstStyle/>
          <a:p>
            <a:pPr marL="285750" indent="-285750">
              <a:buFont typeface="Wingdings" panose="05000000000000000000" pitchFamily="2" charset="2"/>
              <a:buChar char="Ø"/>
            </a:pPr>
            <a:r>
              <a:rPr lang="fr-FR" u="sng" dirty="0">
                <a:latin typeface="Segoe Script" panose="030B0504020000000003" pitchFamily="66" charset="0"/>
              </a:rPr>
              <a:t>Flavour</a:t>
            </a:r>
            <a:r>
              <a:rPr lang="fr-FR" dirty="0">
                <a:latin typeface="Segoe Script" panose="030B0504020000000003" pitchFamily="66" charset="0"/>
              </a:rPr>
              <a:t> : M&amp;M’s, Maltesers, Bounty, Caramel (basic or salt butter), Nutella, Kinder, Snickers, Oreo, Magnum, Cookie, Twix. </a:t>
            </a:r>
          </a:p>
          <a:p>
            <a:pPr marL="285750" indent="-285750">
              <a:buFont typeface="Wingdings" panose="05000000000000000000" pitchFamily="2" charset="2"/>
              <a:buChar char="Ø"/>
            </a:pPr>
            <a:r>
              <a:rPr lang="fr-FR" u="sng" dirty="0">
                <a:latin typeface="Segoe Script" panose="030B0504020000000003" pitchFamily="66" charset="0"/>
              </a:rPr>
              <a:t>Chocolate price </a:t>
            </a:r>
            <a:r>
              <a:rPr lang="fr-FR" dirty="0">
                <a:latin typeface="Segoe Script" panose="030B0504020000000003" pitchFamily="66" charset="0"/>
              </a:rPr>
              <a:t>: 12€</a:t>
            </a:r>
          </a:p>
          <a:p>
            <a:pPr marL="285750" indent="-285750">
              <a:buFont typeface="Wingdings" panose="05000000000000000000" pitchFamily="2" charset="2"/>
              <a:buChar char="Ø"/>
            </a:pPr>
            <a:r>
              <a:rPr lang="fr-FR" u="sng" dirty="0">
                <a:latin typeface="Segoe Script" panose="030B0504020000000003" pitchFamily="66" charset="0"/>
              </a:rPr>
              <a:t>Filled price </a:t>
            </a:r>
            <a:r>
              <a:rPr lang="fr-FR" dirty="0">
                <a:latin typeface="Segoe Script" panose="030B0504020000000003" pitchFamily="66" charset="0"/>
              </a:rPr>
              <a:t>: 6€</a:t>
            </a:r>
          </a:p>
          <a:p>
            <a:pPr marL="285750" indent="-285750">
              <a:buFont typeface="Wingdings" panose="05000000000000000000" pitchFamily="2" charset="2"/>
              <a:buChar char="Ø"/>
            </a:pPr>
            <a:r>
              <a:rPr lang="fr-FR" u="sng" dirty="0">
                <a:latin typeface="Segoe Script" panose="030B0504020000000003" pitchFamily="66" charset="0"/>
              </a:rPr>
              <a:t>Guarantee</a:t>
            </a:r>
            <a:r>
              <a:rPr lang="fr-FR" dirty="0">
                <a:latin typeface="Segoe Script" panose="030B0504020000000003" pitchFamily="66" charset="0"/>
              </a:rPr>
              <a:t> : </a:t>
            </a:r>
            <a:r>
              <a:rPr lang="en-US" dirty="0">
                <a:latin typeface="Segoe Script" panose="030B0504020000000003" pitchFamily="66" charset="0"/>
              </a:rPr>
              <a:t>Made with 100% pure cocoa</a:t>
            </a:r>
          </a:p>
          <a:p>
            <a:pPr marL="285750" indent="-285750">
              <a:buFont typeface="Wingdings" panose="05000000000000000000" pitchFamily="2" charset="2"/>
              <a:buChar char="Ø"/>
            </a:pPr>
            <a:r>
              <a:rPr lang="en-US" u="sng" dirty="0">
                <a:latin typeface="Segoe Script" panose="030B0504020000000003" pitchFamily="66" charset="0"/>
              </a:rPr>
              <a:t>Shipping</a:t>
            </a:r>
            <a:r>
              <a:rPr lang="en-US" dirty="0">
                <a:latin typeface="Segoe Script" panose="030B0504020000000003" pitchFamily="66" charset="0"/>
              </a:rPr>
              <a:t>: 10 €</a:t>
            </a:r>
          </a:p>
          <a:p>
            <a:pPr marL="285750" indent="-285750">
              <a:buFont typeface="Wingdings" panose="05000000000000000000" pitchFamily="2" charset="2"/>
              <a:buChar char="Ø"/>
            </a:pPr>
            <a:r>
              <a:rPr lang="en-US" u="sng" dirty="0">
                <a:latin typeface="Segoe Script" panose="030B0504020000000003" pitchFamily="66" charset="0"/>
              </a:rPr>
              <a:t>Delivery</a:t>
            </a:r>
            <a:r>
              <a:rPr lang="en-US" dirty="0">
                <a:latin typeface="Segoe Script" panose="030B0504020000000003" pitchFamily="66" charset="0"/>
              </a:rPr>
              <a:t>: 48 hours after order confirmation.</a:t>
            </a:r>
            <a:endParaRPr lang="fr-FR" dirty="0">
              <a:latin typeface="Segoe Script" panose="030B0504020000000003" pitchFamily="66" charset="0"/>
            </a:endParaRPr>
          </a:p>
        </p:txBody>
      </p:sp>
    </p:spTree>
    <p:extLst>
      <p:ext uri="{BB962C8B-B14F-4D97-AF65-F5344CB8AC3E}">
        <p14:creationId xmlns:p14="http://schemas.microsoft.com/office/powerpoint/2010/main" val="403504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D454FC6-9B99-4F2B-8DA2-D4AC0B00DA98}"/>
              </a:ext>
            </a:extLst>
          </p:cNvPr>
          <p:cNvPicPr>
            <a:picLocks noChangeAspect="1"/>
          </p:cNvPicPr>
          <p:nvPr/>
        </p:nvPicPr>
        <p:blipFill>
          <a:blip r:embed="rId2"/>
          <a:stretch>
            <a:fillRect/>
          </a:stretch>
        </p:blipFill>
        <p:spPr>
          <a:xfrm>
            <a:off x="534076" y="0"/>
            <a:ext cx="760648" cy="6858000"/>
          </a:xfrm>
          <a:prstGeom prst="rect">
            <a:avLst/>
          </a:prstGeom>
        </p:spPr>
      </p:pic>
      <p:pic>
        <p:nvPicPr>
          <p:cNvPr id="6" name="Image 5">
            <a:extLst>
              <a:ext uri="{FF2B5EF4-FFF2-40B4-BE49-F238E27FC236}">
                <a16:creationId xmlns:a16="http://schemas.microsoft.com/office/drawing/2014/main" id="{CE68BD58-BB33-436F-AB62-49DD15EFFA96}"/>
              </a:ext>
            </a:extLst>
          </p:cNvPr>
          <p:cNvPicPr>
            <a:picLocks noChangeAspect="1"/>
          </p:cNvPicPr>
          <p:nvPr/>
        </p:nvPicPr>
        <p:blipFill>
          <a:blip r:embed="rId3"/>
          <a:stretch>
            <a:fillRect/>
          </a:stretch>
        </p:blipFill>
        <p:spPr>
          <a:xfrm>
            <a:off x="3714417" y="-1759283"/>
            <a:ext cx="4763165" cy="4763165"/>
          </a:xfrm>
          <a:prstGeom prst="rect">
            <a:avLst/>
          </a:prstGeom>
        </p:spPr>
      </p:pic>
      <p:sp>
        <p:nvSpPr>
          <p:cNvPr id="7" name="ZoneTexte 6">
            <a:extLst>
              <a:ext uri="{FF2B5EF4-FFF2-40B4-BE49-F238E27FC236}">
                <a16:creationId xmlns:a16="http://schemas.microsoft.com/office/drawing/2014/main" id="{04C5A58B-EEE6-4224-AA6A-78E821E1AB31}"/>
              </a:ext>
            </a:extLst>
          </p:cNvPr>
          <p:cNvSpPr txBox="1"/>
          <p:nvPr/>
        </p:nvSpPr>
        <p:spPr>
          <a:xfrm>
            <a:off x="4813299" y="1358900"/>
            <a:ext cx="2565400" cy="369332"/>
          </a:xfrm>
          <a:prstGeom prst="rect">
            <a:avLst/>
          </a:prstGeom>
          <a:noFill/>
        </p:spPr>
        <p:txBody>
          <a:bodyPr wrap="square" rtlCol="0">
            <a:spAutoFit/>
          </a:bodyPr>
          <a:lstStyle/>
          <a:p>
            <a:pPr algn="ctr"/>
            <a:r>
              <a:rPr lang="fr-FR" b="1" u="sng" dirty="0">
                <a:solidFill>
                  <a:srgbClr val="9C4F32"/>
                </a:solidFill>
              </a:rPr>
              <a:t>EQUIP</a:t>
            </a:r>
          </a:p>
        </p:txBody>
      </p:sp>
      <p:sp>
        <p:nvSpPr>
          <p:cNvPr id="8" name="ZoneTexte 7">
            <a:extLst>
              <a:ext uri="{FF2B5EF4-FFF2-40B4-BE49-F238E27FC236}">
                <a16:creationId xmlns:a16="http://schemas.microsoft.com/office/drawing/2014/main" id="{ABAFE8A7-BF00-4BC0-99C5-42DCD544ECFC}"/>
              </a:ext>
            </a:extLst>
          </p:cNvPr>
          <p:cNvSpPr txBox="1"/>
          <p:nvPr/>
        </p:nvSpPr>
        <p:spPr>
          <a:xfrm>
            <a:off x="2077461" y="2979571"/>
            <a:ext cx="1816100" cy="923330"/>
          </a:xfrm>
          <a:prstGeom prst="rect">
            <a:avLst/>
          </a:prstGeom>
          <a:noFill/>
        </p:spPr>
        <p:txBody>
          <a:bodyPr wrap="square" rtlCol="0">
            <a:spAutoFit/>
          </a:bodyPr>
          <a:lstStyle/>
          <a:p>
            <a:r>
              <a:rPr lang="en-US" b="1" dirty="0">
                <a:solidFill>
                  <a:srgbClr val="9C4F32"/>
                </a:solidFill>
              </a:rPr>
              <a:t>There are 4 of us working in the shop.</a:t>
            </a:r>
            <a:endParaRPr lang="fr-FR" b="1" dirty="0">
              <a:solidFill>
                <a:srgbClr val="9C4F32"/>
              </a:solidFill>
            </a:endParaRPr>
          </a:p>
        </p:txBody>
      </p:sp>
      <p:pic>
        <p:nvPicPr>
          <p:cNvPr id="10" name="Image 9">
            <a:extLst>
              <a:ext uri="{FF2B5EF4-FFF2-40B4-BE49-F238E27FC236}">
                <a16:creationId xmlns:a16="http://schemas.microsoft.com/office/drawing/2014/main" id="{F600494C-90FB-4CC3-A5CC-B8500B80B7E2}"/>
              </a:ext>
            </a:extLst>
          </p:cNvPr>
          <p:cNvPicPr>
            <a:picLocks noChangeAspect="1"/>
          </p:cNvPicPr>
          <p:nvPr/>
        </p:nvPicPr>
        <p:blipFill>
          <a:blip r:embed="rId4"/>
          <a:stretch>
            <a:fillRect/>
          </a:stretch>
        </p:blipFill>
        <p:spPr>
          <a:xfrm>
            <a:off x="3578595" y="2048678"/>
            <a:ext cx="3165231" cy="6858000"/>
          </a:xfrm>
          <a:prstGeom prst="rect">
            <a:avLst/>
          </a:prstGeom>
        </p:spPr>
      </p:pic>
      <p:pic>
        <p:nvPicPr>
          <p:cNvPr id="12" name="Image 11">
            <a:extLst>
              <a:ext uri="{FF2B5EF4-FFF2-40B4-BE49-F238E27FC236}">
                <a16:creationId xmlns:a16="http://schemas.microsoft.com/office/drawing/2014/main" id="{20BCAE41-CF66-446D-AB08-9675AFE810A7}"/>
              </a:ext>
            </a:extLst>
          </p:cNvPr>
          <p:cNvPicPr>
            <a:picLocks noChangeAspect="1"/>
          </p:cNvPicPr>
          <p:nvPr/>
        </p:nvPicPr>
        <p:blipFill>
          <a:blip r:embed="rId5"/>
          <a:stretch>
            <a:fillRect/>
          </a:stretch>
        </p:blipFill>
        <p:spPr>
          <a:xfrm>
            <a:off x="4748677" y="2048678"/>
            <a:ext cx="3165231" cy="6858000"/>
          </a:xfrm>
          <a:prstGeom prst="rect">
            <a:avLst/>
          </a:prstGeom>
        </p:spPr>
      </p:pic>
      <p:pic>
        <p:nvPicPr>
          <p:cNvPr id="14" name="Image 13">
            <a:extLst>
              <a:ext uri="{FF2B5EF4-FFF2-40B4-BE49-F238E27FC236}">
                <a16:creationId xmlns:a16="http://schemas.microsoft.com/office/drawing/2014/main" id="{F38A941C-37A0-4A28-AA98-D07DAD811BE2}"/>
              </a:ext>
            </a:extLst>
          </p:cNvPr>
          <p:cNvPicPr>
            <a:picLocks noChangeAspect="1"/>
          </p:cNvPicPr>
          <p:nvPr/>
        </p:nvPicPr>
        <p:blipFill>
          <a:blip r:embed="rId6"/>
          <a:stretch>
            <a:fillRect/>
          </a:stretch>
        </p:blipFill>
        <p:spPr>
          <a:xfrm>
            <a:off x="6458910" y="561889"/>
            <a:ext cx="4978515" cy="10786782"/>
          </a:xfrm>
          <a:prstGeom prst="rect">
            <a:avLst/>
          </a:prstGeom>
        </p:spPr>
      </p:pic>
      <p:pic>
        <p:nvPicPr>
          <p:cNvPr id="16" name="Image 15">
            <a:extLst>
              <a:ext uri="{FF2B5EF4-FFF2-40B4-BE49-F238E27FC236}">
                <a16:creationId xmlns:a16="http://schemas.microsoft.com/office/drawing/2014/main" id="{178EB3B2-D621-4D49-868F-5709971F4808}"/>
              </a:ext>
            </a:extLst>
          </p:cNvPr>
          <p:cNvPicPr>
            <a:picLocks noChangeAspect="1"/>
          </p:cNvPicPr>
          <p:nvPr/>
        </p:nvPicPr>
        <p:blipFill>
          <a:blip r:embed="rId7"/>
          <a:stretch>
            <a:fillRect/>
          </a:stretch>
        </p:blipFill>
        <p:spPr>
          <a:xfrm>
            <a:off x="7778086" y="2204380"/>
            <a:ext cx="3165231" cy="6858000"/>
          </a:xfrm>
          <a:prstGeom prst="rect">
            <a:avLst/>
          </a:prstGeom>
        </p:spPr>
      </p:pic>
      <p:sp>
        <p:nvSpPr>
          <p:cNvPr id="18" name="Rectangle 17">
            <a:extLst>
              <a:ext uri="{FF2B5EF4-FFF2-40B4-BE49-F238E27FC236}">
                <a16:creationId xmlns:a16="http://schemas.microsoft.com/office/drawing/2014/main" id="{07FF6ED3-777A-4E6C-9AD0-8D50AC309684}"/>
              </a:ext>
            </a:extLst>
          </p:cNvPr>
          <p:cNvSpPr/>
          <p:nvPr/>
        </p:nvSpPr>
        <p:spPr>
          <a:xfrm>
            <a:off x="2077461" y="4646373"/>
            <a:ext cx="9580463" cy="883177"/>
          </a:xfrm>
          <a:prstGeom prst="rect">
            <a:avLst/>
          </a:prstGeom>
          <a:solidFill>
            <a:srgbClr val="9D6F5E"/>
          </a:solidFill>
          <a:ln>
            <a:solidFill>
              <a:srgbClr val="9D6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638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7064F7D-5188-4111-9A1D-F96B46E1B8A3}"/>
              </a:ext>
            </a:extLst>
          </p:cNvPr>
          <p:cNvPicPr>
            <a:picLocks noChangeAspect="1"/>
          </p:cNvPicPr>
          <p:nvPr/>
        </p:nvPicPr>
        <p:blipFill>
          <a:blip r:embed="rId2"/>
          <a:stretch>
            <a:fillRect/>
          </a:stretch>
        </p:blipFill>
        <p:spPr>
          <a:xfrm>
            <a:off x="3712255" y="-1932554"/>
            <a:ext cx="4767485" cy="4761389"/>
          </a:xfrm>
          <a:prstGeom prst="rect">
            <a:avLst/>
          </a:prstGeom>
        </p:spPr>
      </p:pic>
      <p:sp>
        <p:nvSpPr>
          <p:cNvPr id="5" name="ZoneTexte 4">
            <a:extLst>
              <a:ext uri="{FF2B5EF4-FFF2-40B4-BE49-F238E27FC236}">
                <a16:creationId xmlns:a16="http://schemas.microsoft.com/office/drawing/2014/main" id="{8686AC39-22F7-459D-B3FA-841D388258FA}"/>
              </a:ext>
            </a:extLst>
          </p:cNvPr>
          <p:cNvSpPr txBox="1"/>
          <p:nvPr/>
        </p:nvSpPr>
        <p:spPr>
          <a:xfrm>
            <a:off x="4812081" y="1352811"/>
            <a:ext cx="2567835" cy="369332"/>
          </a:xfrm>
          <a:prstGeom prst="rect">
            <a:avLst/>
          </a:prstGeom>
          <a:noFill/>
        </p:spPr>
        <p:txBody>
          <a:bodyPr wrap="square" rtlCol="0">
            <a:spAutoFit/>
          </a:bodyPr>
          <a:lstStyle/>
          <a:p>
            <a:pPr algn="ctr"/>
            <a:r>
              <a:rPr lang="fr-FR" b="1" u="sng" dirty="0">
                <a:solidFill>
                  <a:srgbClr val="9C4F32"/>
                </a:solidFill>
              </a:rPr>
              <a:t>COVID-19</a:t>
            </a:r>
          </a:p>
        </p:txBody>
      </p:sp>
      <p:sp>
        <p:nvSpPr>
          <p:cNvPr id="7" name="ZoneTexte 6">
            <a:extLst>
              <a:ext uri="{FF2B5EF4-FFF2-40B4-BE49-F238E27FC236}">
                <a16:creationId xmlns:a16="http://schemas.microsoft.com/office/drawing/2014/main" id="{77556BCB-55E0-4BAA-AA2B-8800D0DB7318}"/>
              </a:ext>
            </a:extLst>
          </p:cNvPr>
          <p:cNvSpPr txBox="1"/>
          <p:nvPr/>
        </p:nvSpPr>
        <p:spPr>
          <a:xfrm>
            <a:off x="4275587" y="2228671"/>
            <a:ext cx="3640822" cy="1477328"/>
          </a:xfrm>
          <a:prstGeom prst="rect">
            <a:avLst/>
          </a:prstGeom>
          <a:noFill/>
        </p:spPr>
        <p:txBody>
          <a:bodyPr wrap="square" rtlCol="0">
            <a:spAutoFit/>
          </a:bodyPr>
          <a:lstStyle/>
          <a:p>
            <a:pPr marL="285750" indent="-285750" algn="ctr">
              <a:buFont typeface="Arial" panose="020B0604020202020204" pitchFamily="34" charset="0"/>
              <a:buChar char="•"/>
            </a:pPr>
            <a:r>
              <a:rPr lang="fr-FR" dirty="0">
                <a:latin typeface="Segoe Script" panose="030B0504020000000003" pitchFamily="66" charset="0"/>
              </a:rPr>
              <a:t>Our company was based to boost people’s morale as well as the economy since the COVID-19 pandemic.</a:t>
            </a:r>
          </a:p>
        </p:txBody>
      </p:sp>
    </p:spTree>
    <p:extLst>
      <p:ext uri="{BB962C8B-B14F-4D97-AF65-F5344CB8AC3E}">
        <p14:creationId xmlns:p14="http://schemas.microsoft.com/office/powerpoint/2010/main" val="297492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36B902D-6451-4515-916C-2D280FB96195}"/>
              </a:ext>
            </a:extLst>
          </p:cNvPr>
          <p:cNvPicPr>
            <a:picLocks noChangeAspect="1"/>
          </p:cNvPicPr>
          <p:nvPr/>
        </p:nvPicPr>
        <p:blipFill>
          <a:blip r:embed="rId2"/>
          <a:stretch>
            <a:fillRect/>
          </a:stretch>
        </p:blipFill>
        <p:spPr>
          <a:xfrm>
            <a:off x="3714417" y="1047417"/>
            <a:ext cx="4763165" cy="4763165"/>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469C23AA-B751-4785-BCEB-4DDC6879B5C4}"/>
              </a:ext>
            </a:extLst>
          </p:cNvPr>
          <p:cNvSpPr txBox="1"/>
          <p:nvPr/>
        </p:nvSpPr>
        <p:spPr>
          <a:xfrm>
            <a:off x="4812483" y="1627626"/>
            <a:ext cx="2567031" cy="369332"/>
          </a:xfrm>
          <a:prstGeom prst="rect">
            <a:avLst/>
          </a:prstGeom>
          <a:noFill/>
        </p:spPr>
        <p:txBody>
          <a:bodyPr wrap="square" rtlCol="0">
            <a:spAutoFit/>
          </a:bodyPr>
          <a:lstStyle/>
          <a:p>
            <a:pPr algn="ctr"/>
            <a:r>
              <a:rPr lang="fr-FR" dirty="0">
                <a:solidFill>
                  <a:srgbClr val="5C2B00"/>
                </a:solidFill>
                <a:latin typeface="Segoe Script" panose="030B0504020000000003" pitchFamily="66" charset="0"/>
              </a:rPr>
              <a:t>Thank You !</a:t>
            </a:r>
          </a:p>
        </p:txBody>
      </p:sp>
      <p:sp>
        <p:nvSpPr>
          <p:cNvPr id="3" name="ZoneTexte 2">
            <a:extLst>
              <a:ext uri="{FF2B5EF4-FFF2-40B4-BE49-F238E27FC236}">
                <a16:creationId xmlns:a16="http://schemas.microsoft.com/office/drawing/2014/main" id="{3A471670-CC74-46AE-9BDE-2AB215F7253A}"/>
              </a:ext>
            </a:extLst>
          </p:cNvPr>
          <p:cNvSpPr txBox="1"/>
          <p:nvPr/>
        </p:nvSpPr>
        <p:spPr>
          <a:xfrm>
            <a:off x="3481430" y="4861042"/>
            <a:ext cx="6274967" cy="646331"/>
          </a:xfrm>
          <a:prstGeom prst="rect">
            <a:avLst/>
          </a:prstGeom>
          <a:noFill/>
        </p:spPr>
        <p:txBody>
          <a:bodyPr wrap="square" rtlCol="0">
            <a:spAutoFit/>
          </a:bodyPr>
          <a:lstStyle/>
          <a:p>
            <a:r>
              <a:rPr lang="fr-FR" dirty="0">
                <a:solidFill>
                  <a:srgbClr val="5C2B00"/>
                </a:solidFill>
                <a:latin typeface="Segoe Script" panose="030B0504020000000003" pitchFamily="66" charset="0"/>
              </a:rPr>
              <a:t>112 rue des bonbondouw, 97468 Saint Sucré.</a:t>
            </a:r>
          </a:p>
          <a:p>
            <a:endParaRPr lang="fr-FR" dirty="0">
              <a:solidFill>
                <a:srgbClr val="9C4F32"/>
              </a:solidFill>
              <a:latin typeface="Segoe Script" panose="030B0504020000000003" pitchFamily="66" charset="0"/>
            </a:endParaRPr>
          </a:p>
        </p:txBody>
      </p:sp>
      <p:sp>
        <p:nvSpPr>
          <p:cNvPr id="4" name="ZoneTexte 3">
            <a:extLst>
              <a:ext uri="{FF2B5EF4-FFF2-40B4-BE49-F238E27FC236}">
                <a16:creationId xmlns:a16="http://schemas.microsoft.com/office/drawing/2014/main" id="{92D4BE01-5D3A-4BB7-A998-1B128A21D9A4}"/>
              </a:ext>
            </a:extLst>
          </p:cNvPr>
          <p:cNvSpPr txBox="1"/>
          <p:nvPr/>
        </p:nvSpPr>
        <p:spPr>
          <a:xfrm>
            <a:off x="5697522" y="5184207"/>
            <a:ext cx="1842781" cy="369332"/>
          </a:xfrm>
          <a:prstGeom prst="rect">
            <a:avLst/>
          </a:prstGeom>
          <a:noFill/>
        </p:spPr>
        <p:txBody>
          <a:bodyPr wrap="square" rtlCol="0">
            <a:spAutoFit/>
          </a:bodyPr>
          <a:lstStyle/>
          <a:p>
            <a:r>
              <a:rPr lang="fr-FR" dirty="0">
                <a:solidFill>
                  <a:srgbClr val="5C2B00"/>
                </a:solidFill>
                <a:latin typeface="Segoe Script" panose="030B0504020000000003" pitchFamily="66" charset="0"/>
              </a:rPr>
              <a:t>La Réunion</a:t>
            </a:r>
          </a:p>
        </p:txBody>
      </p:sp>
    </p:spTree>
    <p:extLst>
      <p:ext uri="{BB962C8B-B14F-4D97-AF65-F5344CB8AC3E}">
        <p14:creationId xmlns:p14="http://schemas.microsoft.com/office/powerpoint/2010/main" val="28476953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210</Words>
  <Application>Microsoft Office PowerPoint</Application>
  <PresentationFormat>Grand écran</PresentationFormat>
  <Paragraphs>22</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Calibri Light</vt:lpstr>
      <vt:lpstr>Forte</vt:lpstr>
      <vt:lpstr>Segoe Script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Steven Dejar</dc:creator>
  <cp:lastModifiedBy>admin admin</cp:lastModifiedBy>
  <cp:revision>12</cp:revision>
  <dcterms:created xsi:type="dcterms:W3CDTF">2020-12-16T10:20:36Z</dcterms:created>
  <dcterms:modified xsi:type="dcterms:W3CDTF">2020-12-18T12:42:16Z</dcterms:modified>
</cp:coreProperties>
</file>