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Nunito" panose="020B0604020202020204" charset="-94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151684-DC08-473F-9E19-C88DDF4EACBC}">
  <a:tblStyle styleId="{03151684-DC08-473F-9E19-C88DDF4EAC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cd46427e5a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cd46427e5a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cd46427e5a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cd46427e5a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cd46427e5a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cd46427e5a_1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cd46427e5a_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cd46427e5a_1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cd46427e5a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cd46427e5a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/>
          <p:nvPr/>
        </p:nvSpPr>
        <p:spPr>
          <a:xfrm>
            <a:off x="1726750" y="1147775"/>
            <a:ext cx="2573100" cy="23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Internal Resources</a:t>
            </a:r>
            <a:endParaRPr/>
          </a:p>
        </p:txBody>
      </p:sp>
      <p:sp>
        <p:nvSpPr>
          <p:cNvPr id="213" name="Google Shape;213;p19"/>
          <p:cNvSpPr/>
          <p:nvPr/>
        </p:nvSpPr>
        <p:spPr>
          <a:xfrm>
            <a:off x="1736325" y="1530375"/>
            <a:ext cx="2572950" cy="1798175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&gt;Low risk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&gt;Short time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&gt;Lower costs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&gt;Internal Competition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&gt;Easy integration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&gt;Development opportunities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9"/>
          <p:cNvSpPr/>
          <p:nvPr/>
        </p:nvSpPr>
        <p:spPr>
          <a:xfrm>
            <a:off x="4930225" y="1147775"/>
            <a:ext cx="2573100" cy="239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External Resources</a:t>
            </a:r>
            <a:endParaRPr/>
          </a:p>
        </p:txBody>
      </p:sp>
      <p:sp>
        <p:nvSpPr>
          <p:cNvPr id="215" name="Google Shape;215;p19"/>
          <p:cNvSpPr/>
          <p:nvPr/>
        </p:nvSpPr>
        <p:spPr>
          <a:xfrm>
            <a:off x="4930300" y="1530375"/>
            <a:ext cx="2572950" cy="1798175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&gt;New ideas / perspectives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&gt;Low training effort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&gt;Competitor information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&gt;More options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9"/>
          <p:cNvSpPr/>
          <p:nvPr/>
        </p:nvSpPr>
        <p:spPr>
          <a:xfrm>
            <a:off x="1018575" y="2046875"/>
            <a:ext cx="483000" cy="4773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9"/>
          <p:cNvSpPr/>
          <p:nvPr/>
        </p:nvSpPr>
        <p:spPr>
          <a:xfrm>
            <a:off x="1018575" y="3998575"/>
            <a:ext cx="483000" cy="477300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9"/>
          <p:cNvSpPr/>
          <p:nvPr/>
        </p:nvSpPr>
        <p:spPr>
          <a:xfrm>
            <a:off x="4930150" y="3548550"/>
            <a:ext cx="2573100" cy="1272125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&gt;High cost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&gt;More adaptation effort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&gt;High risk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&gt;High turnover of labor</a:t>
            </a:r>
            <a:endParaRPr/>
          </a:p>
        </p:txBody>
      </p:sp>
      <p:sp>
        <p:nvSpPr>
          <p:cNvPr id="219" name="Google Shape;219;p19"/>
          <p:cNvSpPr/>
          <p:nvPr/>
        </p:nvSpPr>
        <p:spPr>
          <a:xfrm>
            <a:off x="1726750" y="3548550"/>
            <a:ext cx="2573100" cy="1272125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&gt;Less choice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&gt;High cost of education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&gt;The disappointment of those who are not chosen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&gt;Conflict between managers</a:t>
            </a:r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subTitle" idx="1"/>
          </p:nvPr>
        </p:nvSpPr>
        <p:spPr>
          <a:xfrm>
            <a:off x="1958300" y="295033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highlight>
                  <a:schemeClr val="dk2"/>
                </a:highlight>
              </a:rPr>
              <a:t>Comparison of Internal and External Resources in Human Resources Recruitment and Selection</a:t>
            </a:r>
            <a:endParaRPr sz="1800">
              <a:highlight>
                <a:schemeClr val="dk2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 txBox="1">
            <a:spLocks noGrp="1"/>
          </p:cNvSpPr>
          <p:nvPr>
            <p:ph type="subTitle" idx="1"/>
          </p:nvPr>
        </p:nvSpPr>
        <p:spPr>
          <a:xfrm>
            <a:off x="1833975" y="321283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/>
              <a:t>Staffing Process</a:t>
            </a:r>
            <a:endParaRPr sz="3000"/>
          </a:p>
        </p:txBody>
      </p:sp>
      <p:sp>
        <p:nvSpPr>
          <p:cNvPr id="226" name="Google Shape;226;p20"/>
          <p:cNvSpPr/>
          <p:nvPr/>
        </p:nvSpPr>
        <p:spPr>
          <a:xfrm>
            <a:off x="679125" y="2076625"/>
            <a:ext cx="1788625" cy="83875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Human Resources      Planning</a:t>
            </a:r>
            <a:endParaRPr/>
          </a:p>
        </p:txBody>
      </p:sp>
      <p:sp>
        <p:nvSpPr>
          <p:cNvPr id="227" name="Google Shape;227;p20"/>
          <p:cNvSpPr/>
          <p:nvPr/>
        </p:nvSpPr>
        <p:spPr>
          <a:xfrm>
            <a:off x="2940563" y="2076625"/>
            <a:ext cx="1788625" cy="83875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Human Resource Requirement</a:t>
            </a:r>
            <a:endParaRPr/>
          </a:p>
        </p:txBody>
      </p:sp>
      <p:sp>
        <p:nvSpPr>
          <p:cNvPr id="228" name="Google Shape;228;p20"/>
          <p:cNvSpPr/>
          <p:nvPr/>
        </p:nvSpPr>
        <p:spPr>
          <a:xfrm>
            <a:off x="5021625" y="3234000"/>
            <a:ext cx="1788625" cy="83875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Internal Resources</a:t>
            </a:r>
            <a:endParaRPr/>
          </a:p>
        </p:txBody>
      </p:sp>
      <p:sp>
        <p:nvSpPr>
          <p:cNvPr id="229" name="Google Shape;229;p20"/>
          <p:cNvSpPr/>
          <p:nvPr/>
        </p:nvSpPr>
        <p:spPr>
          <a:xfrm>
            <a:off x="5021625" y="1065725"/>
            <a:ext cx="1788625" cy="83875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External Resources</a:t>
            </a:r>
            <a:endParaRPr/>
          </a:p>
        </p:txBody>
      </p:sp>
      <p:sp>
        <p:nvSpPr>
          <p:cNvPr id="230" name="Google Shape;230;p20"/>
          <p:cNvSpPr/>
          <p:nvPr/>
        </p:nvSpPr>
        <p:spPr>
          <a:xfrm>
            <a:off x="7019350" y="2152375"/>
            <a:ext cx="1788625" cy="83875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Candidate Personnel Pool</a:t>
            </a:r>
            <a:endParaRPr/>
          </a:p>
        </p:txBody>
      </p:sp>
      <p:cxnSp>
        <p:nvCxnSpPr>
          <p:cNvPr id="231" name="Google Shape;231;p20"/>
          <p:cNvCxnSpPr>
            <a:stCxn id="226" idx="3"/>
            <a:endCxn id="227" idx="1"/>
          </p:cNvCxnSpPr>
          <p:nvPr/>
        </p:nvCxnSpPr>
        <p:spPr>
          <a:xfrm>
            <a:off x="2467750" y="2496000"/>
            <a:ext cx="472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2" name="Google Shape;232;p20"/>
          <p:cNvCxnSpPr>
            <a:stCxn id="227" idx="0"/>
            <a:endCxn id="229" idx="1"/>
          </p:cNvCxnSpPr>
          <p:nvPr/>
        </p:nvCxnSpPr>
        <p:spPr>
          <a:xfrm rot="10800000" flipH="1">
            <a:off x="3834875" y="1485025"/>
            <a:ext cx="1186800" cy="59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3" name="Google Shape;233;p20"/>
          <p:cNvCxnSpPr>
            <a:stCxn id="227" idx="2"/>
            <a:endCxn id="228" idx="1"/>
          </p:cNvCxnSpPr>
          <p:nvPr/>
        </p:nvCxnSpPr>
        <p:spPr>
          <a:xfrm>
            <a:off x="3834875" y="2915375"/>
            <a:ext cx="1186800" cy="73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4" name="Google Shape;234;p20"/>
          <p:cNvCxnSpPr>
            <a:stCxn id="228" idx="3"/>
            <a:endCxn id="230" idx="2"/>
          </p:cNvCxnSpPr>
          <p:nvPr/>
        </p:nvCxnSpPr>
        <p:spPr>
          <a:xfrm rot="10800000" flipH="1">
            <a:off x="6810250" y="2991275"/>
            <a:ext cx="1103400" cy="66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5" name="Google Shape;235;p20"/>
          <p:cNvCxnSpPr>
            <a:stCxn id="229" idx="3"/>
            <a:endCxn id="230" idx="0"/>
          </p:cNvCxnSpPr>
          <p:nvPr/>
        </p:nvCxnSpPr>
        <p:spPr>
          <a:xfrm>
            <a:off x="6810250" y="1485100"/>
            <a:ext cx="1103400" cy="66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6" name="Google Shape;236;p20"/>
          <p:cNvSpPr/>
          <p:nvPr/>
        </p:nvSpPr>
        <p:spPr>
          <a:xfrm>
            <a:off x="5147700" y="2076625"/>
            <a:ext cx="1515600" cy="99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/>
              <a:t>Job Descriptions / Requirements</a:t>
            </a:r>
            <a:endParaRPr sz="1100"/>
          </a:p>
        </p:txBody>
      </p:sp>
      <p:cxnSp>
        <p:nvCxnSpPr>
          <p:cNvPr id="237" name="Google Shape;237;p20"/>
          <p:cNvCxnSpPr>
            <a:stCxn id="236" idx="0"/>
            <a:endCxn id="229" idx="2"/>
          </p:cNvCxnSpPr>
          <p:nvPr/>
        </p:nvCxnSpPr>
        <p:spPr>
          <a:xfrm rot="10800000" flipH="1">
            <a:off x="5905500" y="1904425"/>
            <a:ext cx="10500" cy="17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8" name="Google Shape;238;p20"/>
          <p:cNvCxnSpPr>
            <a:endCxn id="228" idx="0"/>
          </p:cNvCxnSpPr>
          <p:nvPr/>
        </p:nvCxnSpPr>
        <p:spPr>
          <a:xfrm>
            <a:off x="5882338" y="2993700"/>
            <a:ext cx="33600" cy="240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 txBox="1">
            <a:spLocks noGrp="1"/>
          </p:cNvSpPr>
          <p:nvPr>
            <p:ph type="subTitle" idx="1"/>
          </p:nvPr>
        </p:nvSpPr>
        <p:spPr>
          <a:xfrm>
            <a:off x="1839575" y="59150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2400"/>
              <a:t>Recruitment Stages</a:t>
            </a:r>
            <a:endParaRPr sz="2400"/>
          </a:p>
        </p:txBody>
      </p:sp>
      <p:sp>
        <p:nvSpPr>
          <p:cNvPr id="244" name="Google Shape;244;p21"/>
          <p:cNvSpPr/>
          <p:nvPr/>
        </p:nvSpPr>
        <p:spPr>
          <a:xfrm>
            <a:off x="2372075" y="1205175"/>
            <a:ext cx="4332875" cy="280250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1)Position Announcement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2)Recourse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3)Preparation Phase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4)Evaluation of Resource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5)Screening and Interviewing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6)Psychotechnical Tests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7)Interview Stage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8)Reference Research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9)Health Check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10)Selection Phase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11)Job Placement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12)Starting work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>
            <a:spLocks noGrp="1"/>
          </p:cNvSpPr>
          <p:nvPr>
            <p:ph type="ctrTitle"/>
          </p:nvPr>
        </p:nvSpPr>
        <p:spPr>
          <a:xfrm>
            <a:off x="1858703" y="493308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highlight>
                  <a:schemeClr val="dk2"/>
                </a:highlight>
              </a:rPr>
              <a:t>What is Talent Management?</a:t>
            </a:r>
            <a:endParaRPr>
              <a:highlight>
                <a:schemeClr val="dk2"/>
              </a:highlight>
            </a:endParaRPr>
          </a:p>
        </p:txBody>
      </p:sp>
      <p:sp>
        <p:nvSpPr>
          <p:cNvPr id="250" name="Google Shape;250;p22"/>
          <p:cNvSpPr txBox="1">
            <a:spLocks noGrp="1"/>
          </p:cNvSpPr>
          <p:nvPr>
            <p:ph type="subTitle" idx="1"/>
          </p:nvPr>
        </p:nvSpPr>
        <p:spPr>
          <a:xfrm>
            <a:off x="1221150" y="1941400"/>
            <a:ext cx="67017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/>
              <a:t>Talent management can be defined as enabling employees to be selected in line with their needs at the right time, in the right job position and in the right practices.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3"/>
          <p:cNvSpPr txBox="1">
            <a:spLocks noGrp="1"/>
          </p:cNvSpPr>
          <p:nvPr>
            <p:ph type="subTitle" idx="1"/>
          </p:nvPr>
        </p:nvSpPr>
        <p:spPr>
          <a:xfrm>
            <a:off x="-637725" y="1356733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>
                <a:highlight>
                  <a:schemeClr val="dk2"/>
                </a:highlight>
              </a:rPr>
              <a:t>Gold Collors</a:t>
            </a:r>
            <a:endParaRPr sz="3000">
              <a:highlight>
                <a:schemeClr val="dk2"/>
              </a:highlight>
            </a:endParaRPr>
          </a:p>
        </p:txBody>
      </p:sp>
      <p:sp>
        <p:nvSpPr>
          <p:cNvPr id="256" name="Google Shape;256;p23"/>
          <p:cNvSpPr txBox="1"/>
          <p:nvPr/>
        </p:nvSpPr>
        <p:spPr>
          <a:xfrm>
            <a:off x="1033000" y="2008625"/>
            <a:ext cx="9600" cy="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23"/>
          <p:cNvSpPr txBox="1"/>
          <p:nvPr/>
        </p:nvSpPr>
        <p:spPr>
          <a:xfrm>
            <a:off x="813825" y="2132950"/>
            <a:ext cx="24582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Gold collars are used for high-level collars who have a good education, can use technology very well, and have high qualifications.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3"/>
          <p:cNvSpPr txBox="1">
            <a:spLocks noGrp="1"/>
          </p:cNvSpPr>
          <p:nvPr>
            <p:ph type="subTitle" idx="1"/>
          </p:nvPr>
        </p:nvSpPr>
        <p:spPr>
          <a:xfrm>
            <a:off x="3734875" y="1356721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>
                <a:highlight>
                  <a:schemeClr val="dk2"/>
                </a:highlight>
              </a:rPr>
              <a:t>Head Hunter</a:t>
            </a:r>
            <a:endParaRPr sz="3000">
              <a:highlight>
                <a:schemeClr val="dk2"/>
              </a:highlight>
            </a:endParaRPr>
          </a:p>
        </p:txBody>
      </p:sp>
      <p:sp>
        <p:nvSpPr>
          <p:cNvPr id="259" name="Google Shape;259;p23"/>
          <p:cNvSpPr txBox="1"/>
          <p:nvPr/>
        </p:nvSpPr>
        <p:spPr>
          <a:xfrm>
            <a:off x="5186425" y="2132938"/>
            <a:ext cx="24582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alibri"/>
                <a:ea typeface="Calibri"/>
                <a:cs typeface="Calibri"/>
                <a:sym typeface="Calibri"/>
              </a:rPr>
              <a:t>It is the name given to the independent commercial institution hired to call the administrative persons, make preliminary interviews with the identified persons and give a telephone number for the institutions with persons.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Ekran Gösterisi (16:9)</PresentationFormat>
  <Paragraphs>73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Nunito</vt:lpstr>
      <vt:lpstr>Calibri</vt:lpstr>
      <vt:lpstr>Shift</vt:lpstr>
      <vt:lpstr>PowerPoint Sunusu</vt:lpstr>
      <vt:lpstr>PowerPoint Sunusu</vt:lpstr>
      <vt:lpstr>PowerPoint Sunusu</vt:lpstr>
      <vt:lpstr>What is Talent Management?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HASAN</cp:lastModifiedBy>
  <cp:revision>1</cp:revision>
  <dcterms:modified xsi:type="dcterms:W3CDTF">2021-04-28T13:12:51Z</dcterms:modified>
</cp:coreProperties>
</file>