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61" r:id="rId4"/>
    <p:sldId id="259" r:id="rId5"/>
    <p:sldId id="278" r:id="rId6"/>
    <p:sldId id="262" r:id="rId7"/>
    <p:sldId id="263" r:id="rId8"/>
    <p:sldId id="264" r:id="rId9"/>
    <p:sldId id="265" r:id="rId10"/>
    <p:sldId id="266" r:id="rId11"/>
    <p:sldId id="267" r:id="rId12"/>
    <p:sldId id="271" r:id="rId13"/>
    <p:sldId id="268" r:id="rId14"/>
    <p:sldId id="269" r:id="rId15"/>
    <p:sldId id="270" r:id="rId16"/>
    <p:sldId id="272" r:id="rId17"/>
    <p:sldId id="273" r:id="rId18"/>
    <p:sldId id="274" r:id="rId19"/>
    <p:sldId id="275" r:id="rId20"/>
    <p:sldId id="276" r:id="rId21"/>
    <p:sldId id="277"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1. My participation in the project so far is exciting. </a:t>
            </a:r>
          </a:p>
        </c:rich>
      </c:tx>
      <c:layout>
        <c:manualLayout>
          <c:xMode val="edge"/>
          <c:yMode val="edge"/>
          <c:x val="8.0182263809426502E-2"/>
          <c:y val="0"/>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3317435082140965E-2"/>
          <c:y val="0.19308447937131631"/>
          <c:w val="0.68578729725556953"/>
          <c:h val="0.80691552062868366"/>
        </c:manualLayout>
      </c:layout>
      <c:pie3DChart>
        <c:varyColors val="1"/>
        <c:ser>
          <c:idx val="0"/>
          <c:order val="0"/>
          <c:tx>
            <c:strRef>
              <c:f>Foglio1!$B$1</c:f>
              <c:strCache>
                <c:ptCount val="1"/>
                <c:pt idx="0">
                  <c:v>My participation in the project so far is exciting. </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4-B6C9-4D18-A7E4-5A5717447B3D}"/>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B6C9-4D18-A7E4-5A5717447B3D}"/>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B6C9-4D18-A7E4-5A5717447B3D}"/>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B6C9-4D18-A7E4-5A5717447B3D}"/>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B6C9-4D18-A7E4-5A5717447B3D}"/>
              </c:ext>
            </c:extLst>
          </c:dPt>
          <c:dLbls>
            <c:dLbl>
              <c:idx val="0"/>
              <c:tx>
                <c:rich>
                  <a:bodyPr/>
                  <a:lstStyle/>
                  <a:p>
                    <a:r>
                      <a:rPr lang="en-US" dirty="0"/>
                      <a:t>Strongly agree</a:t>
                    </a:r>
                  </a:p>
                  <a:p>
                    <a:r>
                      <a:rPr lang="en-US" dirty="0"/>
                      <a:t>76%</a:t>
                    </a:r>
                  </a:p>
                </c:rich>
              </c:tx>
              <c:dLblPos val="ct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B6C9-4D18-A7E4-5A5717447B3D}"/>
                </c:ext>
              </c:extLst>
            </c:dLbl>
            <c:dLbl>
              <c:idx val="2"/>
              <c:layout>
                <c:manualLayout>
                  <c:x val="-0.12773263250207226"/>
                  <c:y val="3.140881456615562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6C9-4D18-A7E4-5A5717447B3D}"/>
                </c:ext>
              </c:extLst>
            </c:dLbl>
            <c:dLbl>
              <c:idx val="3"/>
              <c:layout>
                <c:manualLayout>
                  <c:x val="-4.4152730340014823E-2"/>
                  <c:y val="-4.747428182479156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6C9-4D18-A7E4-5A5717447B3D}"/>
                </c:ext>
              </c:extLst>
            </c:dLbl>
            <c:dLbl>
              <c:idx val="4"/>
              <c:layout>
                <c:manualLayout>
                  <c:x val="0.28239784816237667"/>
                  <c:y val="3.665795213712234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B6C9-4D18-A7E4-5A5717447B3D}"/>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 </c:v>
                </c:pt>
                <c:pt idx="1">
                  <c:v>Agree</c:v>
                </c:pt>
                <c:pt idx="2">
                  <c:v>Neither agree or disagree</c:v>
                </c:pt>
                <c:pt idx="3">
                  <c:v>Disagree</c:v>
                </c:pt>
                <c:pt idx="4">
                  <c:v>Strongly disagree </c:v>
                </c:pt>
              </c:strCache>
            </c:strRef>
          </c:cat>
          <c:val>
            <c:numRef>
              <c:f>Foglio1!$B$2:$B$6</c:f>
              <c:numCache>
                <c:formatCode>General</c:formatCode>
                <c:ptCount val="5"/>
                <c:pt idx="0">
                  <c:v>165</c:v>
                </c:pt>
                <c:pt idx="1">
                  <c:v>78</c:v>
                </c:pt>
                <c:pt idx="2">
                  <c:v>6</c:v>
                </c:pt>
                <c:pt idx="4">
                  <c:v>2</c:v>
                </c:pt>
              </c:numCache>
            </c:numRef>
          </c:val>
          <c:extLst>
            <c:ext xmlns:c16="http://schemas.microsoft.com/office/drawing/2014/chart" uri="{C3380CC4-5D6E-409C-BE32-E72D297353CC}">
              <c16:uniqueId val="{00000000-B6C9-4D18-A7E4-5A5717447B3D}"/>
            </c:ext>
          </c:extLst>
        </c:ser>
        <c:dLbls>
          <c:dLblPos val="ctr"/>
          <c:showLegendKey val="0"/>
          <c:showVal val="0"/>
          <c:showCatName val="1"/>
          <c:showSerName val="0"/>
          <c:showPercent val="0"/>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10. My parents know about the project</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4279049526480329E-2"/>
          <c:y val="0.15248251556886461"/>
          <c:w val="0.7110023198049612"/>
          <c:h val="0.84751748443113539"/>
        </c:manualLayout>
      </c:layout>
      <c:pie3DChart>
        <c:varyColors val="1"/>
        <c:ser>
          <c:idx val="0"/>
          <c:order val="0"/>
          <c:tx>
            <c:strRef>
              <c:f>Foglio1!$B$1</c:f>
              <c:strCache>
                <c:ptCount val="1"/>
                <c:pt idx="0">
                  <c:v>My parents know about the project</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0AE-4C37-98A8-68D15AD7A539}"/>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0AE-4C37-98A8-68D15AD7A539}"/>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7EC7-407A-B1E9-0EFEF7220352}"/>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7EC7-407A-B1E9-0EFEF7220352}"/>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7EC7-407A-B1E9-0EFEF7220352}"/>
              </c:ext>
            </c:extLst>
          </c:dPt>
          <c:dLbls>
            <c:dLbl>
              <c:idx val="2"/>
              <c:layout>
                <c:manualLayout>
                  <c:x val="-7.638967579039864E-2"/>
                  <c:y val="-4.608533783686933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7EC7-407A-B1E9-0EFEF7220352}"/>
                </c:ext>
              </c:extLst>
            </c:dLbl>
            <c:dLbl>
              <c:idx val="3"/>
              <c:layout>
                <c:manualLayout>
                  <c:x val="7.7655940320462594E-2"/>
                  <c:y val="-3.988971809897615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EC7-407A-B1E9-0EFEF7220352}"/>
                </c:ext>
              </c:extLst>
            </c:dLbl>
            <c:dLbl>
              <c:idx val="4"/>
              <c:layout>
                <c:manualLayout>
                  <c:x val="0.22654299703229028"/>
                  <c:y val="1.413903103608692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EC7-407A-B1E9-0EFEF722035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c:v>
                </c:pt>
                <c:pt idx="1">
                  <c:v>Agree</c:v>
                </c:pt>
                <c:pt idx="2">
                  <c:v>Neither agree or disagree </c:v>
                </c:pt>
                <c:pt idx="3">
                  <c:v>Disagree</c:v>
                </c:pt>
                <c:pt idx="4">
                  <c:v>Strongly disagree </c:v>
                </c:pt>
              </c:strCache>
            </c:strRef>
          </c:cat>
          <c:val>
            <c:numRef>
              <c:f>Foglio1!$B$2:$B$6</c:f>
              <c:numCache>
                <c:formatCode>General</c:formatCode>
                <c:ptCount val="5"/>
                <c:pt idx="0">
                  <c:v>149</c:v>
                </c:pt>
                <c:pt idx="1">
                  <c:v>61</c:v>
                </c:pt>
                <c:pt idx="2">
                  <c:v>11</c:v>
                </c:pt>
                <c:pt idx="3">
                  <c:v>4</c:v>
                </c:pt>
                <c:pt idx="4">
                  <c:v>2</c:v>
                </c:pt>
              </c:numCache>
            </c:numRef>
          </c:val>
          <c:extLst>
            <c:ext xmlns:c16="http://schemas.microsoft.com/office/drawing/2014/chart" uri="{C3380CC4-5D6E-409C-BE32-E72D297353CC}">
              <c16:uniqueId val="{00000000-7EC7-407A-B1E9-0EFEF7220352}"/>
            </c:ext>
          </c:extLst>
        </c:ser>
        <c:dLbls>
          <c:dLblPos val="ctr"/>
          <c:showLegendKey val="0"/>
          <c:showVal val="0"/>
          <c:showCatName val="1"/>
          <c:showSerName val="0"/>
          <c:showPercent val="0"/>
          <c:showBubbleSize val="0"/>
          <c:showLeaderLines val="1"/>
        </c:dLbls>
      </c:pie3DChart>
      <c:spPr>
        <a:noFill/>
        <a:ln>
          <a:noFill/>
        </a:ln>
        <a:effectLst/>
      </c:spPr>
    </c:plotArea>
    <c:legend>
      <c:legendPos val="r"/>
      <c:layout>
        <c:manualLayout>
          <c:xMode val="edge"/>
          <c:yMode val="edge"/>
          <c:x val="0.66465140707258974"/>
          <c:y val="0.74657673928879043"/>
          <c:w val="0.3221054750038756"/>
          <c:h val="0.2116668425860408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1. I was informed about the whole school project Alice in Wonderland (newsletters, website etc)</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5628842262456222E-2"/>
          <c:y val="0.22287203550802848"/>
          <c:w val="0.67094933121013278"/>
          <c:h val="0.77712796449197152"/>
        </c:manualLayout>
      </c:layout>
      <c:pie3DChart>
        <c:varyColors val="1"/>
        <c:ser>
          <c:idx val="0"/>
          <c:order val="0"/>
          <c:tx>
            <c:strRef>
              <c:f>Foglio1!$B$1</c:f>
              <c:strCache>
                <c:ptCount val="1"/>
                <c:pt idx="0">
                  <c:v>I was informed about the whole school project Alice in Wonderland (newsletters, website etc)</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DFB3-46B7-BF1F-1009D64CB0E9}"/>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DFB3-46B7-BF1F-1009D64CB0E9}"/>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9575-44DF-865E-E696FBE648C5}"/>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9575-44DF-865E-E696FBE648C5}"/>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9575-44DF-865E-E696FBE648C5}"/>
              </c:ext>
            </c:extLst>
          </c:dPt>
          <c:dLbls>
            <c:dLbl>
              <c:idx val="2"/>
              <c:layout>
                <c:manualLayout>
                  <c:x val="-0.18222322239256372"/>
                  <c:y val="-2.6109255069552842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575-44DF-865E-E696FBE648C5}"/>
                </c:ext>
              </c:extLst>
            </c:dLbl>
            <c:dLbl>
              <c:idx val="3"/>
              <c:layout>
                <c:manualLayout>
                  <c:x val="0.12373287881147814"/>
                  <c:y val="-3.611442910653193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575-44DF-865E-E696FBE648C5}"/>
                </c:ext>
              </c:extLst>
            </c:dLbl>
            <c:dLbl>
              <c:idx val="4"/>
              <c:layout>
                <c:manualLayout>
                  <c:x val="0.27804963960013868"/>
                  <c:y val="3.728063784620458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575-44DF-865E-E696FBE648C5}"/>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c:v>
                </c:pt>
                <c:pt idx="1">
                  <c:v>Agree</c:v>
                </c:pt>
                <c:pt idx="2">
                  <c:v>Neither agree or disagree</c:v>
                </c:pt>
                <c:pt idx="3">
                  <c:v>Disagree</c:v>
                </c:pt>
                <c:pt idx="4">
                  <c:v>Strongly disagree</c:v>
                </c:pt>
              </c:strCache>
            </c:strRef>
          </c:cat>
          <c:val>
            <c:numRef>
              <c:f>Foglio1!$B$2:$B$6</c:f>
              <c:numCache>
                <c:formatCode>General</c:formatCode>
                <c:ptCount val="5"/>
                <c:pt idx="0">
                  <c:v>95</c:v>
                </c:pt>
                <c:pt idx="1">
                  <c:v>28</c:v>
                </c:pt>
                <c:pt idx="2">
                  <c:v>1</c:v>
                </c:pt>
                <c:pt idx="3">
                  <c:v>0</c:v>
                </c:pt>
                <c:pt idx="4">
                  <c:v>1</c:v>
                </c:pt>
              </c:numCache>
            </c:numRef>
          </c:val>
          <c:extLst>
            <c:ext xmlns:c16="http://schemas.microsoft.com/office/drawing/2014/chart" uri="{C3380CC4-5D6E-409C-BE32-E72D297353CC}">
              <c16:uniqueId val="{00000000-9575-44DF-865E-E696FBE648C5}"/>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6162975220560316"/>
          <c:y val="0.74737786262539185"/>
          <c:w val="0.31585570389679213"/>
          <c:h val="0.2267606776679664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2. My child knows about the project.</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4972677595628415E-2"/>
          <c:y val="0.19692035734883392"/>
          <c:w val="0.64539925132309284"/>
          <c:h val="0.78535005893865062"/>
        </c:manualLayout>
      </c:layout>
      <c:pie3DChart>
        <c:varyColors val="1"/>
        <c:ser>
          <c:idx val="0"/>
          <c:order val="0"/>
          <c:tx>
            <c:strRef>
              <c:f>Foglio1!$B$1</c:f>
              <c:strCache>
                <c:ptCount val="1"/>
                <c:pt idx="0">
                  <c:v>My child knows about the project.</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287-4FA1-A6F5-F2BEF4E47DB4}"/>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287-4FA1-A6F5-F2BEF4E47DB4}"/>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D52C-4779-BD97-1B976B531DC9}"/>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D52C-4779-BD97-1B976B531DC9}"/>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D52C-4779-BD97-1B976B531DC9}"/>
              </c:ext>
            </c:extLst>
          </c:dPt>
          <c:dLbls>
            <c:dLbl>
              <c:idx val="2"/>
              <c:layout>
                <c:manualLayout>
                  <c:x val="-0.1619212598425197"/>
                  <c:y val="-2.355800985422827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52C-4779-BD97-1B976B531DC9}"/>
                </c:ext>
              </c:extLst>
            </c:dLbl>
            <c:dLbl>
              <c:idx val="3"/>
              <c:layout>
                <c:manualLayout>
                  <c:x val="-2.378520717697177E-2"/>
                  <c:y val="-8.692783483566543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D52C-4779-BD97-1B976B531DC9}"/>
                </c:ext>
              </c:extLst>
            </c:dLbl>
            <c:dLbl>
              <c:idx val="4"/>
              <c:layout>
                <c:manualLayout>
                  <c:x val="0.11695796222193537"/>
                  <c:y val="-5.120813327202433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52C-4779-BD97-1B976B531DC9}"/>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c:v>
                </c:pt>
                <c:pt idx="1">
                  <c:v>Agree</c:v>
                </c:pt>
                <c:pt idx="2">
                  <c:v>Neither agree or disagree</c:v>
                </c:pt>
                <c:pt idx="3">
                  <c:v>Disagree</c:v>
                </c:pt>
                <c:pt idx="4">
                  <c:v>Strongly disagree</c:v>
                </c:pt>
              </c:strCache>
            </c:strRef>
          </c:cat>
          <c:val>
            <c:numRef>
              <c:f>Foglio1!$B$2:$B$6</c:f>
              <c:numCache>
                <c:formatCode>General</c:formatCode>
                <c:ptCount val="5"/>
                <c:pt idx="0">
                  <c:v>92</c:v>
                </c:pt>
                <c:pt idx="1">
                  <c:v>24</c:v>
                </c:pt>
                <c:pt idx="2">
                  <c:v>1</c:v>
                </c:pt>
                <c:pt idx="3">
                  <c:v>0</c:v>
                </c:pt>
                <c:pt idx="4">
                  <c:v>1</c:v>
                </c:pt>
              </c:numCache>
            </c:numRef>
          </c:val>
          <c:extLst>
            <c:ext xmlns:c16="http://schemas.microsoft.com/office/drawing/2014/chart" uri="{C3380CC4-5D6E-409C-BE32-E72D297353CC}">
              <c16:uniqueId val="{00000000-D52C-4779-BD97-1B976B531DC9}"/>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6944296717008733"/>
          <c:y val="0.74548310061800516"/>
          <c:w val="0.31585575874220223"/>
          <c:h val="0.2267606776679664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3. My child is enthusiastic about this project</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588176313907066E-2"/>
          <c:y val="0.16501760761073264"/>
          <c:w val="0.65123184779670618"/>
          <c:h val="0.83498239238926741"/>
        </c:manualLayout>
      </c:layout>
      <c:pie3DChart>
        <c:varyColors val="1"/>
        <c:ser>
          <c:idx val="0"/>
          <c:order val="0"/>
          <c:tx>
            <c:strRef>
              <c:f>Foglio1!$B$1</c:f>
              <c:strCache>
                <c:ptCount val="1"/>
                <c:pt idx="0">
                  <c:v>My child is enthusiastic about this project</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B192-404B-8861-7A6E042B4D1D}"/>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B192-404B-8861-7A6E042B4D1D}"/>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4261-460A-B7FA-B4C546FAE449}"/>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4261-460A-B7FA-B4C546FAE449}"/>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4261-460A-B7FA-B4C546FAE449}"/>
              </c:ext>
            </c:extLst>
          </c:dPt>
          <c:dLbls>
            <c:dLbl>
              <c:idx val="2"/>
              <c:layout>
                <c:manualLayout>
                  <c:x val="-0.18921958795566121"/>
                  <c:y val="4.915711397007948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4261-460A-B7FA-B4C546FAE449}"/>
                </c:ext>
              </c:extLst>
            </c:dLbl>
            <c:dLbl>
              <c:idx val="3"/>
              <c:layout>
                <c:manualLayout>
                  <c:x val="4.6148091483973596E-3"/>
                  <c:y val="-7.146467081427244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261-460A-B7FA-B4C546FAE449}"/>
                </c:ext>
              </c:extLst>
            </c:dLbl>
            <c:dLbl>
              <c:idx val="4"/>
              <c:layout>
                <c:manualLayout>
                  <c:x val="0.15159654536821116"/>
                  <c:y val="-3.985911090952647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261-460A-B7FA-B4C546FAE449}"/>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c:v>
                </c:pt>
                <c:pt idx="1">
                  <c:v>Agree</c:v>
                </c:pt>
                <c:pt idx="2">
                  <c:v>Neither agree or disagree</c:v>
                </c:pt>
                <c:pt idx="3">
                  <c:v>Disagree</c:v>
                </c:pt>
                <c:pt idx="4">
                  <c:v>Strongly disagree</c:v>
                </c:pt>
              </c:strCache>
            </c:strRef>
          </c:cat>
          <c:val>
            <c:numRef>
              <c:f>Foglio1!$B$2:$B$6</c:f>
              <c:numCache>
                <c:formatCode>General</c:formatCode>
                <c:ptCount val="5"/>
                <c:pt idx="0">
                  <c:v>101</c:v>
                </c:pt>
                <c:pt idx="1">
                  <c:v>24</c:v>
                </c:pt>
                <c:pt idx="2">
                  <c:v>1</c:v>
                </c:pt>
                <c:pt idx="3">
                  <c:v>0</c:v>
                </c:pt>
                <c:pt idx="4">
                  <c:v>1</c:v>
                </c:pt>
              </c:numCache>
            </c:numRef>
          </c:val>
          <c:extLst>
            <c:ext xmlns:c16="http://schemas.microsoft.com/office/drawing/2014/chart" uri="{C3380CC4-5D6E-409C-BE32-E72D297353CC}">
              <c16:uniqueId val="{00000000-4261-460A-B7FA-B4C546FAE449}"/>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2770297221573268"/>
          <c:y val="0.73998220641510382"/>
          <c:w val="0.3397980847095261"/>
          <c:h val="0.2290672858049182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4. My child is involved in the project e.g. logo competition, charity event, art activities.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0060178620458108E-2"/>
          <c:y val="0.19379671278767163"/>
          <c:w val="0.68499281541702994"/>
          <c:h val="0.77262217048242743"/>
        </c:manualLayout>
      </c:layout>
      <c:pie3DChart>
        <c:varyColors val="1"/>
        <c:ser>
          <c:idx val="0"/>
          <c:order val="0"/>
          <c:tx>
            <c:strRef>
              <c:f>Foglio1!$B$1</c:f>
              <c:strCache>
                <c:ptCount val="1"/>
                <c:pt idx="0">
                  <c:v>My child is involved in the project e.g. logo competition, charity event, art activities.</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5B42-4E1B-B37B-35FE529C8E69}"/>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5B42-4E1B-B37B-35FE529C8E69}"/>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832B-4E61-AC79-26571F962D7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832B-4E61-AC79-26571F962D7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832B-4E61-AC79-26571F962D73}"/>
              </c:ext>
            </c:extLst>
          </c:dPt>
          <c:dLbls>
            <c:dLbl>
              <c:idx val="2"/>
              <c:layout>
                <c:manualLayout>
                  <c:x val="-0.13576331004989517"/>
                  <c:y val="4.310193622901822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32B-4E61-AC79-26571F962D73}"/>
                </c:ext>
              </c:extLst>
            </c:dLbl>
            <c:dLbl>
              <c:idx val="3"/>
              <c:layout>
                <c:manualLayout>
                  <c:x val="-1.2012236732190937E-2"/>
                  <c:y val="-2.731898764479322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832B-4E61-AC79-26571F962D73}"/>
                </c:ext>
              </c:extLst>
            </c:dLbl>
            <c:dLbl>
              <c:idx val="4"/>
              <c:layout>
                <c:manualLayout>
                  <c:x val="0.21160162670902402"/>
                  <c:y val="2.219650118256647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32B-4E61-AC79-26571F962D73}"/>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c:v>
                </c:pt>
                <c:pt idx="1">
                  <c:v>Agree </c:v>
                </c:pt>
                <c:pt idx="2">
                  <c:v>Neither agree or disagree</c:v>
                </c:pt>
                <c:pt idx="3">
                  <c:v>Disagree</c:v>
                </c:pt>
                <c:pt idx="4">
                  <c:v>Strongly disagree</c:v>
                </c:pt>
              </c:strCache>
            </c:strRef>
          </c:cat>
          <c:val>
            <c:numRef>
              <c:f>Foglio1!$B$2:$B$6</c:f>
              <c:numCache>
                <c:formatCode>General</c:formatCode>
                <c:ptCount val="5"/>
                <c:pt idx="0">
                  <c:v>90</c:v>
                </c:pt>
                <c:pt idx="1">
                  <c:v>30</c:v>
                </c:pt>
                <c:pt idx="2">
                  <c:v>4</c:v>
                </c:pt>
                <c:pt idx="3">
                  <c:v>0</c:v>
                </c:pt>
                <c:pt idx="4">
                  <c:v>1</c:v>
                </c:pt>
              </c:numCache>
            </c:numRef>
          </c:val>
          <c:extLst>
            <c:ext xmlns:c16="http://schemas.microsoft.com/office/drawing/2014/chart" uri="{C3380CC4-5D6E-409C-BE32-E72D297353CC}">
              <c16:uniqueId val="{00000000-832B-4E61-AC79-26571F962D73}"/>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456833510672001"/>
          <c:y val="0.74317796528752578"/>
          <c:w val="0.33119343460937062"/>
          <c:h val="0.2290672858049182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4549308437019163E-2"/>
          <c:y val="0.22067202910465117"/>
          <c:w val="0.67588252742950283"/>
          <c:h val="0.77932797089534889"/>
        </c:manualLayout>
      </c:layout>
      <c:pie3DChart>
        <c:varyColors val="1"/>
        <c:ser>
          <c:idx val="0"/>
          <c:order val="0"/>
          <c:tx>
            <c:strRef>
              <c:f>Foglio1!$B$1</c:f>
              <c:strCache>
                <c:ptCount val="1"/>
                <c:pt idx="0">
                  <c:v>5. I have been invited to participate in project activities e.g. charity event, assemblies</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D51D-4C80-8682-F078B7B69812}"/>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D51D-4C80-8682-F078B7B69812}"/>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FAA2-4D73-83B4-3D97D378BC04}"/>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FAA2-4D73-83B4-3D97D378BC04}"/>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FAA2-4D73-83B4-3D97D378BC04}"/>
              </c:ext>
            </c:extLst>
          </c:dPt>
          <c:dLbls>
            <c:dLbl>
              <c:idx val="2"/>
              <c:layout>
                <c:manualLayout>
                  <c:x val="1.0829460857120565E-2"/>
                  <c:y val="-3.836727965988365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AA2-4D73-83B4-3D97D378BC04}"/>
                </c:ext>
              </c:extLst>
            </c:dLbl>
            <c:dLbl>
              <c:idx val="3"/>
              <c:layout>
                <c:manualLayout>
                  <c:x val="0.12136355680643196"/>
                  <c:y val="-5.952399464654663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FAA2-4D73-83B4-3D97D378BC04}"/>
                </c:ext>
              </c:extLst>
            </c:dLbl>
            <c:dLbl>
              <c:idx val="4"/>
              <c:layout>
                <c:manualLayout>
                  <c:x val="0.22060883690753927"/>
                  <c:y val="6.289236455593671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AA2-4D73-83B4-3D97D378BC0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c:v>
                </c:pt>
                <c:pt idx="1">
                  <c:v>Agree</c:v>
                </c:pt>
                <c:pt idx="2">
                  <c:v>Neither agree or disagree</c:v>
                </c:pt>
                <c:pt idx="3">
                  <c:v>Disagree</c:v>
                </c:pt>
                <c:pt idx="4">
                  <c:v>Strongly disagree</c:v>
                </c:pt>
              </c:strCache>
            </c:strRef>
          </c:cat>
          <c:val>
            <c:numRef>
              <c:f>Foglio1!$B$2:$B$6</c:f>
              <c:numCache>
                <c:formatCode>General</c:formatCode>
                <c:ptCount val="5"/>
                <c:pt idx="0">
                  <c:v>88</c:v>
                </c:pt>
                <c:pt idx="1">
                  <c:v>32</c:v>
                </c:pt>
                <c:pt idx="2">
                  <c:v>4</c:v>
                </c:pt>
                <c:pt idx="3">
                  <c:v>6</c:v>
                </c:pt>
                <c:pt idx="4">
                  <c:v>2</c:v>
                </c:pt>
              </c:numCache>
            </c:numRef>
          </c:val>
          <c:extLst>
            <c:ext xmlns:c16="http://schemas.microsoft.com/office/drawing/2014/chart" uri="{C3380CC4-5D6E-409C-BE32-E72D297353CC}">
              <c16:uniqueId val="{00000000-FAA2-4D73-83B4-3D97D378BC04}"/>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6472375086722157"/>
          <c:y val="0.73177011251167567"/>
          <c:w val="0.31965396194558454"/>
          <c:h val="0.224522285840267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6. I believe that the project will benefit my child</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5311653126351533E-2"/>
          <c:y val="0.16174343854673023"/>
          <c:w val="0.64510797494635541"/>
          <c:h val="0.83825656145326977"/>
        </c:manualLayout>
      </c:layout>
      <c:pie3DChart>
        <c:varyColors val="1"/>
        <c:ser>
          <c:idx val="0"/>
          <c:order val="0"/>
          <c:tx>
            <c:strRef>
              <c:f>Foglio1!$B$1</c:f>
              <c:strCache>
                <c:ptCount val="1"/>
                <c:pt idx="0">
                  <c:v>I believe that the project will benefit my child</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806-4CD0-ACBE-708223A7DE1E}"/>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2806-4CD0-ACBE-708223A7DE1E}"/>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675-4984-8700-8A0EEFAE317C}"/>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675-4984-8700-8A0EEFAE317C}"/>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6675-4984-8700-8A0EEFAE317C}"/>
              </c:ext>
            </c:extLst>
          </c:dPt>
          <c:dLbls>
            <c:dLbl>
              <c:idx val="2"/>
              <c:layout>
                <c:manualLayout>
                  <c:x val="-0.14196922246914392"/>
                  <c:y val="-2.726159387912158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675-4984-8700-8A0EEFAE317C}"/>
                </c:ext>
              </c:extLst>
            </c:dLbl>
            <c:dLbl>
              <c:idx val="3"/>
              <c:layout>
                <c:manualLayout>
                  <c:x val="4.6466938299701478E-2"/>
                  <c:y val="-6.482302192282692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675-4984-8700-8A0EEFAE317C}"/>
                </c:ext>
              </c:extLst>
            </c:dLbl>
            <c:dLbl>
              <c:idx val="4"/>
              <c:layout>
                <c:manualLayout>
                  <c:x val="0.16676307548148289"/>
                  <c:y val="3.4589072693551712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675-4984-8700-8A0EEFAE317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c:v>
                </c:pt>
                <c:pt idx="1">
                  <c:v>Agree</c:v>
                </c:pt>
                <c:pt idx="2">
                  <c:v>Neither agree or disagree</c:v>
                </c:pt>
                <c:pt idx="3">
                  <c:v>Disagree</c:v>
                </c:pt>
                <c:pt idx="4">
                  <c:v>Strongly disagree</c:v>
                </c:pt>
              </c:strCache>
            </c:strRef>
          </c:cat>
          <c:val>
            <c:numRef>
              <c:f>Foglio1!$B$2:$B$6</c:f>
              <c:numCache>
                <c:formatCode>General</c:formatCode>
                <c:ptCount val="5"/>
                <c:pt idx="0">
                  <c:v>86</c:v>
                </c:pt>
                <c:pt idx="1">
                  <c:v>38</c:v>
                </c:pt>
                <c:pt idx="2">
                  <c:v>1</c:v>
                </c:pt>
                <c:pt idx="3">
                  <c:v>1</c:v>
                </c:pt>
                <c:pt idx="4">
                  <c:v>1</c:v>
                </c:pt>
              </c:numCache>
            </c:numRef>
          </c:val>
          <c:extLst>
            <c:ext xmlns:c16="http://schemas.microsoft.com/office/drawing/2014/chart" uri="{C3380CC4-5D6E-409C-BE32-E72D297353CC}">
              <c16:uniqueId val="{00000000-6675-4984-8700-8A0EEFAE317C}"/>
            </c:ext>
          </c:extLst>
        </c:ser>
        <c:dLbls>
          <c:dLblPos val="ctr"/>
          <c:showLegendKey val="0"/>
          <c:showVal val="0"/>
          <c:showCatName val="1"/>
          <c:showSerName val="0"/>
          <c:showPercent val="0"/>
          <c:showBubbleSize val="0"/>
          <c:showLeaderLines val="1"/>
        </c:dLbls>
      </c:pie3DChart>
      <c:spPr>
        <a:noFill/>
        <a:ln>
          <a:noFill/>
        </a:ln>
        <a:effectLst/>
      </c:spPr>
    </c:plotArea>
    <c:legend>
      <c:legendPos val="r"/>
      <c:layout>
        <c:manualLayout>
          <c:xMode val="edge"/>
          <c:yMode val="edge"/>
          <c:x val="0.6543122124468469"/>
          <c:y val="0.74399783954360876"/>
          <c:w val="0.32958037192729306"/>
          <c:h val="0.224522285840267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7. I would like the school to participate again in an Erasmus project in the future. </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7491408934707903E-2"/>
          <c:y val="0.21309913567421981"/>
          <c:w val="0.6077208647888086"/>
          <c:h val="0.76359166555154034"/>
        </c:manualLayout>
      </c:layout>
      <c:pie3DChart>
        <c:varyColors val="1"/>
        <c:ser>
          <c:idx val="0"/>
          <c:order val="0"/>
          <c:tx>
            <c:strRef>
              <c:f>Foglio1!$B$1</c:f>
              <c:strCache>
                <c:ptCount val="1"/>
                <c:pt idx="0">
                  <c:v>I would like the school to participate again in an Erasmus project in the future. </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150B-49E7-B172-B2030F74EF72}"/>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150B-49E7-B172-B2030F74EF72}"/>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1EF-4056-A871-3DCA461FCD12}"/>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C1EF-4056-A871-3DCA461FCD12}"/>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1EF-4056-A871-3DCA461FCD12}"/>
              </c:ext>
            </c:extLst>
          </c:dPt>
          <c:dLbls>
            <c:dLbl>
              <c:idx val="2"/>
              <c:layout>
                <c:manualLayout>
                  <c:x val="-0.17155865826050093"/>
                  <c:y val="-3.77869308976531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1EF-4056-A871-3DCA461FCD12}"/>
                </c:ext>
              </c:extLst>
            </c:dLbl>
            <c:dLbl>
              <c:idx val="3"/>
              <c:layout>
                <c:manualLayout>
                  <c:x val="1.111976982258661E-2"/>
                  <c:y val="-8.031228653395722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C1EF-4056-A871-3DCA461FCD12}"/>
                </c:ext>
              </c:extLst>
            </c:dLbl>
            <c:dLbl>
              <c:idx val="4"/>
              <c:layout>
                <c:manualLayout>
                  <c:x val="0.23682946848138828"/>
                  <c:y val="4.5934305100559924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1EF-4056-A871-3DCA461FCD1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c:v>
                </c:pt>
                <c:pt idx="1">
                  <c:v>Agree</c:v>
                </c:pt>
                <c:pt idx="2">
                  <c:v>Neither agree or disagree</c:v>
                </c:pt>
                <c:pt idx="3">
                  <c:v>Disagree</c:v>
                </c:pt>
                <c:pt idx="4">
                  <c:v>Strongly disagree</c:v>
                </c:pt>
              </c:strCache>
            </c:strRef>
          </c:cat>
          <c:val>
            <c:numRef>
              <c:f>Foglio1!$B$2:$B$6</c:f>
              <c:numCache>
                <c:formatCode>General</c:formatCode>
                <c:ptCount val="5"/>
                <c:pt idx="0">
                  <c:v>102</c:v>
                </c:pt>
                <c:pt idx="1">
                  <c:v>24</c:v>
                </c:pt>
                <c:pt idx="2">
                  <c:v>0</c:v>
                </c:pt>
                <c:pt idx="3">
                  <c:v>0</c:v>
                </c:pt>
                <c:pt idx="4">
                  <c:v>1</c:v>
                </c:pt>
              </c:numCache>
            </c:numRef>
          </c:val>
          <c:extLst>
            <c:ext xmlns:c16="http://schemas.microsoft.com/office/drawing/2014/chart" uri="{C3380CC4-5D6E-409C-BE32-E72D297353CC}">
              <c16:uniqueId val="{00000000-C1EF-4056-A871-3DCA461FCD12}"/>
            </c:ext>
          </c:extLst>
        </c:ser>
        <c:dLbls>
          <c:dLblPos val="ctr"/>
          <c:showLegendKey val="0"/>
          <c:showVal val="0"/>
          <c:showCatName val="1"/>
          <c:showSerName val="0"/>
          <c:showPercent val="0"/>
          <c:showBubbleSize val="0"/>
          <c:showLeaderLines val="1"/>
        </c:dLbls>
      </c:pie3DChart>
      <c:spPr>
        <a:noFill/>
        <a:ln>
          <a:noFill/>
        </a:ln>
        <a:effectLst/>
      </c:spPr>
    </c:plotArea>
    <c:legend>
      <c:legendPos val="r"/>
      <c:layout>
        <c:manualLayout>
          <c:xMode val="edge"/>
          <c:yMode val="edge"/>
          <c:x val="0.64437607670175245"/>
          <c:y val="0.75560163261165469"/>
          <c:w val="0.32813251436353963"/>
          <c:h val="0.2168172615545717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2. My teachers are enthusiastic about the project.</a:t>
            </a:r>
          </a:p>
        </c:rich>
      </c:tx>
      <c:layout>
        <c:manualLayout>
          <c:xMode val="edge"/>
          <c:yMode val="edge"/>
          <c:x val="0.18257130504277647"/>
          <c:y val="0"/>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6165032803764842"/>
          <c:w val="0.67245719077128674"/>
          <c:h val="0.83834967196235155"/>
        </c:manualLayout>
      </c:layout>
      <c:pie3DChart>
        <c:varyColors val="1"/>
        <c:ser>
          <c:idx val="0"/>
          <c:order val="0"/>
          <c:tx>
            <c:strRef>
              <c:f>Foglio1!$B$1</c:f>
              <c:strCache>
                <c:ptCount val="1"/>
                <c:pt idx="0">
                  <c:v>My teachers are enthusiastic about the project.</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7DE1-4068-8141-891D4E0672FB}"/>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7DE1-4068-8141-891D4E0672FB}"/>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83C-49A4-A7AA-6C9A9F5C1702}"/>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083C-49A4-A7AA-6C9A9F5C1702}"/>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83C-49A4-A7AA-6C9A9F5C1702}"/>
              </c:ext>
            </c:extLst>
          </c:dPt>
          <c:dLbls>
            <c:dLbl>
              <c:idx val="2"/>
              <c:layout>
                <c:manualLayout>
                  <c:x val="-0.13330835309479827"/>
                  <c:y val="2.159739318975358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83C-49A4-A7AA-6C9A9F5C1702}"/>
                </c:ext>
              </c:extLst>
            </c:dLbl>
            <c:dLbl>
              <c:idx val="3"/>
              <c:layout>
                <c:manualLayout>
                  <c:x val="3.4337870827710594E-2"/>
                  <c:y val="-2.324232543710851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83C-49A4-A7AA-6C9A9F5C1702}"/>
                </c:ext>
              </c:extLst>
            </c:dLbl>
            <c:dLbl>
              <c:idx val="4"/>
              <c:layout>
                <c:manualLayout>
                  <c:x val="0.30176984116586092"/>
                  <c:y val="5.565110027919502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83C-49A4-A7AA-6C9A9F5C170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   </c:v>
                </c:pt>
                <c:pt idx="1">
                  <c:v>Agree</c:v>
                </c:pt>
                <c:pt idx="2">
                  <c:v>Neither agree or disagree  </c:v>
                </c:pt>
                <c:pt idx="3">
                  <c:v>Disagree</c:v>
                </c:pt>
                <c:pt idx="4">
                  <c:v>Strongly disagree </c:v>
                </c:pt>
              </c:strCache>
            </c:strRef>
          </c:cat>
          <c:val>
            <c:numRef>
              <c:f>Foglio1!$B$2:$B$6</c:f>
              <c:numCache>
                <c:formatCode>General</c:formatCode>
                <c:ptCount val="5"/>
                <c:pt idx="0">
                  <c:v>159</c:v>
                </c:pt>
                <c:pt idx="1">
                  <c:v>62</c:v>
                </c:pt>
                <c:pt idx="2">
                  <c:v>5</c:v>
                </c:pt>
                <c:pt idx="3">
                  <c:v>0</c:v>
                </c:pt>
                <c:pt idx="4">
                  <c:v>2</c:v>
                </c:pt>
              </c:numCache>
            </c:numRef>
          </c:val>
          <c:extLst>
            <c:ext xmlns:c16="http://schemas.microsoft.com/office/drawing/2014/chart" uri="{C3380CC4-5D6E-409C-BE32-E72D297353CC}">
              <c16:uniqueId val="{00000000-083C-49A4-A7AA-6C9A9F5C1702}"/>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3. I was invited to make a logo / I enjoyed the logo competition</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9853905028672175"/>
          <c:w val="0.72822674704724411"/>
          <c:h val="0.80146094971327819"/>
        </c:manualLayout>
      </c:layout>
      <c:pie3DChart>
        <c:varyColors val="1"/>
        <c:ser>
          <c:idx val="0"/>
          <c:order val="0"/>
          <c:tx>
            <c:strRef>
              <c:f>Foglio1!$B$1</c:f>
              <c:strCache>
                <c:ptCount val="1"/>
                <c:pt idx="0">
                  <c:v>I was invited to make a logo / I enjoyed the logo competition</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1BFC-4F6D-8EA2-90EDDBEA29FE}"/>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1BFC-4F6D-8EA2-90EDDBEA29FE}"/>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44C9-48D4-A9C8-60D113DDB2BE}"/>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44C9-48D4-A9C8-60D113DDB2BE}"/>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44C9-48D4-A9C8-60D113DDB2BE}"/>
              </c:ext>
            </c:extLst>
          </c:dPt>
          <c:dLbls>
            <c:dLbl>
              <c:idx val="2"/>
              <c:layout>
                <c:manualLayout>
                  <c:x val="-5.4744239688690126E-2"/>
                  <c:y val="1.115817742033582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44C9-48D4-A9C8-60D113DDB2BE}"/>
                </c:ext>
              </c:extLst>
            </c:dLbl>
            <c:dLbl>
              <c:idx val="3"/>
              <c:layout>
                <c:manualLayout>
                  <c:x val="5.3923815371339869E-2"/>
                  <c:y val="-1.760317393480895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4C9-48D4-A9C8-60D113DDB2BE}"/>
                </c:ext>
              </c:extLst>
            </c:dLbl>
            <c:dLbl>
              <c:idx val="4"/>
              <c:layout>
                <c:manualLayout>
                  <c:x val="0.22783795829702827"/>
                  <c:y val="1.313739335882507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4C9-48D4-A9C8-60D113DDB2BE}"/>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   </c:v>
                </c:pt>
                <c:pt idx="1">
                  <c:v>Agree</c:v>
                </c:pt>
                <c:pt idx="2">
                  <c:v>Neither agree or disagree </c:v>
                </c:pt>
                <c:pt idx="3">
                  <c:v>Disagree</c:v>
                </c:pt>
                <c:pt idx="4">
                  <c:v>Strongly disagree </c:v>
                </c:pt>
              </c:strCache>
            </c:strRef>
          </c:cat>
          <c:val>
            <c:numRef>
              <c:f>Foglio1!$B$2:$B$6</c:f>
              <c:numCache>
                <c:formatCode>General</c:formatCode>
                <c:ptCount val="5"/>
                <c:pt idx="0">
                  <c:v>107</c:v>
                </c:pt>
                <c:pt idx="1">
                  <c:v>68</c:v>
                </c:pt>
                <c:pt idx="2">
                  <c:v>11</c:v>
                </c:pt>
                <c:pt idx="3">
                  <c:v>3</c:v>
                </c:pt>
                <c:pt idx="4">
                  <c:v>2</c:v>
                </c:pt>
              </c:numCache>
            </c:numRef>
          </c:val>
          <c:extLst>
            <c:ext xmlns:c16="http://schemas.microsoft.com/office/drawing/2014/chart" uri="{C3380CC4-5D6E-409C-BE32-E72D297353CC}">
              <c16:uniqueId val="{00000000-44C9-48D4-A9C8-60D113DDB2BE}"/>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7980003816698875"/>
          <c:y val="0.73338124178327968"/>
          <c:w val="0.307555072475793"/>
          <c:h val="0.2431840404976116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4. I enjoy the art activities that are linked with the project</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6484592591764275E-3"/>
          <c:y val="0.18231729055258467"/>
          <c:w val="0.73723040911180227"/>
          <c:h val="0.81768263149883069"/>
        </c:manualLayout>
      </c:layout>
      <c:pie3DChart>
        <c:varyColors val="1"/>
        <c:ser>
          <c:idx val="0"/>
          <c:order val="0"/>
          <c:tx>
            <c:strRef>
              <c:f>Foglio1!$B$1</c:f>
              <c:strCache>
                <c:ptCount val="1"/>
                <c:pt idx="0">
                  <c:v>I enjoy the art activities that are linked with the project</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4-D4EE-43E6-B152-58607885829E}"/>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7552-4F60-B416-A0E055B0C537}"/>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D4EE-43E6-B152-58607885829E}"/>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D4EE-43E6-B152-58607885829E}"/>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D4EE-43E6-B152-58607885829E}"/>
              </c:ext>
            </c:extLst>
          </c:dPt>
          <c:dLbls>
            <c:dLbl>
              <c:idx val="0"/>
              <c:layout>
                <c:manualLayout>
                  <c:x val="-0.22060626105097128"/>
                  <c:y val="-0.1415488839296157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D4EE-43E6-B152-58607885829E}"/>
                </c:ext>
              </c:extLst>
            </c:dLbl>
            <c:dLbl>
              <c:idx val="2"/>
              <c:layout>
                <c:manualLayout>
                  <c:x val="-0.12513808148779465"/>
                  <c:y val="1.400760733785282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D4EE-43E6-B152-58607885829E}"/>
                </c:ext>
              </c:extLst>
            </c:dLbl>
            <c:dLbl>
              <c:idx val="3"/>
              <c:layout>
                <c:manualLayout>
                  <c:x val="7.9929546383686566E-3"/>
                  <c:y val="-1.011280007111410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4EE-43E6-B152-58607885829E}"/>
                </c:ext>
              </c:extLst>
            </c:dLbl>
            <c:dLbl>
              <c:idx val="4"/>
              <c:layout>
                <c:manualLayout>
                  <c:x val="0.25505008790606676"/>
                  <c:y val="2.819393565109171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4EE-43E6-B152-58607885829E}"/>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   </c:v>
                </c:pt>
                <c:pt idx="1">
                  <c:v>Agree</c:v>
                </c:pt>
                <c:pt idx="2">
                  <c:v>Neither agree or disagree </c:v>
                </c:pt>
                <c:pt idx="3">
                  <c:v>Disagree</c:v>
                </c:pt>
                <c:pt idx="4">
                  <c:v>Strongly disagree </c:v>
                </c:pt>
              </c:strCache>
            </c:strRef>
          </c:cat>
          <c:val>
            <c:numRef>
              <c:f>Foglio1!$B$2:$B$6</c:f>
              <c:numCache>
                <c:formatCode>General</c:formatCode>
                <c:ptCount val="5"/>
                <c:pt idx="0">
                  <c:v>179</c:v>
                </c:pt>
                <c:pt idx="1">
                  <c:v>42</c:v>
                </c:pt>
                <c:pt idx="2">
                  <c:v>4</c:v>
                </c:pt>
                <c:pt idx="3">
                  <c:v>4</c:v>
                </c:pt>
                <c:pt idx="4">
                  <c:v>2</c:v>
                </c:pt>
              </c:numCache>
            </c:numRef>
          </c:val>
          <c:extLst>
            <c:ext xmlns:c16="http://schemas.microsoft.com/office/drawing/2014/chart" uri="{C3380CC4-5D6E-409C-BE32-E72D297353CC}">
              <c16:uniqueId val="{00000000-D4EE-43E6-B152-58607885829E}"/>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7738583605133085"/>
          <c:y val="0.74051136656046324"/>
          <c:w val="0.31400738319471844"/>
          <c:h val="0.2431840404976116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5. I enjoyed the activities related to the charity event</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2545765736127543"/>
          <c:w val="0.73083778966131896"/>
          <c:h val="0.87454233300315365"/>
        </c:manualLayout>
      </c:layout>
      <c:pie3DChart>
        <c:varyColors val="1"/>
        <c:ser>
          <c:idx val="0"/>
          <c:order val="0"/>
          <c:tx>
            <c:strRef>
              <c:f>Foglio1!$B$1</c:f>
              <c:strCache>
                <c:ptCount val="1"/>
                <c:pt idx="0">
                  <c:v>I enjoyed the activities related to the charity event</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07A-4D59-A8F2-42435E47A1FB}"/>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207A-4D59-A8F2-42435E47A1FB}"/>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BAE2-40C5-B757-C5D1E93397EE}"/>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BAE2-40C5-B757-C5D1E93397EE}"/>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BAE2-40C5-B757-C5D1E93397EE}"/>
              </c:ext>
            </c:extLst>
          </c:dPt>
          <c:dLbls>
            <c:dLbl>
              <c:idx val="2"/>
              <c:layout>
                <c:manualLayout>
                  <c:x val="-6.5267028787177009E-2"/>
                  <c:y val="-3.489183153045025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BAE2-40C5-B757-C5D1E93397EE}"/>
                </c:ext>
              </c:extLst>
            </c:dLbl>
            <c:dLbl>
              <c:idx val="3"/>
              <c:layout>
                <c:manualLayout>
                  <c:x val="5.6572393691430238E-2"/>
                  <c:y val="-6.775757817110575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AE2-40C5-B757-C5D1E93397EE}"/>
                </c:ext>
              </c:extLst>
            </c:dLbl>
            <c:dLbl>
              <c:idx val="4"/>
              <c:layout>
                <c:manualLayout>
                  <c:x val="0.40735899991110747"/>
                  <c:y val="1.511196930298853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AE2-40C5-B757-C5D1E93397EE}"/>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 </c:v>
                </c:pt>
                <c:pt idx="1">
                  <c:v>Agree</c:v>
                </c:pt>
                <c:pt idx="2">
                  <c:v>Neither agree or disagree </c:v>
                </c:pt>
                <c:pt idx="3">
                  <c:v>Disagree</c:v>
                </c:pt>
                <c:pt idx="4">
                  <c:v>Strongly disagree </c:v>
                </c:pt>
              </c:strCache>
            </c:strRef>
          </c:cat>
          <c:val>
            <c:numRef>
              <c:f>Foglio1!$B$2:$B$6</c:f>
              <c:numCache>
                <c:formatCode>General</c:formatCode>
                <c:ptCount val="5"/>
                <c:pt idx="0">
                  <c:v>176</c:v>
                </c:pt>
                <c:pt idx="1">
                  <c:v>58</c:v>
                </c:pt>
                <c:pt idx="2">
                  <c:v>10</c:v>
                </c:pt>
                <c:pt idx="3">
                  <c:v>3</c:v>
                </c:pt>
                <c:pt idx="4">
                  <c:v>1</c:v>
                </c:pt>
              </c:numCache>
            </c:numRef>
          </c:val>
          <c:extLst>
            <c:ext xmlns:c16="http://schemas.microsoft.com/office/drawing/2014/chart" uri="{C3380CC4-5D6E-409C-BE32-E72D297353CC}">
              <c16:uniqueId val="{00000000-BAE2-40C5-B757-C5D1E93397EE}"/>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2388591800356508"/>
          <c:y val="0.7121900760212122"/>
          <c:w val="0.33091804043815232"/>
          <c:h val="0.2169896703392122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054442732408834E-2"/>
          <c:y val="0.15631702340120696"/>
          <c:w val="0.7008061371749752"/>
          <c:h val="0.84368297659879299"/>
        </c:manualLayout>
      </c:layout>
      <c:pie3DChart>
        <c:varyColors val="1"/>
        <c:ser>
          <c:idx val="0"/>
          <c:order val="0"/>
          <c:tx>
            <c:strRef>
              <c:f>Foglio1!$B$1</c:f>
              <c:strCache>
                <c:ptCount val="1"/>
                <c:pt idx="0">
                  <c:v>6. I enjoy collaborating with the other schools - sending and receiving cards</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70B9-4439-85DC-02ECD4630CDA}"/>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70B9-4439-85DC-02ECD4630CDA}"/>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2EAD-4D09-B697-B47968989BCE}"/>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EAD-4D09-B697-B47968989BCE}"/>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2EAD-4D09-B697-B47968989BCE}"/>
              </c:ext>
            </c:extLst>
          </c:dPt>
          <c:dLbls>
            <c:dLbl>
              <c:idx val="2"/>
              <c:layout>
                <c:manualLayout>
                  <c:x val="-3.3721655363187483E-2"/>
                  <c:y val="-1.901218652835901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EAD-4D09-B697-B47968989BCE}"/>
                </c:ext>
              </c:extLst>
            </c:dLbl>
            <c:dLbl>
              <c:idx val="3"/>
              <c:layout>
                <c:manualLayout>
                  <c:x val="1.9127347140158722E-3"/>
                  <c:y val="-5.310190395719855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EAD-4D09-B697-B47968989BCE}"/>
                </c:ext>
              </c:extLst>
            </c:dLbl>
            <c:dLbl>
              <c:idx val="4"/>
              <c:layout>
                <c:manualLayout>
                  <c:x val="0.14937351629197351"/>
                  <c:y val="-2.104221701972756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EAD-4D09-B697-B47968989BCE}"/>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c:v>
                </c:pt>
                <c:pt idx="1">
                  <c:v>Agree</c:v>
                </c:pt>
                <c:pt idx="2">
                  <c:v>Neither agree or disagree </c:v>
                </c:pt>
                <c:pt idx="3">
                  <c:v>Disagree</c:v>
                </c:pt>
                <c:pt idx="4">
                  <c:v>Strongly disagree </c:v>
                </c:pt>
              </c:strCache>
            </c:strRef>
          </c:cat>
          <c:val>
            <c:numRef>
              <c:f>Foglio1!$B$2:$B$6</c:f>
              <c:numCache>
                <c:formatCode>General</c:formatCode>
                <c:ptCount val="5"/>
                <c:pt idx="0">
                  <c:v>165</c:v>
                </c:pt>
                <c:pt idx="1">
                  <c:v>49</c:v>
                </c:pt>
                <c:pt idx="2">
                  <c:v>10</c:v>
                </c:pt>
                <c:pt idx="3">
                  <c:v>3</c:v>
                </c:pt>
                <c:pt idx="4">
                  <c:v>1</c:v>
                </c:pt>
              </c:numCache>
            </c:numRef>
          </c:val>
          <c:extLst>
            <c:ext xmlns:c16="http://schemas.microsoft.com/office/drawing/2014/chart" uri="{C3380CC4-5D6E-409C-BE32-E72D297353CC}">
              <c16:uniqueId val="{00000000-2EAD-4D09-B697-B47968989BCE}"/>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6936850151050076"/>
          <c:y val="0.72732901622755308"/>
          <c:w val="0.31282932880978304"/>
          <c:h val="0.2169896703392122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7. The project has enabled me to learn new skills e.g. art skills, twinspace</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2470994464387059"/>
          <c:w val="0.73597390602677004"/>
          <c:h val="0.77529005535612938"/>
        </c:manualLayout>
      </c:layout>
      <c:pie3DChart>
        <c:varyColors val="1"/>
        <c:ser>
          <c:idx val="0"/>
          <c:order val="0"/>
          <c:tx>
            <c:strRef>
              <c:f>Foglio1!$B$1</c:f>
              <c:strCache>
                <c:ptCount val="1"/>
                <c:pt idx="0">
                  <c:v>The project has enabled me to learn new skills e.g. art skills, twinspace</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9D9-4C41-9B02-0A79D8C75458}"/>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9D9-4C41-9B02-0A79D8C75458}"/>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DEFA-4A20-9FBA-51CF6F0ECD36}"/>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DEFA-4A20-9FBA-51CF6F0ECD36}"/>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4-DEFA-4A20-9FBA-51CF6F0ECD36}"/>
              </c:ext>
            </c:extLst>
          </c:dPt>
          <c:dLbls>
            <c:dLbl>
              <c:idx val="2"/>
              <c:layout>
                <c:manualLayout>
                  <c:x val="-2.7036008870114245E-2"/>
                  <c:y val="-4.177311533818611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DEFA-4A20-9FBA-51CF6F0ECD36}"/>
                </c:ext>
              </c:extLst>
            </c:dLbl>
            <c:dLbl>
              <c:idx val="3"/>
              <c:layout>
                <c:manualLayout>
                  <c:x val="5.2903223621120224E-2"/>
                  <c:y val="-8.328090570573912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EFA-4A20-9FBA-51CF6F0ECD36}"/>
                </c:ext>
              </c:extLst>
            </c:dLbl>
            <c:dLbl>
              <c:idx val="4"/>
              <c:layout>
                <c:manualLayout>
                  <c:x val="0.19500325930029672"/>
                  <c:y val="-7.8133804330279902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DEFA-4A20-9FBA-51CF6F0ECD36}"/>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   </c:v>
                </c:pt>
                <c:pt idx="1">
                  <c:v>Agree</c:v>
                </c:pt>
                <c:pt idx="2">
                  <c:v>Neither agree or disagree </c:v>
                </c:pt>
                <c:pt idx="3">
                  <c:v>Disagree </c:v>
                </c:pt>
                <c:pt idx="4">
                  <c:v>Strongly disagree </c:v>
                </c:pt>
              </c:strCache>
            </c:strRef>
          </c:cat>
          <c:val>
            <c:numRef>
              <c:f>Foglio1!$B$2:$B$6</c:f>
              <c:numCache>
                <c:formatCode>General</c:formatCode>
                <c:ptCount val="5"/>
                <c:pt idx="0">
                  <c:v>136</c:v>
                </c:pt>
                <c:pt idx="1">
                  <c:v>76</c:v>
                </c:pt>
                <c:pt idx="2">
                  <c:v>9</c:v>
                </c:pt>
                <c:pt idx="3">
                  <c:v>4</c:v>
                </c:pt>
                <c:pt idx="4">
                  <c:v>3</c:v>
                </c:pt>
              </c:numCache>
            </c:numRef>
          </c:val>
          <c:extLst>
            <c:ext xmlns:c16="http://schemas.microsoft.com/office/drawing/2014/chart" uri="{C3380CC4-5D6E-409C-BE32-E72D297353CC}">
              <c16:uniqueId val="{00000000-DEFA-4A20-9FBA-51CF6F0ECD36}"/>
            </c:ext>
          </c:extLst>
        </c:ser>
        <c:dLbls>
          <c:dLblPos val="ctr"/>
          <c:showLegendKey val="0"/>
          <c:showVal val="0"/>
          <c:showCatName val="1"/>
          <c:showSerName val="0"/>
          <c:showPercent val="0"/>
          <c:showBubbleSize val="0"/>
          <c:showLeaderLines val="1"/>
        </c:dLbls>
      </c:pie3DChart>
      <c:spPr>
        <a:noFill/>
        <a:ln>
          <a:noFill/>
        </a:ln>
        <a:effectLst/>
      </c:spPr>
    </c:plotArea>
    <c:legend>
      <c:legendPos val="r"/>
      <c:layout>
        <c:manualLayout>
          <c:xMode val="edge"/>
          <c:yMode val="edge"/>
          <c:x val="0.65471721618118384"/>
          <c:y val="0.76351575214722012"/>
          <c:w val="0.32930862837066965"/>
          <c:h val="0.2198846851651868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845444059976932E-2"/>
          <c:y val="0.17989252984990525"/>
          <c:w val="0.72102680071565439"/>
          <c:h val="0.82010747015009478"/>
        </c:manualLayout>
      </c:layout>
      <c:pie3DChart>
        <c:varyColors val="1"/>
        <c:ser>
          <c:idx val="0"/>
          <c:order val="0"/>
          <c:tx>
            <c:strRef>
              <c:f>Foglio1!$B$1</c:f>
              <c:strCache>
                <c:ptCount val="1"/>
                <c:pt idx="0">
                  <c:v>8. The project involves all children in my school</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9B6F-44A1-ABE5-4C122EFE07FB}"/>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9B6F-44A1-ABE5-4C122EFE07FB}"/>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F73A-4D49-AEF8-56D7BDBDF920}"/>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F73A-4D49-AEF8-56D7BDBDF920}"/>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9B6F-44A1-ABE5-4C122EFE07FB}"/>
              </c:ext>
            </c:extLst>
          </c:dPt>
          <c:dLbls>
            <c:dLbl>
              <c:idx val="2"/>
              <c:layout>
                <c:manualLayout>
                  <c:x val="-2.3609026893616349E-2"/>
                  <c:y val="-2.021715359777618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F73A-4D49-AEF8-56D7BDBDF920}"/>
                </c:ext>
              </c:extLst>
            </c:dLbl>
            <c:dLbl>
              <c:idx val="3"/>
              <c:layout>
                <c:manualLayout>
                  <c:x val="0.12123742773911503"/>
                  <c:y val="-4.198547684210490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73A-4D49-AEF8-56D7BDBDF92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   </c:v>
                </c:pt>
                <c:pt idx="1">
                  <c:v>Agree</c:v>
                </c:pt>
                <c:pt idx="2">
                  <c:v>Neither agree or disagree </c:v>
                </c:pt>
                <c:pt idx="3">
                  <c:v>Disagree </c:v>
                </c:pt>
                <c:pt idx="4">
                  <c:v>Strongly disagree </c:v>
                </c:pt>
              </c:strCache>
            </c:strRef>
          </c:cat>
          <c:val>
            <c:numRef>
              <c:f>Foglio1!$B$2:$B$6</c:f>
              <c:numCache>
                <c:formatCode>General</c:formatCode>
                <c:ptCount val="5"/>
                <c:pt idx="0">
                  <c:v>150</c:v>
                </c:pt>
                <c:pt idx="1">
                  <c:v>67</c:v>
                </c:pt>
                <c:pt idx="2">
                  <c:v>13</c:v>
                </c:pt>
                <c:pt idx="3">
                  <c:v>4</c:v>
                </c:pt>
              </c:numCache>
            </c:numRef>
          </c:val>
          <c:extLst>
            <c:ext xmlns:c16="http://schemas.microsoft.com/office/drawing/2014/chart" uri="{C3380CC4-5D6E-409C-BE32-E72D297353CC}">
              <c16:uniqueId val="{00000000-F73A-4D49-AEF8-56D7BDBDF920}"/>
            </c:ext>
          </c:extLst>
        </c:ser>
        <c:dLbls>
          <c:dLblPos val="ctr"/>
          <c:showLegendKey val="0"/>
          <c:showVal val="0"/>
          <c:showCatName val="1"/>
          <c:showSerName val="0"/>
          <c:showPercent val="0"/>
          <c:showBubbleSize val="0"/>
          <c:showLeaderLines val="1"/>
        </c:dLbls>
      </c:pie3DChart>
      <c:spPr>
        <a:noFill/>
        <a:ln>
          <a:noFill/>
        </a:ln>
        <a:effectLst/>
      </c:spPr>
    </c:plotArea>
    <c:legend>
      <c:legendPos val="r"/>
      <c:layout>
        <c:manualLayout>
          <c:xMode val="edge"/>
          <c:yMode val="edge"/>
          <c:x val="0.67151254444842745"/>
          <c:y val="0.74325595703630654"/>
          <c:w val="0.31871955211460451"/>
          <c:h val="0.2198846851651868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9. </a:t>
            </a:r>
            <a:r>
              <a:rPr lang="it-IT"/>
              <a:t>I am enthusiastic about the project. I would like my school to participate again in an Erasmus project</a:t>
            </a:r>
            <a:endParaRPr lang="en-US"/>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4279049526480329E-2"/>
          <c:y val="0.21315212725547961"/>
          <c:w val="0.68295993070477723"/>
          <c:h val="0.78684787274452039"/>
        </c:manualLayout>
      </c:layout>
      <c:pie3DChart>
        <c:varyColors val="1"/>
        <c:ser>
          <c:idx val="0"/>
          <c:order val="0"/>
          <c:tx>
            <c:strRef>
              <c:f>Foglio1!$B$1</c:f>
              <c:strCache>
                <c:ptCount val="1"/>
                <c:pt idx="0">
                  <c:v>I am enthusiastic about the project. I would like my school to participate again in an Erasmus project</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720A-4732-858F-B03A52939D10}"/>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720A-4732-858F-B03A52939D10}"/>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0704-47FA-A8B2-B00520A44719}"/>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704-47FA-A8B2-B00520A44719}"/>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704-47FA-A8B2-B00520A44719}"/>
              </c:ext>
            </c:extLst>
          </c:dPt>
          <c:dLbls>
            <c:dLbl>
              <c:idx val="2"/>
              <c:layout>
                <c:manualLayout>
                  <c:x val="-0.12414640979420684"/>
                  <c:y val="-1.89499006317245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704-47FA-A8B2-B00520A44719}"/>
                </c:ext>
              </c:extLst>
            </c:dLbl>
            <c:dLbl>
              <c:idx val="3"/>
              <c:layout>
                <c:manualLayout>
                  <c:x val="6.7499754950180152E-2"/>
                  <c:y val="-5.536702174886829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704-47FA-A8B2-B00520A44719}"/>
                </c:ext>
              </c:extLst>
            </c:dLbl>
            <c:dLbl>
              <c:idx val="4"/>
              <c:layout>
                <c:manualLayout>
                  <c:x val="0.20643744138790657"/>
                  <c:y val="-2.1293917139475409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704-47FA-A8B2-B00520A44719}"/>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Foglio1!$A$2:$A$6</c:f>
              <c:strCache>
                <c:ptCount val="5"/>
                <c:pt idx="0">
                  <c:v>Strongly agree </c:v>
                </c:pt>
                <c:pt idx="1">
                  <c:v>Agree</c:v>
                </c:pt>
                <c:pt idx="2">
                  <c:v>Neither agree or disagree  </c:v>
                </c:pt>
                <c:pt idx="3">
                  <c:v>Disagree</c:v>
                </c:pt>
                <c:pt idx="4">
                  <c:v>Strongly disagree </c:v>
                </c:pt>
              </c:strCache>
            </c:strRef>
          </c:cat>
          <c:val>
            <c:numRef>
              <c:f>Foglio1!$B$2:$B$6</c:f>
              <c:numCache>
                <c:formatCode>General</c:formatCode>
                <c:ptCount val="5"/>
                <c:pt idx="0">
                  <c:v>171</c:v>
                </c:pt>
                <c:pt idx="1">
                  <c:v>51</c:v>
                </c:pt>
                <c:pt idx="2">
                  <c:v>9</c:v>
                </c:pt>
                <c:pt idx="3">
                  <c:v>1</c:v>
                </c:pt>
                <c:pt idx="4">
                  <c:v>1</c:v>
                </c:pt>
              </c:numCache>
            </c:numRef>
          </c:val>
          <c:extLst>
            <c:ext xmlns:c16="http://schemas.microsoft.com/office/drawing/2014/chart" uri="{C3380CC4-5D6E-409C-BE32-E72D297353CC}">
              <c16:uniqueId val="{00000000-0704-47FA-A8B2-B00520A44719}"/>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5426650853711865"/>
          <c:y val="0.74718701329739123"/>
          <c:w val="0.32807600089816841"/>
          <c:h val="0.216871177726018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E80BC7-4683-4414-A908-241AA8D21EF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086F25E-D22A-4616-938E-EDBCAB8BEF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6341FE3-F1CA-42E6-A432-99AE67667DD9}"/>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5" name="Segnaposto piè di pagina 4">
            <a:extLst>
              <a:ext uri="{FF2B5EF4-FFF2-40B4-BE49-F238E27FC236}">
                <a16:creationId xmlns:a16="http://schemas.microsoft.com/office/drawing/2014/main" id="{6691D351-BF16-42D2-A452-F5C0A9380EA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1C3A600-0568-421C-83AF-3EEE16E88B3B}"/>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232235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FFA445-4497-4B34-BB5A-A6A4FC7E802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FB57C55-ADB1-40AD-ACE2-CC4E659D382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423F2E2-5AE3-4B35-8358-3C50FC8AC366}"/>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5" name="Segnaposto piè di pagina 4">
            <a:extLst>
              <a:ext uri="{FF2B5EF4-FFF2-40B4-BE49-F238E27FC236}">
                <a16:creationId xmlns:a16="http://schemas.microsoft.com/office/drawing/2014/main" id="{41D2DC8E-F87B-4BD3-BE52-2C96D845DAC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8BEED1-AB5D-48DF-AAA3-E7BF68C9ED9B}"/>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3017395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163B86A-5FE8-4E23-84F8-2ADC764E147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24326DF-744A-4739-B213-69996EF182A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DCEDDCA-5E46-4DD1-8160-F27CF99AE8E4}"/>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5" name="Segnaposto piè di pagina 4">
            <a:extLst>
              <a:ext uri="{FF2B5EF4-FFF2-40B4-BE49-F238E27FC236}">
                <a16:creationId xmlns:a16="http://schemas.microsoft.com/office/drawing/2014/main" id="{06116B70-BF66-443C-B324-7160F7A02A8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F43CBCD-3317-4EEC-BEDD-41541C424647}"/>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260893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E55D3B-83F7-42C0-9E8B-6559B36EF1B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2AF09FE-F759-402B-8759-22B6A4634AD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01F7DED-4D18-4027-906E-4F1792C92A1B}"/>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5" name="Segnaposto piè di pagina 4">
            <a:extLst>
              <a:ext uri="{FF2B5EF4-FFF2-40B4-BE49-F238E27FC236}">
                <a16:creationId xmlns:a16="http://schemas.microsoft.com/office/drawing/2014/main" id="{1359A999-3008-4A3C-9D9B-7C5A1D3E14D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B6A8B42-0E5F-4A15-A934-A8880EA07C9B}"/>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34780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8E30E4-35C4-4921-9DC3-3ED926ACA49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F6BD19B-0BC9-41DC-8DA4-2523630631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8E4C236-AE6D-41DA-AFF2-DD6A306083CA}"/>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5" name="Segnaposto piè di pagina 4">
            <a:extLst>
              <a:ext uri="{FF2B5EF4-FFF2-40B4-BE49-F238E27FC236}">
                <a16:creationId xmlns:a16="http://schemas.microsoft.com/office/drawing/2014/main" id="{4E85C933-D61B-4057-AE79-2FB6EB08F8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9FBB42A-80D7-4087-916D-D28322345BC0}"/>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407463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96157-88D7-4C60-A241-083E3FE7B01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271DB25-2FC8-465E-9D4B-75405756F9D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562D38D-2D77-4FB3-A291-84D7C61567D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3833721-359C-4FC2-89B8-6528BC3D176B}"/>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6" name="Segnaposto piè di pagina 5">
            <a:extLst>
              <a:ext uri="{FF2B5EF4-FFF2-40B4-BE49-F238E27FC236}">
                <a16:creationId xmlns:a16="http://schemas.microsoft.com/office/drawing/2014/main" id="{834A09B0-000C-4C3E-945D-DD468FF1C91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09B5903-3172-43D2-96CC-BE14FD0E69BA}"/>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176245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CFA521-EFF9-416F-9181-A7DA6680952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AA2A7C5-8E34-4515-9F5D-D6D4E0DDF4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B7EBED3-4D51-482B-A428-749190EB090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FDA6A28-1C82-4A1D-862F-31ABA34281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094D6DB-0E1B-4DB6-AFBA-EAE315CA250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47B8294-ED28-4B3E-9978-8CAE429A3580}"/>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8" name="Segnaposto piè di pagina 7">
            <a:extLst>
              <a:ext uri="{FF2B5EF4-FFF2-40B4-BE49-F238E27FC236}">
                <a16:creationId xmlns:a16="http://schemas.microsoft.com/office/drawing/2014/main" id="{9A832144-F05C-44F6-BA18-DFECC9781F4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23FC0CB-60F9-48B8-A710-9A3A68D7BEA5}"/>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201806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1C1A9D-3182-43C1-A2D3-14D716D1F2A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DDBADDD-8717-4835-992A-98DC977061C5}"/>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4" name="Segnaposto piè di pagina 3">
            <a:extLst>
              <a:ext uri="{FF2B5EF4-FFF2-40B4-BE49-F238E27FC236}">
                <a16:creationId xmlns:a16="http://schemas.microsoft.com/office/drawing/2014/main" id="{36ABF5CB-DD58-48E4-8227-D91B3F9E48C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6B9E9C8-38BC-4D62-8391-9CC6B325A5EE}"/>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279018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19DEC28-DBC2-4DBA-899F-E30A6BA76D75}"/>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3" name="Segnaposto piè di pagina 2">
            <a:extLst>
              <a:ext uri="{FF2B5EF4-FFF2-40B4-BE49-F238E27FC236}">
                <a16:creationId xmlns:a16="http://schemas.microsoft.com/office/drawing/2014/main" id="{02CCB232-8772-4F20-A33E-89B4EA0B4C0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69E26CE-BC20-42AD-9ECC-3FCECD76AF5F}"/>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548145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228286-DFAF-4954-BB8F-5366867CF13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80E8146-4169-4164-B1CA-2E5E992C43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4823A9A-AD43-4179-9870-614829D431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B79A7A7-0C5F-47D3-8D7C-E66C59D6F84C}"/>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6" name="Segnaposto piè di pagina 5">
            <a:extLst>
              <a:ext uri="{FF2B5EF4-FFF2-40B4-BE49-F238E27FC236}">
                <a16:creationId xmlns:a16="http://schemas.microsoft.com/office/drawing/2014/main" id="{38616A9D-D922-44AC-B5E7-C0445DEE783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2633788-7CD4-4697-B74B-22C2C42904AA}"/>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34602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AF376F-3EA8-437D-9379-95CF472C7EE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5EBF5C0-4488-425C-8CD2-669261B2F1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43B2205-8B29-44B7-ABDB-37E484F50C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126B1CE-BDA1-4DE0-A582-A265866E19AB}"/>
              </a:ext>
            </a:extLst>
          </p:cNvPr>
          <p:cNvSpPr>
            <a:spLocks noGrp="1"/>
          </p:cNvSpPr>
          <p:nvPr>
            <p:ph type="dt" sz="half" idx="10"/>
          </p:nvPr>
        </p:nvSpPr>
        <p:spPr/>
        <p:txBody>
          <a:bodyPr/>
          <a:lstStyle/>
          <a:p>
            <a:fld id="{27F11785-7CE9-4740-97BF-631E5F92EB75}" type="datetimeFigureOut">
              <a:rPr lang="it-IT" smtClean="0"/>
              <a:t>18/05/2019</a:t>
            </a:fld>
            <a:endParaRPr lang="it-IT"/>
          </a:p>
        </p:txBody>
      </p:sp>
      <p:sp>
        <p:nvSpPr>
          <p:cNvPr id="6" name="Segnaposto piè di pagina 5">
            <a:extLst>
              <a:ext uri="{FF2B5EF4-FFF2-40B4-BE49-F238E27FC236}">
                <a16:creationId xmlns:a16="http://schemas.microsoft.com/office/drawing/2014/main" id="{C510C9AF-5756-4EF9-87F2-793F49BCB15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E33A37A-70D2-4564-921E-D8A366597C69}"/>
              </a:ext>
            </a:extLst>
          </p:cNvPr>
          <p:cNvSpPr>
            <a:spLocks noGrp="1"/>
          </p:cNvSpPr>
          <p:nvPr>
            <p:ph type="sldNum" sz="quarter" idx="12"/>
          </p:nvPr>
        </p:nvSpPr>
        <p:spPr/>
        <p:txBody>
          <a:bodyPr/>
          <a:lstStyle/>
          <a:p>
            <a:fld id="{CA62CCD1-E206-4D9F-B681-6265BCBFFD00}" type="slidenum">
              <a:rPr lang="it-IT" smtClean="0"/>
              <a:t>‹N›</a:t>
            </a:fld>
            <a:endParaRPr lang="it-IT"/>
          </a:p>
        </p:txBody>
      </p:sp>
    </p:spTree>
    <p:extLst>
      <p:ext uri="{BB962C8B-B14F-4D97-AF65-F5344CB8AC3E}">
        <p14:creationId xmlns:p14="http://schemas.microsoft.com/office/powerpoint/2010/main" val="799544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B0C6147-4B2F-4E54-95CE-EA94DF3582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4EE6647-EFE9-45CE-9FA6-61181F7303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099DEC-9322-41AD-8C32-6F53410486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11785-7CE9-4740-97BF-631E5F92EB75}" type="datetimeFigureOut">
              <a:rPr lang="it-IT" smtClean="0"/>
              <a:t>18/05/2019</a:t>
            </a:fld>
            <a:endParaRPr lang="it-IT"/>
          </a:p>
        </p:txBody>
      </p:sp>
      <p:sp>
        <p:nvSpPr>
          <p:cNvPr id="5" name="Segnaposto piè di pagina 4">
            <a:extLst>
              <a:ext uri="{FF2B5EF4-FFF2-40B4-BE49-F238E27FC236}">
                <a16:creationId xmlns:a16="http://schemas.microsoft.com/office/drawing/2014/main" id="{3B6A7F79-58C5-454C-A4C0-64E982C960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D41E654-D9F7-42D7-876F-BC728FC7E3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2CCD1-E206-4D9F-B681-6265BCBFFD00}" type="slidenum">
              <a:rPr lang="it-IT" smtClean="0"/>
              <a:t>‹N›</a:t>
            </a:fld>
            <a:endParaRPr lang="it-IT"/>
          </a:p>
        </p:txBody>
      </p:sp>
    </p:spTree>
    <p:extLst>
      <p:ext uri="{BB962C8B-B14F-4D97-AF65-F5344CB8AC3E}">
        <p14:creationId xmlns:p14="http://schemas.microsoft.com/office/powerpoint/2010/main" val="786618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CE17ADE-334B-4A75-99CF-D7FDE959CE61}"/>
              </a:ext>
            </a:extLst>
          </p:cNvPr>
          <p:cNvSpPr/>
          <p:nvPr/>
        </p:nvSpPr>
        <p:spPr>
          <a:xfrm>
            <a:off x="387658" y="1166842"/>
            <a:ext cx="11416683" cy="4678204"/>
          </a:xfrm>
          <a:prstGeom prst="rect">
            <a:avLst/>
          </a:prstGeom>
        </p:spPr>
        <p:txBody>
          <a:bodyPr wrap="square">
            <a:spAutoFit/>
          </a:bodyPr>
          <a:lstStyle/>
          <a:p>
            <a:pPr algn="ctr"/>
            <a:r>
              <a:rPr lang="en-US" sz="2800" b="1" dirty="0">
                <a:solidFill>
                  <a:srgbClr val="FF0000"/>
                </a:solidFill>
                <a:latin typeface="Arial" panose="020B0604020202020204" pitchFamily="34" charset="0"/>
                <a:cs typeface="Arial" panose="020B0604020202020204" pitchFamily="34" charset="0"/>
              </a:rPr>
              <a:t>Alice in Wonderland: Discovering our roots.</a:t>
            </a:r>
          </a:p>
          <a:p>
            <a:pPr algn="just"/>
            <a:endParaRPr lang="en-US" b="1" dirty="0">
              <a:solidFill>
                <a:srgbClr val="FF0000"/>
              </a:solidFill>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The project started in September 2018, it has a 24-month duration and focusses on inclusion. </a:t>
            </a:r>
          </a:p>
          <a:p>
            <a:pPr algn="just"/>
            <a:r>
              <a:rPr lang="en-US" dirty="0">
                <a:latin typeface="Arial" panose="020B0604020202020204" pitchFamily="34" charset="0"/>
                <a:cs typeface="Arial" panose="020B0604020202020204" pitchFamily="34" charset="0"/>
              </a:rPr>
              <a:t>The main goal is to improve school inclusion by providing not only the young immigrants and refugees but all children with the opportunity to find a place in their new communities through active participation in their school. </a:t>
            </a:r>
          </a:p>
          <a:p>
            <a:pPr algn="just"/>
            <a:r>
              <a:rPr lang="en-US" dirty="0">
                <a:latin typeface="Arial" panose="020B0604020202020204" pitchFamily="34" charset="0"/>
                <a:cs typeface="Arial" panose="020B0604020202020204" pitchFamily="34" charset="0"/>
              </a:rPr>
              <a:t>Inclusion is certainly a wonderful idea. Sadly, it does not happen by itself. Alice in Wonderland is a story that gives pupils opportunities to understand real life issues. It gives children an insight into a world, which they may not have experienced, but it enables them to become citizens with empathy. </a:t>
            </a:r>
          </a:p>
          <a:p>
            <a:pPr algn="just"/>
            <a:r>
              <a:rPr lang="en-US" dirty="0">
                <a:latin typeface="Arial" panose="020B0604020202020204" pitchFamily="34" charset="0"/>
                <a:cs typeface="Arial" panose="020B0604020202020204" pitchFamily="34" charset="0"/>
              </a:rPr>
              <a:t>The activities planned in first year of the project helped children understand the framework based in 2 thematic topics: ‘Immigration in Europe’, ‘How together we achieve more’.</a:t>
            </a:r>
          </a:p>
          <a:p>
            <a:pPr algn="just"/>
            <a:r>
              <a:rPr lang="en-US" dirty="0">
                <a:latin typeface="Arial" panose="020B0604020202020204" pitchFamily="34" charset="0"/>
                <a:cs typeface="Arial" panose="020B0604020202020204" pitchFamily="34" charset="0"/>
              </a:rPr>
              <a:t>Through </a:t>
            </a:r>
            <a:r>
              <a:rPr lang="en-US">
                <a:latin typeface="Arial" panose="020B0604020202020204" pitchFamily="34" charset="0"/>
                <a:cs typeface="Arial" panose="020B0604020202020204" pitchFamily="34" charset="0"/>
              </a:rPr>
              <a:t>the chapter 1, </a:t>
            </a:r>
            <a:r>
              <a:rPr lang="en-US" dirty="0">
                <a:latin typeface="Arial" panose="020B0604020202020204" pitchFamily="34" charset="0"/>
                <a:cs typeface="Arial" panose="020B0604020202020204" pitchFamily="34" charset="0"/>
              </a:rPr>
              <a:t>2 and 3 of Alice in Wonderland have been promoted diversity and solidarity, an understanding of the multiple facets of social integration, inclusion of different cultures in our classrooms, the inclusion of young immigrants and refugees.</a:t>
            </a:r>
          </a:p>
          <a:p>
            <a:pPr algn="just"/>
            <a:r>
              <a:rPr lang="en-US" dirty="0">
                <a:latin typeface="Arial" panose="020B0604020202020204" pitchFamily="34" charset="0"/>
                <a:cs typeface="Arial" panose="020B0604020202020204" pitchFamily="34" charset="0"/>
              </a:rPr>
              <a:t>The project actively has involved mobility of management teams to work on project activities, materials and share learning and ideas. </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1548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co 3">
            <a:extLst>
              <a:ext uri="{FF2B5EF4-FFF2-40B4-BE49-F238E27FC236}">
                <a16:creationId xmlns:a16="http://schemas.microsoft.com/office/drawing/2014/main" id="{56745A97-D64D-42CE-9B16-173D33D07071}"/>
              </a:ext>
            </a:extLst>
          </p:cNvPr>
          <p:cNvGraphicFramePr/>
          <p:nvPr>
            <p:extLst>
              <p:ext uri="{D42A27DB-BD31-4B8C-83A1-F6EECF244321}">
                <p14:modId xmlns:p14="http://schemas.microsoft.com/office/powerpoint/2010/main" val="4136002104"/>
              </p:ext>
            </p:extLst>
          </p:nvPr>
        </p:nvGraphicFramePr>
        <p:xfrm>
          <a:off x="256343" y="433074"/>
          <a:ext cx="5753932" cy="59918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ico 6">
            <a:extLst>
              <a:ext uri="{FF2B5EF4-FFF2-40B4-BE49-F238E27FC236}">
                <a16:creationId xmlns:a16="http://schemas.microsoft.com/office/drawing/2014/main" id="{A2B1A47F-39BF-4D60-AB23-DAC2C082817A}"/>
              </a:ext>
            </a:extLst>
          </p:cNvPr>
          <p:cNvGraphicFramePr/>
          <p:nvPr>
            <p:extLst>
              <p:ext uri="{D42A27DB-BD31-4B8C-83A1-F6EECF244321}">
                <p14:modId xmlns:p14="http://schemas.microsoft.com/office/powerpoint/2010/main" val="455764570"/>
              </p:ext>
            </p:extLst>
          </p:nvPr>
        </p:nvGraphicFramePr>
        <p:xfrm>
          <a:off x="6334125" y="433074"/>
          <a:ext cx="5753932" cy="61391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5972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544725E-768A-498B-B225-8275E8FCE325}"/>
              </a:ext>
            </a:extLst>
          </p:cNvPr>
          <p:cNvSpPr txBox="1"/>
          <p:nvPr/>
        </p:nvSpPr>
        <p:spPr>
          <a:xfrm>
            <a:off x="896645" y="213064"/>
            <a:ext cx="3417903" cy="369332"/>
          </a:xfrm>
          <a:prstGeom prst="rect">
            <a:avLst/>
          </a:prstGeom>
          <a:noFill/>
        </p:spPr>
        <p:txBody>
          <a:bodyPr wrap="square" rtlCol="0">
            <a:spAutoFit/>
          </a:bodyPr>
          <a:lstStyle/>
          <a:p>
            <a:r>
              <a:rPr lang="it-IT" b="1" dirty="0" err="1"/>
              <a:t>Parents</a:t>
            </a:r>
            <a:r>
              <a:rPr lang="it-IT" b="1" dirty="0"/>
              <a:t> / </a:t>
            </a:r>
            <a:r>
              <a:rPr lang="it-IT" b="1" dirty="0" err="1"/>
              <a:t>Governor’s</a:t>
            </a:r>
            <a:r>
              <a:rPr lang="it-IT" b="1" dirty="0"/>
              <a:t> Survey: 125</a:t>
            </a:r>
          </a:p>
        </p:txBody>
      </p:sp>
      <p:graphicFrame>
        <p:nvGraphicFramePr>
          <p:cNvPr id="5" name="Grafico 4">
            <a:extLst>
              <a:ext uri="{FF2B5EF4-FFF2-40B4-BE49-F238E27FC236}">
                <a16:creationId xmlns:a16="http://schemas.microsoft.com/office/drawing/2014/main" id="{CBF4DED0-9A76-49B5-9293-25461BFA944F}"/>
              </a:ext>
            </a:extLst>
          </p:cNvPr>
          <p:cNvGraphicFramePr/>
          <p:nvPr>
            <p:extLst>
              <p:ext uri="{D42A27DB-BD31-4B8C-83A1-F6EECF244321}">
                <p14:modId xmlns:p14="http://schemas.microsoft.com/office/powerpoint/2010/main" val="57815358"/>
              </p:ext>
            </p:extLst>
          </p:nvPr>
        </p:nvGraphicFramePr>
        <p:xfrm>
          <a:off x="162386" y="762000"/>
          <a:ext cx="5759019" cy="57305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fico 7">
            <a:extLst>
              <a:ext uri="{FF2B5EF4-FFF2-40B4-BE49-F238E27FC236}">
                <a16:creationId xmlns:a16="http://schemas.microsoft.com/office/drawing/2014/main" id="{036707E0-D757-4DC2-B04C-99923805FD2C}"/>
              </a:ext>
            </a:extLst>
          </p:cNvPr>
          <p:cNvGraphicFramePr/>
          <p:nvPr>
            <p:extLst>
              <p:ext uri="{D42A27DB-BD31-4B8C-83A1-F6EECF244321}">
                <p14:modId xmlns:p14="http://schemas.microsoft.com/office/powerpoint/2010/main" val="1063440017"/>
              </p:ext>
            </p:extLst>
          </p:nvPr>
        </p:nvGraphicFramePr>
        <p:xfrm>
          <a:off x="6199204" y="762000"/>
          <a:ext cx="5759018" cy="57305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0173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co 3">
            <a:extLst>
              <a:ext uri="{FF2B5EF4-FFF2-40B4-BE49-F238E27FC236}">
                <a16:creationId xmlns:a16="http://schemas.microsoft.com/office/drawing/2014/main" id="{AA5F2D3C-523A-48CC-AA68-37066DA82439}"/>
              </a:ext>
            </a:extLst>
          </p:cNvPr>
          <p:cNvGraphicFramePr/>
          <p:nvPr>
            <p:extLst>
              <p:ext uri="{D42A27DB-BD31-4B8C-83A1-F6EECF244321}">
                <p14:modId xmlns:p14="http://schemas.microsoft.com/office/powerpoint/2010/main" val="199828506"/>
              </p:ext>
            </p:extLst>
          </p:nvPr>
        </p:nvGraphicFramePr>
        <p:xfrm>
          <a:off x="426128" y="592584"/>
          <a:ext cx="5353235" cy="56728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ico 6">
            <a:extLst>
              <a:ext uri="{FF2B5EF4-FFF2-40B4-BE49-F238E27FC236}">
                <a16:creationId xmlns:a16="http://schemas.microsoft.com/office/drawing/2014/main" id="{6BFC6CB9-0C35-4052-B9C5-16481AFFF35D}"/>
              </a:ext>
            </a:extLst>
          </p:cNvPr>
          <p:cNvGraphicFramePr/>
          <p:nvPr>
            <p:extLst>
              <p:ext uri="{D42A27DB-BD31-4B8C-83A1-F6EECF244321}">
                <p14:modId xmlns:p14="http://schemas.microsoft.com/office/powerpoint/2010/main" val="2465421899"/>
              </p:ext>
            </p:extLst>
          </p:nvPr>
        </p:nvGraphicFramePr>
        <p:xfrm>
          <a:off x="6412639" y="592584"/>
          <a:ext cx="5492316" cy="56728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6019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co 3">
            <a:extLst>
              <a:ext uri="{FF2B5EF4-FFF2-40B4-BE49-F238E27FC236}">
                <a16:creationId xmlns:a16="http://schemas.microsoft.com/office/drawing/2014/main" id="{2738A549-9554-49FA-8A40-3314565820AE}"/>
              </a:ext>
            </a:extLst>
          </p:cNvPr>
          <p:cNvGraphicFramePr/>
          <p:nvPr>
            <p:extLst>
              <p:ext uri="{D42A27DB-BD31-4B8C-83A1-F6EECF244321}">
                <p14:modId xmlns:p14="http://schemas.microsoft.com/office/powerpoint/2010/main" val="1152643439"/>
              </p:ext>
            </p:extLst>
          </p:nvPr>
        </p:nvGraphicFramePr>
        <p:xfrm>
          <a:off x="319595" y="535167"/>
          <a:ext cx="5690588" cy="57876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ico 6">
            <a:extLst>
              <a:ext uri="{FF2B5EF4-FFF2-40B4-BE49-F238E27FC236}">
                <a16:creationId xmlns:a16="http://schemas.microsoft.com/office/drawing/2014/main" id="{2507ED20-812B-41CF-A9E5-EF496F448709}"/>
              </a:ext>
            </a:extLst>
          </p:cNvPr>
          <p:cNvGraphicFramePr/>
          <p:nvPr>
            <p:extLst>
              <p:ext uri="{D42A27DB-BD31-4B8C-83A1-F6EECF244321}">
                <p14:modId xmlns:p14="http://schemas.microsoft.com/office/powerpoint/2010/main" val="2830827806"/>
              </p:ext>
            </p:extLst>
          </p:nvPr>
        </p:nvGraphicFramePr>
        <p:xfrm>
          <a:off x="6444203" y="535168"/>
          <a:ext cx="5519197" cy="5787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7406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co 3">
            <a:extLst>
              <a:ext uri="{FF2B5EF4-FFF2-40B4-BE49-F238E27FC236}">
                <a16:creationId xmlns:a16="http://schemas.microsoft.com/office/drawing/2014/main" id="{38FBC524-0399-443C-9644-F9E9E02AD9FA}"/>
              </a:ext>
            </a:extLst>
          </p:cNvPr>
          <p:cNvGraphicFramePr/>
          <p:nvPr>
            <p:extLst>
              <p:ext uri="{D42A27DB-BD31-4B8C-83A1-F6EECF244321}">
                <p14:modId xmlns:p14="http://schemas.microsoft.com/office/powerpoint/2010/main" val="388554464"/>
              </p:ext>
            </p:extLst>
          </p:nvPr>
        </p:nvGraphicFramePr>
        <p:xfrm>
          <a:off x="314326" y="445558"/>
          <a:ext cx="5543550" cy="59933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7493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E0AEDF4-023F-4917-9BE8-4B802214A0D3}"/>
              </a:ext>
            </a:extLst>
          </p:cNvPr>
          <p:cNvSpPr txBox="1"/>
          <p:nvPr/>
        </p:nvSpPr>
        <p:spPr>
          <a:xfrm>
            <a:off x="432046" y="195308"/>
            <a:ext cx="2130641" cy="372863"/>
          </a:xfrm>
          <a:prstGeom prst="rect">
            <a:avLst/>
          </a:prstGeom>
          <a:noFill/>
        </p:spPr>
        <p:txBody>
          <a:bodyPr wrap="square" rtlCol="0">
            <a:spAutoFit/>
          </a:bodyPr>
          <a:lstStyle/>
          <a:p>
            <a:r>
              <a:rPr lang="it-IT" b="1" dirty="0">
                <a:latin typeface="Arial" panose="020B0604020202020204" pitchFamily="34" charset="0"/>
                <a:cs typeface="Arial" panose="020B0604020202020204" pitchFamily="34" charset="0"/>
              </a:rPr>
              <a:t>Teachers’ Survey</a:t>
            </a:r>
          </a:p>
        </p:txBody>
      </p:sp>
      <p:pic>
        <p:nvPicPr>
          <p:cNvPr id="3" name="Immagine 2">
            <a:extLst>
              <a:ext uri="{FF2B5EF4-FFF2-40B4-BE49-F238E27FC236}">
                <a16:creationId xmlns:a16="http://schemas.microsoft.com/office/drawing/2014/main" id="{79D41502-C545-41BD-9471-73096F15E543}"/>
              </a:ext>
            </a:extLst>
          </p:cNvPr>
          <p:cNvPicPr/>
          <p:nvPr/>
        </p:nvPicPr>
        <p:blipFill rotWithShape="1">
          <a:blip r:embed="rId2"/>
          <a:srcRect l="4336" r="6463" b="17808"/>
          <a:stretch/>
        </p:blipFill>
        <p:spPr>
          <a:xfrm>
            <a:off x="432046" y="568171"/>
            <a:ext cx="6279472" cy="3719744"/>
          </a:xfrm>
          <a:prstGeom prst="rect">
            <a:avLst/>
          </a:prstGeom>
        </p:spPr>
      </p:pic>
      <p:pic>
        <p:nvPicPr>
          <p:cNvPr id="4" name="Immagine 3">
            <a:extLst>
              <a:ext uri="{FF2B5EF4-FFF2-40B4-BE49-F238E27FC236}">
                <a16:creationId xmlns:a16="http://schemas.microsoft.com/office/drawing/2014/main" id="{6D0CD6FE-8511-4D9C-9B43-2F02585CA020}"/>
              </a:ext>
            </a:extLst>
          </p:cNvPr>
          <p:cNvPicPr/>
          <p:nvPr/>
        </p:nvPicPr>
        <p:blipFill rotWithShape="1">
          <a:blip r:embed="rId3"/>
          <a:srcRect l="3485" t="7921" r="6725" b="15700"/>
          <a:stretch/>
        </p:blipFill>
        <p:spPr>
          <a:xfrm>
            <a:off x="6291310" y="3124939"/>
            <a:ext cx="5832628" cy="3595455"/>
          </a:xfrm>
          <a:prstGeom prst="rect">
            <a:avLst/>
          </a:prstGeom>
        </p:spPr>
      </p:pic>
    </p:spTree>
    <p:extLst>
      <p:ext uri="{BB962C8B-B14F-4D97-AF65-F5344CB8AC3E}">
        <p14:creationId xmlns:p14="http://schemas.microsoft.com/office/powerpoint/2010/main" val="324533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lipImage" descr="https://screenshotscdn.firefoxusercontent.com/images/3c57eb3b-7635-495c-a116-e4733f92f3be.png">
            <a:extLst>
              <a:ext uri="{FF2B5EF4-FFF2-40B4-BE49-F238E27FC236}">
                <a16:creationId xmlns:a16="http://schemas.microsoft.com/office/drawing/2014/main" id="{D85264F1-A6EF-47D9-A3E2-9474F6C92030}"/>
              </a:ext>
            </a:extLst>
          </p:cNvPr>
          <p:cNvPicPr/>
          <p:nvPr/>
        </p:nvPicPr>
        <p:blipFill rotWithShape="1">
          <a:blip r:embed="rId2">
            <a:extLst>
              <a:ext uri="{28A0092B-C50C-407E-A947-70E740481C1C}">
                <a14:useLocalDpi xmlns:a14="http://schemas.microsoft.com/office/drawing/2010/main" val="0"/>
              </a:ext>
            </a:extLst>
          </a:blip>
          <a:srcRect l="4066" t="8838" r="7304" b="16812"/>
          <a:stretch/>
        </p:blipFill>
        <p:spPr bwMode="auto">
          <a:xfrm>
            <a:off x="363983" y="257451"/>
            <a:ext cx="6116716" cy="3453415"/>
          </a:xfrm>
          <a:prstGeom prst="rect">
            <a:avLst/>
          </a:prstGeom>
          <a:noFill/>
          <a:ln>
            <a:noFill/>
          </a:ln>
        </p:spPr>
      </p:pic>
      <p:pic>
        <p:nvPicPr>
          <p:cNvPr id="4" name="Immagine 3">
            <a:extLst>
              <a:ext uri="{FF2B5EF4-FFF2-40B4-BE49-F238E27FC236}">
                <a16:creationId xmlns:a16="http://schemas.microsoft.com/office/drawing/2014/main" id="{FD2CF833-3C85-4B0D-BBB1-C31BA1633620}"/>
              </a:ext>
            </a:extLst>
          </p:cNvPr>
          <p:cNvPicPr>
            <a:picLocks noChangeAspect="1"/>
          </p:cNvPicPr>
          <p:nvPr/>
        </p:nvPicPr>
        <p:blipFill rotWithShape="1">
          <a:blip r:embed="rId3">
            <a:extLst>
              <a:ext uri="{28A0092B-C50C-407E-A947-70E740481C1C}">
                <a14:useLocalDpi xmlns:a14="http://schemas.microsoft.com/office/drawing/2010/main" val="0"/>
              </a:ext>
            </a:extLst>
          </a:blip>
          <a:srcRect l="4119"/>
          <a:stretch/>
        </p:blipFill>
        <p:spPr>
          <a:xfrm>
            <a:off x="4793941" y="3078205"/>
            <a:ext cx="7034075" cy="3522344"/>
          </a:xfrm>
          <a:prstGeom prst="rect">
            <a:avLst/>
          </a:prstGeom>
        </p:spPr>
      </p:pic>
    </p:spTree>
    <p:extLst>
      <p:ext uri="{BB962C8B-B14F-4D97-AF65-F5344CB8AC3E}">
        <p14:creationId xmlns:p14="http://schemas.microsoft.com/office/powerpoint/2010/main" val="3411083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https://screenshotscdn.firefoxusercontent.com/images/78532561-073a-4695-8649-55c482659a54.png">
            <a:extLst>
              <a:ext uri="{FF2B5EF4-FFF2-40B4-BE49-F238E27FC236}">
                <a16:creationId xmlns:a16="http://schemas.microsoft.com/office/drawing/2014/main" id="{D316EA1B-B5E9-4027-94FC-1A7B53C1403D}"/>
              </a:ext>
            </a:extLst>
          </p:cNvPr>
          <p:cNvPicPr/>
          <p:nvPr/>
        </p:nvPicPr>
        <p:blipFill rotWithShape="1">
          <a:blip r:embed="rId2">
            <a:extLst>
              <a:ext uri="{28A0092B-C50C-407E-A947-70E740481C1C}">
                <a14:useLocalDpi xmlns:a14="http://schemas.microsoft.com/office/drawing/2010/main" val="0"/>
              </a:ext>
            </a:extLst>
          </a:blip>
          <a:srcRect l="4791" b="5084"/>
          <a:stretch/>
        </p:blipFill>
        <p:spPr bwMode="auto">
          <a:xfrm>
            <a:off x="269061" y="186805"/>
            <a:ext cx="6099187" cy="3595081"/>
          </a:xfrm>
          <a:prstGeom prst="rect">
            <a:avLst/>
          </a:prstGeom>
          <a:noFill/>
          <a:ln>
            <a:noFill/>
          </a:ln>
        </p:spPr>
      </p:pic>
      <p:pic>
        <p:nvPicPr>
          <p:cNvPr id="3" name="Immagine 2" descr="https://screenshotscdn.firefoxusercontent.com/images/981a1168-220c-4f30-a876-575860d9a770.png">
            <a:extLst>
              <a:ext uri="{FF2B5EF4-FFF2-40B4-BE49-F238E27FC236}">
                <a16:creationId xmlns:a16="http://schemas.microsoft.com/office/drawing/2014/main" id="{7D044895-8C71-4230-B8F5-FC31E54DC4ED}"/>
              </a:ext>
            </a:extLst>
          </p:cNvPr>
          <p:cNvPicPr/>
          <p:nvPr/>
        </p:nvPicPr>
        <p:blipFill rotWithShape="1">
          <a:blip r:embed="rId3">
            <a:extLst>
              <a:ext uri="{28A0092B-C50C-407E-A947-70E740481C1C}">
                <a14:useLocalDpi xmlns:a14="http://schemas.microsoft.com/office/drawing/2010/main" val="0"/>
              </a:ext>
            </a:extLst>
          </a:blip>
          <a:srcRect l="1986" t="8184" r="2805" b="7031"/>
          <a:stretch/>
        </p:blipFill>
        <p:spPr bwMode="auto">
          <a:xfrm>
            <a:off x="5823751" y="3178206"/>
            <a:ext cx="6099187" cy="3302493"/>
          </a:xfrm>
          <a:prstGeom prst="rect">
            <a:avLst/>
          </a:prstGeom>
          <a:noFill/>
          <a:ln>
            <a:noFill/>
          </a:ln>
        </p:spPr>
      </p:pic>
    </p:spTree>
    <p:extLst>
      <p:ext uri="{BB962C8B-B14F-4D97-AF65-F5344CB8AC3E}">
        <p14:creationId xmlns:p14="http://schemas.microsoft.com/office/powerpoint/2010/main" val="3360609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https://screenshotscdn.firefoxusercontent.com/images/70cbbe81-7dd7-4577-8405-3ad38a0fd1c2.png">
            <a:extLst>
              <a:ext uri="{FF2B5EF4-FFF2-40B4-BE49-F238E27FC236}">
                <a16:creationId xmlns:a16="http://schemas.microsoft.com/office/drawing/2014/main" id="{623935A4-5FEF-486A-94E7-EC6AEAF1DD0C}"/>
              </a:ext>
            </a:extLst>
          </p:cNvPr>
          <p:cNvPicPr/>
          <p:nvPr/>
        </p:nvPicPr>
        <p:blipFill rotWithShape="1">
          <a:blip r:embed="rId2">
            <a:extLst>
              <a:ext uri="{28A0092B-C50C-407E-A947-70E740481C1C}">
                <a14:useLocalDpi xmlns:a14="http://schemas.microsoft.com/office/drawing/2010/main" val="0"/>
              </a:ext>
            </a:extLst>
          </a:blip>
          <a:srcRect l="3920" t="3914" r="3390"/>
          <a:stretch/>
        </p:blipFill>
        <p:spPr bwMode="auto">
          <a:xfrm>
            <a:off x="405414" y="266331"/>
            <a:ext cx="5986509" cy="3311370"/>
          </a:xfrm>
          <a:prstGeom prst="rect">
            <a:avLst/>
          </a:prstGeom>
          <a:noFill/>
          <a:ln>
            <a:noFill/>
          </a:ln>
        </p:spPr>
      </p:pic>
      <p:pic>
        <p:nvPicPr>
          <p:cNvPr id="3" name="Immagine 2" descr="https://screenshotscdn.firefoxusercontent.com/images/fc7249c5-f5e5-4493-b4bb-2f02857d994b.png">
            <a:extLst>
              <a:ext uri="{FF2B5EF4-FFF2-40B4-BE49-F238E27FC236}">
                <a16:creationId xmlns:a16="http://schemas.microsoft.com/office/drawing/2014/main" id="{D8A81A09-CA20-45CE-87DF-142FB6773583}"/>
              </a:ext>
            </a:extLst>
          </p:cNvPr>
          <p:cNvPicPr/>
          <p:nvPr/>
        </p:nvPicPr>
        <p:blipFill rotWithShape="1">
          <a:blip r:embed="rId3">
            <a:extLst>
              <a:ext uri="{28A0092B-C50C-407E-A947-70E740481C1C}">
                <a14:useLocalDpi xmlns:a14="http://schemas.microsoft.com/office/drawing/2010/main" val="0"/>
              </a:ext>
            </a:extLst>
          </a:blip>
          <a:srcRect l="4500" t="7762" r="2808" b="3611"/>
          <a:stretch/>
        </p:blipFill>
        <p:spPr bwMode="auto">
          <a:xfrm>
            <a:off x="5584055" y="2876366"/>
            <a:ext cx="6533966" cy="3879542"/>
          </a:xfrm>
          <a:prstGeom prst="rect">
            <a:avLst/>
          </a:prstGeom>
          <a:noFill/>
          <a:ln>
            <a:noFill/>
          </a:ln>
        </p:spPr>
      </p:pic>
    </p:spTree>
    <p:extLst>
      <p:ext uri="{BB962C8B-B14F-4D97-AF65-F5344CB8AC3E}">
        <p14:creationId xmlns:p14="http://schemas.microsoft.com/office/powerpoint/2010/main" val="2860493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https://screenshotscdn.firefoxusercontent.com/images/86f29ff5-b886-48e1-a875-be546349b377.png">
            <a:extLst>
              <a:ext uri="{FF2B5EF4-FFF2-40B4-BE49-F238E27FC236}">
                <a16:creationId xmlns:a16="http://schemas.microsoft.com/office/drawing/2014/main" id="{E8472172-439E-4253-B767-5B8BF7827046}"/>
              </a:ext>
            </a:extLst>
          </p:cNvPr>
          <p:cNvPicPr/>
          <p:nvPr/>
        </p:nvPicPr>
        <p:blipFill rotWithShape="1">
          <a:blip r:embed="rId2">
            <a:extLst>
              <a:ext uri="{28A0092B-C50C-407E-A947-70E740481C1C}">
                <a14:useLocalDpi xmlns:a14="http://schemas.microsoft.com/office/drawing/2010/main" val="0"/>
              </a:ext>
            </a:extLst>
          </a:blip>
          <a:srcRect l="4210" t="14345" r="5999" b="9059"/>
          <a:stretch/>
        </p:blipFill>
        <p:spPr bwMode="auto">
          <a:xfrm>
            <a:off x="292961" y="292964"/>
            <a:ext cx="7164281" cy="3586578"/>
          </a:xfrm>
          <a:prstGeom prst="rect">
            <a:avLst/>
          </a:prstGeom>
          <a:noFill/>
          <a:ln>
            <a:noFill/>
          </a:ln>
        </p:spPr>
      </p:pic>
      <p:pic>
        <p:nvPicPr>
          <p:cNvPr id="3" name="Immagine 2" descr="https://screenshotscdn.firefoxusercontent.com/images/b7e72f67-be34-4d61-8ec8-0a273e87fd7e.png">
            <a:extLst>
              <a:ext uri="{FF2B5EF4-FFF2-40B4-BE49-F238E27FC236}">
                <a16:creationId xmlns:a16="http://schemas.microsoft.com/office/drawing/2014/main" id="{4B58805D-F906-494A-BE84-D9D7783EF69E}"/>
              </a:ext>
            </a:extLst>
          </p:cNvPr>
          <p:cNvPicPr/>
          <p:nvPr/>
        </p:nvPicPr>
        <p:blipFill rotWithShape="1">
          <a:blip r:embed="rId3">
            <a:extLst>
              <a:ext uri="{28A0092B-C50C-407E-A947-70E740481C1C}">
                <a14:useLocalDpi xmlns:a14="http://schemas.microsoft.com/office/drawing/2010/main" val="0"/>
              </a:ext>
            </a:extLst>
          </a:blip>
          <a:srcRect l="4356" t="8877" r="3823" b="4960"/>
          <a:stretch/>
        </p:blipFill>
        <p:spPr bwMode="auto">
          <a:xfrm>
            <a:off x="5575177" y="3429000"/>
            <a:ext cx="6616823" cy="3266982"/>
          </a:xfrm>
          <a:prstGeom prst="rect">
            <a:avLst/>
          </a:prstGeom>
          <a:noFill/>
          <a:ln>
            <a:noFill/>
          </a:ln>
        </p:spPr>
      </p:pic>
    </p:spTree>
    <p:extLst>
      <p:ext uri="{BB962C8B-B14F-4D97-AF65-F5344CB8AC3E}">
        <p14:creationId xmlns:p14="http://schemas.microsoft.com/office/powerpoint/2010/main" val="416942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3361FE8C-0002-4E64-8E48-D67E8060F0E7}"/>
              </a:ext>
            </a:extLst>
          </p:cNvPr>
          <p:cNvSpPr/>
          <p:nvPr/>
        </p:nvSpPr>
        <p:spPr>
          <a:xfrm>
            <a:off x="995778" y="776225"/>
            <a:ext cx="10200443" cy="2862322"/>
          </a:xfrm>
          <a:prstGeom prst="rect">
            <a:avLst/>
          </a:prstGeom>
        </p:spPr>
        <p:txBody>
          <a:bodyPr wrap="square">
            <a:spAutoFit/>
          </a:bodyPr>
          <a:lstStyle/>
          <a:p>
            <a:r>
              <a:rPr lang="en-US" dirty="0">
                <a:latin typeface="Arial" panose="020B0604020202020204" pitchFamily="34" charset="0"/>
                <a:cs typeface="Arial" panose="020B0604020202020204" pitchFamily="34" charset="0"/>
              </a:rPr>
              <a:t>Project takes story "Alice in Wonderland" as a starting point for an extended project in which all children will be able to compare to real life situations and learn about social justice, thus creating a more inclusive school environment.</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Alice in Wonderland: discovering our roots” intends to give children a perspective on thoughts, emotions, and behaviors, that they may otherwise not understand. The activities planned in the project will help children understand the framework based in four thematic topics: Immigration in Europe, Democracy, How together we achieve more and Surrealism and Salvador Dalí as part of European Cultural Heritage.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main goal is to improve school inclusion by providing young immigrants and refugees with the opportunity to find a place in their new communities through active participation in their school.</a:t>
            </a:r>
            <a:endParaRPr lang="it-IT"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id="{6EB4DF13-AFBC-4600-8A1E-50197EA271A4}"/>
              </a:ext>
            </a:extLst>
          </p:cNvPr>
          <p:cNvSpPr/>
          <p:nvPr/>
        </p:nvSpPr>
        <p:spPr>
          <a:xfrm>
            <a:off x="995778" y="3843187"/>
            <a:ext cx="10626571" cy="2585323"/>
          </a:xfrm>
          <a:prstGeom prst="rect">
            <a:avLst/>
          </a:prstGeom>
        </p:spPr>
        <p:txBody>
          <a:bodyPr wrap="square">
            <a:spAutoFit/>
          </a:bodyPr>
          <a:lstStyle/>
          <a:p>
            <a:r>
              <a:rPr lang="it-IT" dirty="0">
                <a:latin typeface="Arial" panose="020B0604020202020204" pitchFamily="34" charset="0"/>
                <a:cs typeface="Arial" panose="020B0604020202020204" pitchFamily="34" charset="0"/>
              </a:rPr>
              <a:t>Il progetto "Alice in </a:t>
            </a:r>
            <a:r>
              <a:rPr lang="it-IT" dirty="0" err="1">
                <a:latin typeface="Arial" panose="020B0604020202020204" pitchFamily="34" charset="0"/>
                <a:cs typeface="Arial" panose="020B0604020202020204" pitchFamily="34" charset="0"/>
              </a:rPr>
              <a:t>Wonderland</a:t>
            </a:r>
            <a:r>
              <a:rPr lang="it-IT" dirty="0">
                <a:latin typeface="Arial" panose="020B0604020202020204" pitchFamily="34" charset="0"/>
                <a:cs typeface="Arial" panose="020B0604020202020204" pitchFamily="34" charset="0"/>
              </a:rPr>
              <a:t>" è il punto di partenza per un progetto ampio in cui tutti i ragazzi saranno in grado di confrontarsi con situazioni di vita reale e conoscere la giustizia sociale, creando così un ambiente scolastico più inclusivo. "Alice nel Paese delle Meraviglie: alla scoperta delle nostre radici" intende offrire ai bambini una prospettiva su pensieri, emozioni e comportamenti che altrimenti potrebbero non comprendere. Le attività previste nel progetto aiuteranno i bambini a comprendere la struttura basata su quattro punti tematici: -Immigrazione in Europa, -Democrazia, -Come insieme realizziamo di più, -il Surrealismo e Salvador Dalì come parte del patrimonio culturale europeo. L'obiettivo principale è migliorare l'inclusione scolastica offrendo ai giovani immigrati e rifugiati l'opportunità di trovare un posto nelle nuove comunità attraverso la partecipazione attiva nella scuola.</a:t>
            </a:r>
          </a:p>
        </p:txBody>
      </p:sp>
    </p:spTree>
    <p:extLst>
      <p:ext uri="{BB962C8B-B14F-4D97-AF65-F5344CB8AC3E}">
        <p14:creationId xmlns:p14="http://schemas.microsoft.com/office/powerpoint/2010/main" val="525127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EDB78DB-32D2-45EA-B085-10715F179DA0}"/>
              </a:ext>
            </a:extLst>
          </p:cNvPr>
          <p:cNvSpPr/>
          <p:nvPr/>
        </p:nvSpPr>
        <p:spPr>
          <a:xfrm>
            <a:off x="621437" y="334093"/>
            <a:ext cx="11097087" cy="1938992"/>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The graphs show that the project has received positive opinions both from parents, students and teachers</a:t>
            </a:r>
          </a:p>
          <a:p>
            <a:r>
              <a:rPr lang="en-US" sz="2000" b="1" dirty="0">
                <a:latin typeface="Arial" panose="020B0604020202020204" pitchFamily="34" charset="0"/>
                <a:cs typeface="Arial" panose="020B0604020202020204" pitchFamily="34" charset="0"/>
              </a:rPr>
              <a:t>The impact was considerable and everyone's involvement meant that the expected results also had a great value.</a:t>
            </a:r>
          </a:p>
          <a:p>
            <a:r>
              <a:rPr lang="en-US" sz="2000" b="1" dirty="0">
                <a:latin typeface="Arial" panose="020B0604020202020204" pitchFamily="34" charset="0"/>
                <a:cs typeface="Arial" panose="020B0604020202020204" pitchFamily="34" charset="0"/>
              </a:rPr>
              <a:t>Parents with their children have adopted the goal of social integration and diversity has been lived as enrichment.</a:t>
            </a:r>
          </a:p>
        </p:txBody>
      </p:sp>
      <p:sp>
        <p:nvSpPr>
          <p:cNvPr id="4" name="Rectangle 4">
            <a:extLst>
              <a:ext uri="{FF2B5EF4-FFF2-40B4-BE49-F238E27FC236}">
                <a16:creationId xmlns:a16="http://schemas.microsoft.com/office/drawing/2014/main" id="{053C8CF8-9B11-4E15-80FF-A633D42FACB0}"/>
              </a:ext>
            </a:extLst>
          </p:cNvPr>
          <p:cNvSpPr>
            <a:spLocks noChangeArrowheads="1"/>
          </p:cNvSpPr>
          <p:nvPr/>
        </p:nvSpPr>
        <p:spPr bwMode="auto">
          <a:xfrm>
            <a:off x="4545367" y="1562470"/>
            <a:ext cx="4065973" cy="5548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1027" name="Picture 3" descr="foto%20203">
            <a:extLst>
              <a:ext uri="{FF2B5EF4-FFF2-40B4-BE49-F238E27FC236}">
                <a16:creationId xmlns:a16="http://schemas.microsoft.com/office/drawing/2014/main" id="{554D5505-3934-4092-BF8B-0438828608A7}"/>
              </a:ext>
            </a:extLst>
          </p:cNvPr>
          <p:cNvPicPr>
            <a:picLocks noChangeAspect="1" noChangeArrowheads="1"/>
          </p:cNvPicPr>
          <p:nvPr/>
        </p:nvPicPr>
        <p:blipFill rotWithShape="1">
          <a:blip r:embed="rId2">
            <a:lum bright="12000" contrast="24000"/>
            <a:extLst>
              <a:ext uri="{28A0092B-C50C-407E-A947-70E740481C1C}">
                <a14:useLocalDpi xmlns:a14="http://schemas.microsoft.com/office/drawing/2010/main" val="0"/>
              </a:ext>
            </a:extLst>
          </a:blip>
          <a:srcRect t="25189"/>
          <a:stretch/>
        </p:blipFill>
        <p:spPr bwMode="auto">
          <a:xfrm rot="10800000" flipH="1" flipV="1">
            <a:off x="1395267" y="2273085"/>
            <a:ext cx="4543069" cy="4491505"/>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a:extLst>
              <a:ext uri="{FF2B5EF4-FFF2-40B4-BE49-F238E27FC236}">
                <a16:creationId xmlns:a16="http://schemas.microsoft.com/office/drawing/2014/main" id="{18CA879F-5E82-4AB7-A10E-9669EB54C38C}"/>
              </a:ext>
            </a:extLst>
          </p:cNvPr>
          <p:cNvSpPr/>
          <p:nvPr/>
        </p:nvSpPr>
        <p:spPr>
          <a:xfrm>
            <a:off x="6253665" y="3870794"/>
            <a:ext cx="5192447" cy="1077218"/>
          </a:xfrm>
          <a:prstGeom prst="rect">
            <a:avLst/>
          </a:prstGeom>
        </p:spPr>
        <p:txBody>
          <a:bodyPr wrap="none">
            <a:spAutoFit/>
          </a:bodyPr>
          <a:lstStyle/>
          <a:p>
            <a:pPr algn="ctr"/>
            <a:r>
              <a:rPr lang="en-US" sz="3200" b="1" dirty="0">
                <a:latin typeface="Arial" panose="020B0604020202020204" pitchFamily="34" charset="0"/>
                <a:cs typeface="Arial" panose="020B0604020202020204" pitchFamily="34" charset="0"/>
              </a:rPr>
              <a:t>United in our diversity</a:t>
            </a:r>
          </a:p>
          <a:p>
            <a:pPr algn="ctr"/>
            <a:r>
              <a:rPr lang="en-US" sz="3200" b="1" dirty="0">
                <a:latin typeface="Arial" panose="020B0604020202020204" pitchFamily="34" charset="0"/>
                <a:cs typeface="Arial" panose="020B0604020202020204" pitchFamily="34" charset="0"/>
              </a:rPr>
              <a:t> we are a great strength!!!</a:t>
            </a:r>
            <a:endParaRPr lang="it-IT"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849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6141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65B3114-8106-4F75-8E0A-2FBE52B461CC}"/>
              </a:ext>
            </a:extLst>
          </p:cNvPr>
          <p:cNvSpPr/>
          <p:nvPr/>
        </p:nvSpPr>
        <p:spPr>
          <a:xfrm>
            <a:off x="3796506" y="456747"/>
            <a:ext cx="4598987" cy="461665"/>
          </a:xfrm>
          <a:prstGeom prst="rect">
            <a:avLst/>
          </a:prstGeom>
        </p:spPr>
        <p:txBody>
          <a:bodyPr wrap="square">
            <a:spAutoFit/>
          </a:bodyPr>
          <a:lstStyle/>
          <a:p>
            <a:r>
              <a:rPr lang="it-IT" sz="2400" b="1" dirty="0">
                <a:latin typeface="Arial" panose="020B0604020202020204" pitchFamily="34" charset="0"/>
                <a:cs typeface="Arial" panose="020B0604020202020204" pitchFamily="34" charset="0"/>
              </a:rPr>
              <a:t>PROJECT MEETINGS DONE</a:t>
            </a:r>
          </a:p>
        </p:txBody>
      </p:sp>
      <p:sp>
        <p:nvSpPr>
          <p:cNvPr id="3" name="Rettangolo 2">
            <a:extLst>
              <a:ext uri="{FF2B5EF4-FFF2-40B4-BE49-F238E27FC236}">
                <a16:creationId xmlns:a16="http://schemas.microsoft.com/office/drawing/2014/main" id="{2DD06D8E-0EB0-404D-AB64-A2C3392808C9}"/>
              </a:ext>
            </a:extLst>
          </p:cNvPr>
          <p:cNvSpPr/>
          <p:nvPr/>
        </p:nvSpPr>
        <p:spPr>
          <a:xfrm>
            <a:off x="2639627" y="2193239"/>
            <a:ext cx="6912746" cy="2031325"/>
          </a:xfrm>
          <a:prstGeom prst="rect">
            <a:avLst/>
          </a:prstGeom>
        </p:spPr>
        <p:txBody>
          <a:bodyPr wrap="square">
            <a:spAutoFit/>
          </a:bodyPr>
          <a:lstStyle/>
          <a:p>
            <a:pPr marL="285750" indent="-285750">
              <a:buFont typeface="Arial" panose="020B0604020202020204" pitchFamily="34" charset="0"/>
              <a:buChar char="•"/>
            </a:pPr>
            <a:r>
              <a:rPr lang="en-US" b="1" dirty="0">
                <a:effectLst/>
                <a:latin typeface="Arial" panose="020B0604020202020204" pitchFamily="34" charset="0"/>
                <a:cs typeface="Arial" panose="020B0604020202020204" pitchFamily="34" charset="0"/>
              </a:rPr>
              <a:t>Gran </a:t>
            </a:r>
            <a:r>
              <a:rPr lang="en-US" b="1" dirty="0" err="1">
                <a:effectLst/>
                <a:latin typeface="Arial" panose="020B0604020202020204" pitchFamily="34" charset="0"/>
                <a:cs typeface="Arial" panose="020B0604020202020204" pitchFamily="34" charset="0"/>
              </a:rPr>
              <a:t>Canaria</a:t>
            </a:r>
            <a:r>
              <a:rPr lang="en-US" b="1" dirty="0">
                <a:effectLst/>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n-US" b="1" dirty="0">
                <a:effectLst/>
                <a:latin typeface="Arial" panose="020B0604020202020204" pitchFamily="34" charset="0"/>
                <a:cs typeface="Arial" panose="020B0604020202020204" pitchFamily="34" charset="0"/>
              </a:rPr>
              <a:t>25th - 29th November 2018</a:t>
            </a: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effectLst/>
                <a:latin typeface="Arial" panose="020B0604020202020204" pitchFamily="34" charset="0"/>
                <a:cs typeface="Arial" panose="020B0604020202020204" pitchFamily="34" charset="0"/>
              </a:rPr>
              <a:t>Northern Ireland</a:t>
            </a:r>
            <a:r>
              <a:rPr lang="en-US" dirty="0">
                <a:latin typeface="Arial" panose="020B0604020202020204" pitchFamily="34" charset="0"/>
                <a:cs typeface="Arial" panose="020B0604020202020204" pitchFamily="34" charset="0"/>
              </a:rPr>
              <a:t>                        </a:t>
            </a:r>
            <a:r>
              <a:rPr lang="en-US" b="1" dirty="0">
                <a:effectLst/>
                <a:latin typeface="Arial" panose="020B0604020202020204" pitchFamily="34" charset="0"/>
                <a:cs typeface="Arial" panose="020B0604020202020204" pitchFamily="34" charset="0"/>
              </a:rPr>
              <a:t>12th - 15th March 2019</a:t>
            </a: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dirty="0">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effectLst/>
                <a:latin typeface="Arial" panose="020B0604020202020204" pitchFamily="34" charset="0"/>
                <a:cs typeface="Arial" panose="020B0604020202020204" pitchFamily="34" charset="0"/>
              </a:rPr>
              <a:t>Lithuania</a:t>
            </a:r>
            <a:r>
              <a:rPr lang="en-US" dirty="0">
                <a:latin typeface="Arial" panose="020B0604020202020204" pitchFamily="34" charset="0"/>
                <a:cs typeface="Arial" panose="020B0604020202020204" pitchFamily="34" charset="0"/>
              </a:rPr>
              <a:t>                                     </a:t>
            </a:r>
            <a:r>
              <a:rPr lang="en-US" b="1" dirty="0">
                <a:effectLst/>
                <a:latin typeface="Arial" panose="020B0604020202020204" pitchFamily="34" charset="0"/>
                <a:cs typeface="Arial" panose="020B0604020202020204" pitchFamily="34" charset="0"/>
              </a:rPr>
              <a:t>20th - 23rd May 2019</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32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F292A9D-C9DA-455D-B0E3-5FA312543743}"/>
              </a:ext>
            </a:extLst>
          </p:cNvPr>
          <p:cNvSpPr txBox="1"/>
          <p:nvPr/>
        </p:nvSpPr>
        <p:spPr>
          <a:xfrm>
            <a:off x="1036468" y="612844"/>
            <a:ext cx="10119064" cy="5632311"/>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During this first year of the project, many topics and activities were carried out:</a:t>
            </a:r>
          </a:p>
          <a:p>
            <a:endParaRPr lang="en-US"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600" b="1" dirty="0">
                <a:latin typeface="Arial" panose="020B0604020202020204" pitchFamily="34" charset="0"/>
                <a:cs typeface="Arial" panose="020B0604020202020204" pitchFamily="34" charset="0"/>
              </a:rPr>
              <a:t>MURALS - ALL COUNTRIES</a:t>
            </a:r>
          </a:p>
          <a:p>
            <a:pPr marL="285750"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LOGOS - videos, photos and albums by all schools</a:t>
            </a:r>
            <a:endParaRPr lang="it-IT"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600" b="1" dirty="0">
                <a:latin typeface="Arial" panose="020B0604020202020204" pitchFamily="34" charset="0"/>
                <a:cs typeface="Arial" panose="020B0604020202020204" pitchFamily="34" charset="0"/>
              </a:rPr>
              <a:t>LOGOS - </a:t>
            </a:r>
            <a:r>
              <a:rPr lang="it-IT" sz="1600" b="1" dirty="0" err="1">
                <a:latin typeface="Arial" panose="020B0604020202020204" pitchFamily="34" charset="0"/>
                <a:cs typeface="Arial" panose="020B0604020202020204" pitchFamily="34" charset="0"/>
              </a:rPr>
              <a:t>finalists</a:t>
            </a:r>
            <a:r>
              <a:rPr lang="it-IT" sz="1600" b="1" dirty="0">
                <a:latin typeface="Arial" panose="020B0604020202020204" pitchFamily="34" charset="0"/>
                <a:cs typeface="Arial" panose="020B0604020202020204" pitchFamily="34" charset="0"/>
              </a:rPr>
              <a:t> and </a:t>
            </a:r>
            <a:r>
              <a:rPr lang="it-IT" sz="1600" b="1" dirty="0" err="1">
                <a:latin typeface="Arial" panose="020B0604020202020204" pitchFamily="34" charset="0"/>
                <a:cs typeface="Arial" panose="020B0604020202020204" pitchFamily="34" charset="0"/>
              </a:rPr>
              <a:t>voting</a:t>
            </a:r>
            <a:r>
              <a:rPr lang="it-IT" sz="1600" b="1"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it-IT"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b="1" u="sng" dirty="0">
                <a:latin typeface="Arial" panose="020B0604020202020204" pitchFamily="34" charset="0"/>
                <a:cs typeface="Arial" panose="020B0604020202020204" pitchFamily="34" charset="0"/>
              </a:rPr>
              <a:t>ABOUT US - ABOUT OUR SCHOOLS</a:t>
            </a:r>
          </a:p>
          <a:p>
            <a:pPr marL="285750"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Puglia and IC </a:t>
            </a:r>
            <a:r>
              <a:rPr lang="en-US" sz="1600" b="1" dirty="0" err="1">
                <a:latin typeface="Arial" panose="020B0604020202020204" pitchFamily="34" charset="0"/>
                <a:cs typeface="Arial" panose="020B0604020202020204" pitchFamily="34" charset="0"/>
              </a:rPr>
              <a:t>Parisi</a:t>
            </a:r>
            <a:r>
              <a:rPr lang="en-US" sz="1600" b="1" dirty="0">
                <a:latin typeface="Arial" panose="020B0604020202020204" pitchFamily="34" charset="0"/>
                <a:cs typeface="Arial" panose="020B0604020202020204" pitchFamily="34" charset="0"/>
              </a:rPr>
              <a:t> DeSanctis school presentations</a:t>
            </a:r>
          </a:p>
          <a:p>
            <a:pPr marL="285750" indent="-285750">
              <a:buFont typeface="Arial" panose="020B0604020202020204" pitchFamily="34" charset="0"/>
              <a:buChar char="•"/>
            </a:pPr>
            <a:r>
              <a:rPr lang="it-IT" sz="1600" b="1" dirty="0" err="1">
                <a:latin typeface="Arial" panose="020B0604020202020204" pitchFamily="34" charset="0"/>
                <a:cs typeface="Arial" panose="020B0604020202020204" pitchFamily="34" charset="0"/>
              </a:rPr>
              <a:t>Our</a:t>
            </a:r>
            <a:r>
              <a:rPr lang="it-IT" sz="1600" b="1" dirty="0">
                <a:latin typeface="Arial" panose="020B0604020202020204" pitchFamily="34" charset="0"/>
                <a:cs typeface="Arial" panose="020B0604020202020204" pitchFamily="34" charset="0"/>
              </a:rPr>
              <a:t> City - Foggia - </a:t>
            </a:r>
            <a:r>
              <a:rPr lang="it-IT" sz="1600" b="1" dirty="0" err="1">
                <a:latin typeface="Arial" panose="020B0604020202020204" pitchFamily="34" charset="0"/>
                <a:cs typeface="Arial" panose="020B0604020202020204" pitchFamily="34" charset="0"/>
              </a:rPr>
              <a:t>Italy</a:t>
            </a:r>
            <a:endParaRPr lang="en-US"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600" b="1" dirty="0" err="1">
                <a:latin typeface="Arial" panose="020B0604020202020204" pitchFamily="34" charset="0"/>
                <a:cs typeface="Arial" panose="020B0604020202020204" pitchFamily="34" charset="0"/>
              </a:rPr>
              <a:t>Alice's</a:t>
            </a:r>
            <a:r>
              <a:rPr lang="it-IT" sz="1600" b="1" dirty="0">
                <a:latin typeface="Arial" panose="020B0604020202020204" pitchFamily="34" charset="0"/>
                <a:cs typeface="Arial" panose="020B0604020202020204" pitchFamily="34" charset="0"/>
              </a:rPr>
              <a:t> </a:t>
            </a:r>
            <a:r>
              <a:rPr lang="it-IT" sz="1600" b="1" dirty="0" err="1">
                <a:latin typeface="Arial" panose="020B0604020202020204" pitchFamily="34" charset="0"/>
                <a:cs typeface="Arial" panose="020B0604020202020204" pitchFamily="34" charset="0"/>
              </a:rPr>
              <a:t>Lapbook</a:t>
            </a:r>
            <a:r>
              <a:rPr lang="it-IT" sz="1600" b="1" dirty="0">
                <a:latin typeface="Arial" panose="020B0604020202020204" pitchFamily="34" charset="0"/>
                <a:cs typeface="Arial" panose="020B0604020202020204" pitchFamily="34" charset="0"/>
              </a:rPr>
              <a:t> </a:t>
            </a:r>
            <a:endParaRPr lang="it-IT" sz="1600" b="1" dirty="0">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Christmas cards for </a:t>
            </a:r>
            <a:r>
              <a:rPr lang="en-US" sz="1600" b="1" dirty="0" err="1">
                <a:latin typeface="Arial" panose="020B0604020202020204" pitchFamily="34" charset="0"/>
                <a:cs typeface="Arial" panose="020B0604020202020204" pitchFamily="34" charset="0"/>
              </a:rPr>
              <a:t>european</a:t>
            </a:r>
            <a:r>
              <a:rPr lang="en-US" sz="1600" b="1" dirty="0">
                <a:latin typeface="Arial" panose="020B0604020202020204" pitchFamily="34" charset="0"/>
                <a:cs typeface="Arial" panose="020B0604020202020204" pitchFamily="34" charset="0"/>
              </a:rPr>
              <a:t> friends</a:t>
            </a:r>
          </a:p>
          <a:p>
            <a:pPr marL="285750" indent="-285750">
              <a:buFont typeface="Arial" panose="020B0604020202020204" pitchFamily="34" charset="0"/>
              <a:buChar char="•"/>
            </a:pPr>
            <a:r>
              <a:rPr lang="it-IT" sz="1600" b="1" dirty="0">
                <a:latin typeface="Arial" panose="020B0604020202020204" pitchFamily="34" charset="0"/>
                <a:cs typeface="Arial" panose="020B0604020202020204" pitchFamily="34" charset="0"/>
              </a:rPr>
              <a:t>VIDEOS </a:t>
            </a:r>
            <a:r>
              <a:rPr lang="it-IT" sz="1600" b="1" dirty="0" err="1">
                <a:latin typeface="Arial" panose="020B0604020202020204" pitchFamily="34" charset="0"/>
                <a:cs typeface="Arial" panose="020B0604020202020204" pitchFamily="34" charset="0"/>
              </a:rPr>
              <a:t>Traditional</a:t>
            </a:r>
            <a:r>
              <a:rPr lang="it-IT" sz="1600" b="1" dirty="0">
                <a:latin typeface="Arial" panose="020B0604020202020204" pitchFamily="34" charset="0"/>
                <a:cs typeface="Arial" panose="020B0604020202020204" pitchFamily="34" charset="0"/>
              </a:rPr>
              <a:t> Christmas </a:t>
            </a:r>
            <a:r>
              <a:rPr lang="it-IT" sz="1600" b="1" dirty="0" err="1">
                <a:latin typeface="Arial" panose="020B0604020202020204" pitchFamily="34" charset="0"/>
                <a:cs typeface="Arial" panose="020B0604020202020204" pitchFamily="34" charset="0"/>
              </a:rPr>
              <a:t>carols</a:t>
            </a:r>
            <a:endParaRPr lang="en-US" sz="1600" b="1" dirty="0">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Our Alice's photo frames handmade by students in the creative Laboratory</a:t>
            </a:r>
          </a:p>
          <a:p>
            <a:pPr marL="285750"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Coding Activities with Bee-bot and Alice in Wonderland in 3C !   Handmade pattern!</a:t>
            </a:r>
          </a:p>
          <a:p>
            <a:pPr marL="285750" indent="-285750">
              <a:buFont typeface="Arial" panose="020B0604020202020204" pitchFamily="34" charset="0"/>
              <a:buChar char="•"/>
            </a:pPr>
            <a:r>
              <a:rPr lang="it-IT" sz="1600" b="1" dirty="0" err="1">
                <a:latin typeface="Arial" panose="020B0604020202020204" pitchFamily="34" charset="0"/>
                <a:cs typeface="Arial" panose="020B0604020202020204" pitchFamily="34" charset="0"/>
              </a:rPr>
              <a:t>Alice's</a:t>
            </a:r>
            <a:r>
              <a:rPr lang="it-IT" sz="1600" b="1" dirty="0">
                <a:latin typeface="Arial" panose="020B0604020202020204" pitchFamily="34" charset="0"/>
                <a:cs typeface="Arial" panose="020B0604020202020204" pitchFamily="34" charset="0"/>
              </a:rPr>
              <a:t> </a:t>
            </a:r>
            <a:r>
              <a:rPr lang="it-IT" sz="1600" b="1" dirty="0" err="1">
                <a:latin typeface="Arial" panose="020B0604020202020204" pitchFamily="34" charset="0"/>
                <a:cs typeface="Arial" panose="020B0604020202020204" pitchFamily="34" charset="0"/>
              </a:rPr>
              <a:t>carnival</a:t>
            </a:r>
            <a:endParaRPr lang="en-US"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b="1" dirty="0">
                <a:effectLst/>
                <a:latin typeface="Arial" panose="020B0604020202020204" pitchFamily="34" charset="0"/>
                <a:cs typeface="Arial" panose="020B0604020202020204" pitchFamily="34" charset="0"/>
              </a:rPr>
              <a:t>Easter eggs decoupage prepared by students in secondary lower school</a:t>
            </a:r>
          </a:p>
          <a:p>
            <a:pPr marL="285750"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Easter sweets and food in Italy</a:t>
            </a:r>
          </a:p>
          <a:p>
            <a:pPr marL="285750" indent="-285750">
              <a:buFont typeface="Arial" panose="020B0604020202020204" pitchFamily="34" charset="0"/>
              <a:buChar char="•"/>
            </a:pPr>
            <a:r>
              <a:rPr lang="it-IT" sz="1600" b="1" dirty="0" err="1">
                <a:latin typeface="Arial" panose="020B0604020202020204" pitchFamily="34" charset="0"/>
                <a:cs typeface="Arial" panose="020B0604020202020204" pitchFamily="34" charset="0"/>
              </a:rPr>
              <a:t>Easter</a:t>
            </a:r>
            <a:r>
              <a:rPr lang="it-IT" sz="1600" b="1" dirty="0">
                <a:latin typeface="Arial" panose="020B0604020202020204" pitchFamily="34" charset="0"/>
                <a:cs typeface="Arial" panose="020B0604020202020204" pitchFamily="34" charset="0"/>
              </a:rPr>
              <a:t> </a:t>
            </a:r>
            <a:r>
              <a:rPr lang="it-IT" sz="1600" b="1" dirty="0" err="1">
                <a:latin typeface="Arial" panose="020B0604020202020204" pitchFamily="34" charset="0"/>
                <a:cs typeface="Arial" panose="020B0604020202020204" pitchFamily="34" charset="0"/>
              </a:rPr>
              <a:t>traditions</a:t>
            </a:r>
            <a:r>
              <a:rPr lang="it-IT" sz="1600" b="1" dirty="0">
                <a:latin typeface="Arial" panose="020B0604020202020204" pitchFamily="34" charset="0"/>
                <a:cs typeface="Arial" panose="020B0604020202020204" pitchFamily="34" charset="0"/>
              </a:rPr>
              <a:t> in </a:t>
            </a:r>
            <a:r>
              <a:rPr lang="it-IT" sz="1600" b="1" dirty="0" err="1">
                <a:latin typeface="Arial" panose="020B0604020202020204" pitchFamily="34" charset="0"/>
                <a:cs typeface="Arial" panose="020B0604020202020204" pitchFamily="34" charset="0"/>
              </a:rPr>
              <a:t>Italy</a:t>
            </a:r>
            <a:r>
              <a:rPr lang="it-IT" sz="16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Easter in partner Countries</a:t>
            </a:r>
          </a:p>
          <a:p>
            <a:pPr marL="285750"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Easter tree  with Alice in our school handmade by pupils</a:t>
            </a:r>
          </a:p>
          <a:p>
            <a:pPr marL="285750"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Easter cards for our European friends</a:t>
            </a:r>
          </a:p>
          <a:p>
            <a:pPr marL="285750" indent="-285750">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190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038C90D-7112-49B1-9FD5-C1937D7D063C}"/>
              </a:ext>
            </a:extLst>
          </p:cNvPr>
          <p:cNvSpPr/>
          <p:nvPr/>
        </p:nvSpPr>
        <p:spPr>
          <a:xfrm>
            <a:off x="1418947" y="900591"/>
            <a:ext cx="9354105" cy="4031873"/>
          </a:xfrm>
          <a:prstGeom prst="rect">
            <a:avLst/>
          </a:prstGeom>
        </p:spPr>
        <p:txBody>
          <a:bodyPr wrap="square">
            <a:spAutoFit/>
          </a:bodyPr>
          <a:lstStyle/>
          <a:p>
            <a:r>
              <a:rPr lang="en-US" sz="1600" b="1" dirty="0">
                <a:latin typeface="Arial" panose="020B0604020202020204" pitchFamily="34" charset="0"/>
                <a:cs typeface="Arial" panose="020B0604020202020204" pitchFamily="34" charset="0"/>
              </a:rPr>
              <a:t>ART - IMMIGRATION FLOWS</a:t>
            </a:r>
          </a:p>
          <a:p>
            <a:r>
              <a:rPr lang="en-US" sz="1600" b="1" dirty="0">
                <a:latin typeface="Arial" panose="020B0604020202020204" pitchFamily="34" charset="0"/>
                <a:cs typeface="Arial" panose="020B0604020202020204" pitchFamily="34" charset="0"/>
              </a:rPr>
              <a:t>Emigration and immigration flows </a:t>
            </a:r>
          </a:p>
          <a:p>
            <a:r>
              <a:rPr lang="en-US" sz="1600" b="1" dirty="0">
                <a:latin typeface="Arial" panose="020B0604020202020204" pitchFamily="34" charset="0"/>
                <a:cs typeface="Arial" panose="020B0604020202020204" pitchFamily="34" charset="0"/>
              </a:rPr>
              <a:t>How students see immigration by their creativity!</a:t>
            </a:r>
          </a:p>
          <a:p>
            <a:r>
              <a:rPr lang="en-US" sz="1600" b="1" dirty="0">
                <a:latin typeface="Arial" panose="020B0604020202020204" pitchFamily="34" charset="0"/>
                <a:cs typeface="Arial" panose="020B0604020202020204" pitchFamily="34" charset="0"/>
              </a:rPr>
              <a:t>Charity Event</a:t>
            </a:r>
          </a:p>
          <a:p>
            <a:r>
              <a:rPr lang="en-US" sz="1600" b="1" dirty="0">
                <a:latin typeface="Arial" panose="020B0604020202020204" pitchFamily="34" charset="0"/>
                <a:cs typeface="Arial" panose="020B0604020202020204" pitchFamily="34" charset="0"/>
              </a:rPr>
              <a:t>Students meet NGO SOLIDAUNIA</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Celebration of NOT BIRTHADAY for a baby with down syndrome</a:t>
            </a:r>
          </a:p>
          <a:p>
            <a:r>
              <a:rPr lang="en-US" sz="1600" b="1" dirty="0">
                <a:latin typeface="Arial" panose="020B0604020202020204" pitchFamily="34" charset="0"/>
                <a:cs typeface="Arial" panose="020B0604020202020204" pitchFamily="34" charset="0"/>
              </a:rPr>
              <a:t>Students in secondary lower school have reproduced the most representative monuments of the  partner Countries.</a:t>
            </a:r>
            <a:br>
              <a:rPr lang="en-US" sz="1600" b="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They used recycled materials and polystyrene</a:t>
            </a:r>
          </a:p>
          <a:p>
            <a:r>
              <a:rPr lang="en-US" sz="1600" b="1" dirty="0">
                <a:latin typeface="Arial" panose="020B0604020202020204" pitchFamily="34" charset="0"/>
                <a:cs typeface="Arial" panose="020B0604020202020204" pitchFamily="34" charset="0"/>
              </a:rPr>
              <a:t>ALICE STRIKES  ADULT AND CHILDREN HEARTS - A story full of integration and great teaching</a:t>
            </a:r>
          </a:p>
          <a:p>
            <a:r>
              <a:rPr lang="it-IT" sz="1600" b="1" dirty="0">
                <a:latin typeface="Arial" panose="020B0604020202020204" pitchFamily="34" charset="0"/>
                <a:cs typeface="Arial" panose="020B0604020202020204" pitchFamily="34" charset="0"/>
              </a:rPr>
              <a:t>A story full of </a:t>
            </a:r>
            <a:r>
              <a:rPr lang="it-IT" sz="1600" b="1" dirty="0" err="1">
                <a:latin typeface="Arial" panose="020B0604020202020204" pitchFamily="34" charset="0"/>
                <a:cs typeface="Arial" panose="020B0604020202020204" pitchFamily="34" charset="0"/>
              </a:rPr>
              <a:t>integration</a:t>
            </a:r>
            <a:r>
              <a:rPr lang="it-IT" sz="1600" b="1" dirty="0">
                <a:latin typeface="Arial" panose="020B0604020202020204" pitchFamily="34" charset="0"/>
                <a:cs typeface="Arial" panose="020B0604020202020204" pitchFamily="34" charset="0"/>
              </a:rPr>
              <a:t> and </a:t>
            </a:r>
            <a:r>
              <a:rPr lang="it-IT" sz="1600" b="1" dirty="0" err="1">
                <a:latin typeface="Arial" panose="020B0604020202020204" pitchFamily="34" charset="0"/>
                <a:cs typeface="Arial" panose="020B0604020202020204" pitchFamily="34" charset="0"/>
              </a:rPr>
              <a:t>great</a:t>
            </a:r>
            <a:r>
              <a:rPr lang="it-IT" sz="1600" b="1" dirty="0">
                <a:latin typeface="Arial" panose="020B0604020202020204" pitchFamily="34" charset="0"/>
                <a:cs typeface="Arial" panose="020B0604020202020204" pitchFamily="34" charset="0"/>
              </a:rPr>
              <a:t> </a:t>
            </a:r>
            <a:r>
              <a:rPr lang="it-IT" sz="1600" b="1" dirty="0" err="1">
                <a:latin typeface="Arial" panose="020B0604020202020204" pitchFamily="34" charset="0"/>
                <a:cs typeface="Arial" panose="020B0604020202020204" pitchFamily="34" charset="0"/>
              </a:rPr>
              <a:t>teaching</a:t>
            </a:r>
            <a:endParaRPr lang="it-IT" sz="1600" b="1" dirty="0">
              <a:latin typeface="Arial" panose="020B0604020202020204" pitchFamily="34" charset="0"/>
              <a:cs typeface="Arial" panose="020B0604020202020204" pitchFamily="34" charset="0"/>
            </a:endParaRPr>
          </a:p>
          <a:p>
            <a:r>
              <a:rPr lang="it-IT" sz="1600" b="1" dirty="0" err="1">
                <a:latin typeface="Arial" panose="020B0604020202020204" pitchFamily="34" charset="0"/>
                <a:cs typeface="Arial" panose="020B0604020202020204" pitchFamily="34" charset="0"/>
              </a:rPr>
              <a:t>Different</a:t>
            </a:r>
            <a:r>
              <a:rPr lang="it-IT" sz="1600" b="1" dirty="0">
                <a:latin typeface="Arial" panose="020B0604020202020204" pitchFamily="34" charset="0"/>
                <a:cs typeface="Arial" panose="020B0604020202020204" pitchFamily="34" charset="0"/>
              </a:rPr>
              <a:t> food in </a:t>
            </a:r>
            <a:r>
              <a:rPr lang="it-IT" sz="1600" b="1" dirty="0" err="1">
                <a:latin typeface="Arial" panose="020B0604020202020204" pitchFamily="34" charset="0"/>
                <a:cs typeface="Arial" panose="020B0604020202020204" pitchFamily="34" charset="0"/>
              </a:rPr>
              <a:t>different</a:t>
            </a:r>
            <a:r>
              <a:rPr lang="it-IT" sz="1600" b="1" dirty="0">
                <a:latin typeface="Arial" panose="020B0604020202020204" pitchFamily="34" charset="0"/>
                <a:cs typeface="Arial" panose="020B0604020202020204" pitchFamily="34" charset="0"/>
              </a:rPr>
              <a:t> Countries</a:t>
            </a:r>
            <a:endParaRPr lang="en-US" sz="1600" b="1"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Parents, students and teachers Survey</a:t>
            </a:r>
          </a:p>
        </p:txBody>
      </p:sp>
    </p:spTree>
    <p:extLst>
      <p:ext uri="{BB962C8B-B14F-4D97-AF65-F5344CB8AC3E}">
        <p14:creationId xmlns:p14="http://schemas.microsoft.com/office/powerpoint/2010/main" val="1408510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EDD651C-F804-4929-BD66-AA2C75332B9D}"/>
              </a:ext>
            </a:extLst>
          </p:cNvPr>
          <p:cNvSpPr/>
          <p:nvPr/>
        </p:nvSpPr>
        <p:spPr>
          <a:xfrm>
            <a:off x="1213282" y="414110"/>
            <a:ext cx="9765436" cy="1200329"/>
          </a:xfrm>
          <a:prstGeom prst="rect">
            <a:avLst/>
          </a:prstGeom>
        </p:spPr>
        <p:txBody>
          <a:bodyPr wrap="square">
            <a:spAutoFit/>
          </a:bodyPr>
          <a:lstStyle/>
          <a:p>
            <a:r>
              <a:rPr lang="it-IT" dirty="0"/>
              <a:t>To </a:t>
            </a:r>
            <a:r>
              <a:rPr lang="it-IT" dirty="0" err="1"/>
              <a:t>have</a:t>
            </a:r>
            <a:r>
              <a:rPr lang="it-IT" dirty="0"/>
              <a:t> feedback on the </a:t>
            </a:r>
            <a:r>
              <a:rPr lang="it-IT" dirty="0" err="1"/>
              <a:t>effectiveness</a:t>
            </a:r>
            <a:r>
              <a:rPr lang="it-IT" dirty="0"/>
              <a:t> of the activities and on the </a:t>
            </a:r>
            <a:r>
              <a:rPr lang="it-IT" dirty="0" err="1"/>
              <a:t>initiatives</a:t>
            </a:r>
            <a:r>
              <a:rPr lang="it-IT" dirty="0"/>
              <a:t> </a:t>
            </a:r>
            <a:r>
              <a:rPr lang="it-IT" dirty="0" err="1"/>
              <a:t>proposed</a:t>
            </a:r>
            <a:r>
              <a:rPr lang="it-IT" dirty="0"/>
              <a:t>, </a:t>
            </a:r>
            <a:r>
              <a:rPr lang="it-IT" dirty="0" err="1"/>
              <a:t>questionnaires</a:t>
            </a:r>
            <a:r>
              <a:rPr lang="it-IT" dirty="0"/>
              <a:t> </a:t>
            </a:r>
            <a:r>
              <a:rPr lang="it-IT" dirty="0" err="1"/>
              <a:t>were</a:t>
            </a:r>
            <a:r>
              <a:rPr lang="it-IT" dirty="0"/>
              <a:t> </a:t>
            </a:r>
            <a:r>
              <a:rPr lang="it-IT" dirty="0" err="1"/>
              <a:t>prepared</a:t>
            </a:r>
            <a:r>
              <a:rPr lang="it-IT" dirty="0"/>
              <a:t> for </a:t>
            </a:r>
            <a:r>
              <a:rPr lang="it-IT" dirty="0" err="1"/>
              <a:t>parents</a:t>
            </a:r>
            <a:r>
              <a:rPr lang="it-IT" dirty="0"/>
              <a:t>, </a:t>
            </a:r>
            <a:r>
              <a:rPr lang="it-IT" dirty="0" err="1"/>
              <a:t>students</a:t>
            </a:r>
            <a:r>
              <a:rPr lang="it-IT" dirty="0"/>
              <a:t> and </a:t>
            </a:r>
            <a:r>
              <a:rPr lang="it-IT" dirty="0" err="1"/>
              <a:t>teachers</a:t>
            </a:r>
            <a:r>
              <a:rPr lang="it-IT" dirty="0"/>
              <a:t> </a:t>
            </a:r>
            <a:r>
              <a:rPr lang="it-IT" dirty="0" err="1"/>
              <a:t>involved</a:t>
            </a:r>
            <a:r>
              <a:rPr lang="it-IT" dirty="0"/>
              <a:t> in the project. The </a:t>
            </a:r>
            <a:r>
              <a:rPr lang="it-IT" dirty="0" err="1"/>
              <a:t>results</a:t>
            </a:r>
            <a:r>
              <a:rPr lang="it-IT" dirty="0"/>
              <a:t> </a:t>
            </a:r>
            <a:r>
              <a:rPr lang="it-IT" dirty="0" err="1"/>
              <a:t>obtained</a:t>
            </a:r>
            <a:r>
              <a:rPr lang="it-IT" dirty="0"/>
              <a:t> </a:t>
            </a:r>
            <a:r>
              <a:rPr lang="it-IT" dirty="0" err="1"/>
              <a:t>were</a:t>
            </a:r>
            <a:r>
              <a:rPr lang="it-IT" dirty="0"/>
              <a:t> </a:t>
            </a:r>
            <a:r>
              <a:rPr lang="it-IT" dirty="0" err="1"/>
              <a:t>reproduced</a:t>
            </a:r>
            <a:r>
              <a:rPr lang="it-IT" dirty="0"/>
              <a:t> in the </a:t>
            </a:r>
            <a:r>
              <a:rPr lang="it-IT" dirty="0" err="1"/>
              <a:t>graphs</a:t>
            </a:r>
            <a:r>
              <a:rPr lang="it-IT" dirty="0"/>
              <a:t> </a:t>
            </a:r>
            <a:r>
              <a:rPr lang="it-IT" dirty="0" err="1"/>
              <a:t>shown</a:t>
            </a:r>
            <a:r>
              <a:rPr lang="it-IT" dirty="0"/>
              <a:t> </a:t>
            </a:r>
            <a:r>
              <a:rPr lang="it-IT" dirty="0" err="1"/>
              <a:t>below</a:t>
            </a:r>
            <a:r>
              <a:rPr lang="it-IT" dirty="0"/>
              <a:t>.</a:t>
            </a:r>
          </a:p>
          <a:p>
            <a:r>
              <a:rPr lang="it-IT" b="1" dirty="0" err="1"/>
              <a:t>Pupils</a:t>
            </a:r>
            <a:r>
              <a:rPr lang="it-IT" b="1" dirty="0"/>
              <a:t>’ Survey: 251</a:t>
            </a:r>
          </a:p>
        </p:txBody>
      </p:sp>
      <p:sp>
        <p:nvSpPr>
          <p:cNvPr id="5" name="Rectangle 3">
            <a:extLst>
              <a:ext uri="{FF2B5EF4-FFF2-40B4-BE49-F238E27FC236}">
                <a16:creationId xmlns:a16="http://schemas.microsoft.com/office/drawing/2014/main" id="{89757BA9-DDC0-453F-AFB9-93C726BCDFB7}"/>
              </a:ext>
            </a:extLst>
          </p:cNvPr>
          <p:cNvSpPr>
            <a:spLocks noChangeArrowheads="1"/>
          </p:cNvSpPr>
          <p:nvPr/>
        </p:nvSpPr>
        <p:spPr bwMode="auto">
          <a:xfrm>
            <a:off x="2929631" y="4968875"/>
            <a:ext cx="553212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graphicFrame>
        <p:nvGraphicFramePr>
          <p:cNvPr id="8" name="Grafico 7">
            <a:extLst>
              <a:ext uri="{FF2B5EF4-FFF2-40B4-BE49-F238E27FC236}">
                <a16:creationId xmlns:a16="http://schemas.microsoft.com/office/drawing/2014/main" id="{BF25C94D-507A-4D1F-8C38-F1C0B5C867EC}"/>
              </a:ext>
            </a:extLst>
          </p:cNvPr>
          <p:cNvGraphicFramePr/>
          <p:nvPr>
            <p:extLst>
              <p:ext uri="{D42A27DB-BD31-4B8C-83A1-F6EECF244321}">
                <p14:modId xmlns:p14="http://schemas.microsoft.com/office/powerpoint/2010/main" val="1402433866"/>
              </p:ext>
            </p:extLst>
          </p:nvPr>
        </p:nvGraphicFramePr>
        <p:xfrm>
          <a:off x="95250" y="1809750"/>
          <a:ext cx="5991225" cy="4848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Grafico 10">
            <a:extLst>
              <a:ext uri="{FF2B5EF4-FFF2-40B4-BE49-F238E27FC236}">
                <a16:creationId xmlns:a16="http://schemas.microsoft.com/office/drawing/2014/main" id="{87478E4A-85D1-4893-821A-B1CF0B7BC73E}"/>
              </a:ext>
            </a:extLst>
          </p:cNvPr>
          <p:cNvGraphicFramePr/>
          <p:nvPr>
            <p:extLst>
              <p:ext uri="{D42A27DB-BD31-4B8C-83A1-F6EECF244321}">
                <p14:modId xmlns:p14="http://schemas.microsoft.com/office/powerpoint/2010/main" val="3829863934"/>
              </p:ext>
            </p:extLst>
          </p:nvPr>
        </p:nvGraphicFramePr>
        <p:xfrm>
          <a:off x="6333431" y="1809750"/>
          <a:ext cx="5724525" cy="48482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0223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co 3">
            <a:extLst>
              <a:ext uri="{FF2B5EF4-FFF2-40B4-BE49-F238E27FC236}">
                <a16:creationId xmlns:a16="http://schemas.microsoft.com/office/drawing/2014/main" id="{40D9D60B-C7ED-4146-B6CE-4C096B2216EE}"/>
              </a:ext>
            </a:extLst>
          </p:cNvPr>
          <p:cNvGraphicFramePr/>
          <p:nvPr>
            <p:extLst>
              <p:ext uri="{D42A27DB-BD31-4B8C-83A1-F6EECF244321}">
                <p14:modId xmlns:p14="http://schemas.microsoft.com/office/powerpoint/2010/main" val="2918060858"/>
              </p:ext>
            </p:extLst>
          </p:nvPr>
        </p:nvGraphicFramePr>
        <p:xfrm>
          <a:off x="69850" y="1028699"/>
          <a:ext cx="6026150" cy="53435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ico 6">
            <a:extLst>
              <a:ext uri="{FF2B5EF4-FFF2-40B4-BE49-F238E27FC236}">
                <a16:creationId xmlns:a16="http://schemas.microsoft.com/office/drawing/2014/main" id="{6D0655CB-EF13-4316-AB33-C3232A8729DC}"/>
              </a:ext>
            </a:extLst>
          </p:cNvPr>
          <p:cNvGraphicFramePr/>
          <p:nvPr>
            <p:extLst>
              <p:ext uri="{D42A27DB-BD31-4B8C-83A1-F6EECF244321}">
                <p14:modId xmlns:p14="http://schemas.microsoft.com/office/powerpoint/2010/main" val="2513299500"/>
              </p:ext>
            </p:extLst>
          </p:nvPr>
        </p:nvGraphicFramePr>
        <p:xfrm>
          <a:off x="6165852" y="1028699"/>
          <a:ext cx="5902323" cy="5343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1115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fico 8">
            <a:extLst>
              <a:ext uri="{FF2B5EF4-FFF2-40B4-BE49-F238E27FC236}">
                <a16:creationId xmlns:a16="http://schemas.microsoft.com/office/drawing/2014/main" id="{0EB76B7A-8A7B-4C73-80C7-18AE6C1F85F6}"/>
              </a:ext>
            </a:extLst>
          </p:cNvPr>
          <p:cNvGraphicFramePr/>
          <p:nvPr>
            <p:extLst>
              <p:ext uri="{D42A27DB-BD31-4B8C-83A1-F6EECF244321}">
                <p14:modId xmlns:p14="http://schemas.microsoft.com/office/powerpoint/2010/main" val="3192712578"/>
              </p:ext>
            </p:extLst>
          </p:nvPr>
        </p:nvGraphicFramePr>
        <p:xfrm>
          <a:off x="171450" y="507470"/>
          <a:ext cx="5600701" cy="59885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Grafico 12">
            <a:extLst>
              <a:ext uri="{FF2B5EF4-FFF2-40B4-BE49-F238E27FC236}">
                <a16:creationId xmlns:a16="http://schemas.microsoft.com/office/drawing/2014/main" id="{95858C32-6561-44B0-A9DD-640E8A7F626C}"/>
              </a:ext>
            </a:extLst>
          </p:cNvPr>
          <p:cNvGraphicFramePr/>
          <p:nvPr>
            <p:extLst>
              <p:ext uri="{D42A27DB-BD31-4B8C-83A1-F6EECF244321}">
                <p14:modId xmlns:p14="http://schemas.microsoft.com/office/powerpoint/2010/main" val="732752957"/>
              </p:ext>
            </p:extLst>
          </p:nvPr>
        </p:nvGraphicFramePr>
        <p:xfrm>
          <a:off x="6096000" y="507470"/>
          <a:ext cx="5924550" cy="59885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4093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co 3">
            <a:extLst>
              <a:ext uri="{FF2B5EF4-FFF2-40B4-BE49-F238E27FC236}">
                <a16:creationId xmlns:a16="http://schemas.microsoft.com/office/drawing/2014/main" id="{9A32EC1A-0D1F-44E1-8824-0D0C1539C5B6}"/>
              </a:ext>
            </a:extLst>
          </p:cNvPr>
          <p:cNvGraphicFramePr/>
          <p:nvPr>
            <p:extLst>
              <p:ext uri="{D42A27DB-BD31-4B8C-83A1-F6EECF244321}">
                <p14:modId xmlns:p14="http://schemas.microsoft.com/office/powerpoint/2010/main" val="1287843359"/>
              </p:ext>
            </p:extLst>
          </p:nvPr>
        </p:nvGraphicFramePr>
        <p:xfrm>
          <a:off x="266699" y="474133"/>
          <a:ext cx="5628073" cy="59097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ico 6">
            <a:extLst>
              <a:ext uri="{FF2B5EF4-FFF2-40B4-BE49-F238E27FC236}">
                <a16:creationId xmlns:a16="http://schemas.microsoft.com/office/drawing/2014/main" id="{C826DFB3-1842-4567-9492-D073E013B566}"/>
              </a:ext>
            </a:extLst>
          </p:cNvPr>
          <p:cNvGraphicFramePr/>
          <p:nvPr>
            <p:extLst>
              <p:ext uri="{D42A27DB-BD31-4B8C-83A1-F6EECF244321}">
                <p14:modId xmlns:p14="http://schemas.microsoft.com/office/powerpoint/2010/main" val="3954676449"/>
              </p:ext>
            </p:extLst>
          </p:nvPr>
        </p:nvGraphicFramePr>
        <p:xfrm>
          <a:off x="6205491" y="474133"/>
          <a:ext cx="5815059" cy="59097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78294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TM03090434[[fn=Legno]]</Template>
  <TotalTime>673</TotalTime>
  <Words>934</Words>
  <Application>Microsoft Office PowerPoint</Application>
  <PresentationFormat>Widescreen</PresentationFormat>
  <Paragraphs>109</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Rosa</dc:creator>
  <cp:lastModifiedBy>Rosa</cp:lastModifiedBy>
  <cp:revision>58</cp:revision>
  <dcterms:created xsi:type="dcterms:W3CDTF">2019-05-14T19:32:20Z</dcterms:created>
  <dcterms:modified xsi:type="dcterms:W3CDTF">2019-05-18T11:07:31Z</dcterms:modified>
</cp:coreProperties>
</file>