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75" r:id="rId3"/>
    <p:sldId id="300" r:id="rId4"/>
    <p:sldId id="299" r:id="rId5"/>
    <p:sldId id="298" r:id="rId6"/>
    <p:sldId id="270" r:id="rId7"/>
    <p:sldId id="278" r:id="rId8"/>
    <p:sldId id="297" r:id="rId9"/>
    <p:sldId id="261" r:id="rId10"/>
    <p:sldId id="259" r:id="rId11"/>
    <p:sldId id="262" r:id="rId12"/>
    <p:sldId id="263" r:id="rId13"/>
    <p:sldId id="264" r:id="rId14"/>
    <p:sldId id="265" r:id="rId15"/>
    <p:sldId id="281" r:id="rId16"/>
    <p:sldId id="283" r:id="rId17"/>
    <p:sldId id="284" r:id="rId18"/>
    <p:sldId id="266" r:id="rId19"/>
    <p:sldId id="268" r:id="rId20"/>
    <p:sldId id="267" r:id="rId21"/>
    <p:sldId id="289" r:id="rId22"/>
    <p:sldId id="269" r:id="rId23"/>
    <p:sldId id="290" r:id="rId24"/>
    <p:sldId id="296" r:id="rId25"/>
    <p:sldId id="271" r:id="rId26"/>
    <p:sldId id="272" r:id="rId27"/>
    <p:sldId id="276" r:id="rId28"/>
    <p:sldId id="273" r:id="rId29"/>
    <p:sldId id="292" r:id="rId30"/>
    <p:sldId id="291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tangolo arrotondato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tangolo arrotondato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tangolo arrotondato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tangolo arrotondato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7D98FE4-3C31-457B-8AF9-BB0307A57433}" type="datetimeFigureOut">
              <a:rPr lang="it-IT" smtClean="0"/>
              <a:pPr/>
              <a:t>15/02/2019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981FB1A-6670-4FA3-A633-AE9B7E38E1B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C7F210E-4D74-4F70-9162-7CBC86F83384}"/>
              </a:ext>
            </a:extLst>
          </p:cNvPr>
          <p:cNvSpPr/>
          <p:nvPr/>
        </p:nvSpPr>
        <p:spPr>
          <a:xfrm>
            <a:off x="428623" y="1954811"/>
            <a:ext cx="1150143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dirty="0"/>
              <a:t> </a:t>
            </a:r>
            <a:r>
              <a:rPr lang="it-IT" sz="4400" b="1" dirty="0" smtClean="0">
                <a:solidFill>
                  <a:srgbClr val="C00000"/>
                </a:solidFill>
              </a:rPr>
              <a:t>“</a:t>
            </a:r>
            <a:r>
              <a:rPr lang="it-IT" sz="4400" b="1" dirty="0" err="1" smtClean="0">
                <a:solidFill>
                  <a:srgbClr val="C00000"/>
                </a:solidFill>
              </a:rPr>
              <a:t>Description</a:t>
            </a:r>
            <a:r>
              <a:rPr lang="it-IT" sz="4400" b="1" dirty="0" smtClean="0">
                <a:solidFill>
                  <a:srgbClr val="C00000"/>
                </a:solidFill>
              </a:rPr>
              <a:t> </a:t>
            </a:r>
            <a:r>
              <a:rPr lang="it-IT" sz="4400" b="1" dirty="0">
                <a:solidFill>
                  <a:srgbClr val="C00000"/>
                </a:solidFill>
              </a:rPr>
              <a:t>of </a:t>
            </a:r>
            <a:r>
              <a:rPr lang="it-IT" sz="4400" b="1" dirty="0" err="1">
                <a:solidFill>
                  <a:srgbClr val="C00000"/>
                </a:solidFill>
              </a:rPr>
              <a:t>immigration</a:t>
            </a:r>
            <a:r>
              <a:rPr lang="it-IT" sz="4400" b="1" dirty="0">
                <a:solidFill>
                  <a:srgbClr val="C00000"/>
                </a:solidFill>
              </a:rPr>
              <a:t> </a:t>
            </a:r>
            <a:r>
              <a:rPr lang="it-IT" sz="4400" b="1" dirty="0" err="1" smtClean="0">
                <a:solidFill>
                  <a:srgbClr val="C00000"/>
                </a:solidFill>
              </a:rPr>
              <a:t>flows</a:t>
            </a:r>
            <a:r>
              <a:rPr lang="it-IT" sz="4400" b="1" dirty="0" smtClean="0">
                <a:solidFill>
                  <a:srgbClr val="C00000"/>
                </a:solidFill>
              </a:rPr>
              <a:t>”</a:t>
            </a:r>
          </a:p>
          <a:p>
            <a:endParaRPr lang="it-IT" sz="4400" b="1" dirty="0" smtClean="0">
              <a:solidFill>
                <a:srgbClr val="C00000"/>
              </a:solidFill>
            </a:endParaRPr>
          </a:p>
          <a:p>
            <a:r>
              <a:rPr lang="it-IT" sz="4400" b="1" dirty="0" smtClean="0">
                <a:solidFill>
                  <a:srgbClr val="C00000"/>
                </a:solidFill>
              </a:rPr>
              <a:t>Alice in wonderland: </a:t>
            </a:r>
          </a:p>
          <a:p>
            <a:r>
              <a:rPr lang="it-IT" sz="4400" b="1" dirty="0" smtClean="0">
                <a:solidFill>
                  <a:srgbClr val="C00000"/>
                </a:solidFill>
              </a:rPr>
              <a:t>                                </a:t>
            </a:r>
            <a:r>
              <a:rPr lang="it-IT" sz="4400" b="1" dirty="0" err="1" smtClean="0">
                <a:solidFill>
                  <a:srgbClr val="C00000"/>
                </a:solidFill>
              </a:rPr>
              <a:t>discovering</a:t>
            </a:r>
            <a:r>
              <a:rPr lang="it-IT" sz="4400" b="1" dirty="0" smtClean="0">
                <a:solidFill>
                  <a:srgbClr val="C00000"/>
                </a:solidFill>
              </a:rPr>
              <a:t> </a:t>
            </a:r>
            <a:r>
              <a:rPr lang="it-IT" sz="4400" b="1" dirty="0" err="1" smtClean="0">
                <a:solidFill>
                  <a:srgbClr val="C00000"/>
                </a:solidFill>
              </a:rPr>
              <a:t>our</a:t>
            </a:r>
            <a:r>
              <a:rPr lang="it-IT" sz="4400" b="1" dirty="0" smtClean="0">
                <a:solidFill>
                  <a:srgbClr val="C00000"/>
                </a:solidFill>
              </a:rPr>
              <a:t> </a:t>
            </a:r>
            <a:r>
              <a:rPr lang="it-IT" sz="4400" b="1" dirty="0" err="1" smtClean="0">
                <a:solidFill>
                  <a:srgbClr val="C00000"/>
                </a:solidFill>
              </a:rPr>
              <a:t>roots</a:t>
            </a:r>
            <a:endParaRPr lang="it-IT" sz="4400" b="1" dirty="0" smtClean="0">
              <a:solidFill>
                <a:srgbClr val="C00000"/>
              </a:solidFill>
            </a:endParaRPr>
          </a:p>
          <a:p>
            <a:endParaRPr lang="it-IT" sz="4400" b="1" dirty="0" smtClean="0">
              <a:solidFill>
                <a:srgbClr val="C00000"/>
              </a:solidFill>
            </a:endParaRPr>
          </a:p>
          <a:p>
            <a:pPr algn="ctr"/>
            <a:r>
              <a:rPr lang="it-IT" sz="4400" b="1" dirty="0" smtClean="0">
                <a:solidFill>
                  <a:srgbClr val="C00000"/>
                </a:solidFill>
              </a:rPr>
              <a:t>Project </a:t>
            </a:r>
            <a:r>
              <a:rPr lang="it-IT" sz="4400" b="1" dirty="0" err="1" smtClean="0">
                <a:solidFill>
                  <a:srgbClr val="C00000"/>
                </a:solidFill>
              </a:rPr>
              <a:t>Erasmus</a:t>
            </a:r>
            <a:r>
              <a:rPr lang="it-IT" sz="4400" b="1" dirty="0" smtClean="0">
                <a:solidFill>
                  <a:srgbClr val="C00000"/>
                </a:solidFill>
              </a:rPr>
              <a:t> + Ka229 </a:t>
            </a:r>
            <a:endParaRPr lang="it-IT" sz="4400" b="1" dirty="0">
              <a:solidFill>
                <a:srgbClr val="C00000"/>
              </a:solidFill>
            </a:endParaRPr>
          </a:p>
        </p:txBody>
      </p:sp>
      <p:pic>
        <p:nvPicPr>
          <p:cNvPr id="3" name="Immagine 2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9838" y="311085"/>
            <a:ext cx="1700213" cy="15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13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18CFBFF-2BE8-4174-85A8-6A3A931BB0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17269" y="115416"/>
            <a:ext cx="7305447" cy="6500219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87FBFAD7-0708-4141-88E3-3AC340B72AA3}"/>
              </a:ext>
            </a:extLst>
          </p:cNvPr>
          <p:cNvCxnSpPr>
            <a:cxnSpLocks/>
          </p:cNvCxnSpPr>
          <p:nvPr/>
        </p:nvCxnSpPr>
        <p:spPr>
          <a:xfrm flipH="1">
            <a:off x="6647899" y="1305017"/>
            <a:ext cx="2361460" cy="7546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A906D20F-FF30-4EA6-8C3E-FCD22C7B3074}"/>
              </a:ext>
            </a:extLst>
          </p:cNvPr>
          <p:cNvCxnSpPr>
            <a:cxnSpLocks/>
          </p:cNvCxnSpPr>
          <p:nvPr/>
        </p:nvCxnSpPr>
        <p:spPr>
          <a:xfrm flipH="1" flipV="1">
            <a:off x="6406792" y="2341494"/>
            <a:ext cx="1473693" cy="65694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161C611C-9DBB-4C6A-BD5F-76723B0BD660}"/>
              </a:ext>
            </a:extLst>
          </p:cNvPr>
          <p:cNvCxnSpPr>
            <a:cxnSpLocks/>
          </p:cNvCxnSpPr>
          <p:nvPr/>
        </p:nvCxnSpPr>
        <p:spPr>
          <a:xfrm flipH="1" flipV="1">
            <a:off x="6517693" y="2294879"/>
            <a:ext cx="649551" cy="9321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0271EA5B-A81D-48A4-A930-C11DF0C81AA8}"/>
              </a:ext>
            </a:extLst>
          </p:cNvPr>
          <p:cNvCxnSpPr>
            <a:cxnSpLocks/>
          </p:cNvCxnSpPr>
          <p:nvPr/>
        </p:nvCxnSpPr>
        <p:spPr>
          <a:xfrm>
            <a:off x="5967350" y="1890948"/>
            <a:ext cx="366943" cy="16867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xmlns="" id="{F9F8133D-F555-491B-9E94-2BC87CED9AF1}"/>
              </a:ext>
            </a:extLst>
          </p:cNvPr>
          <p:cNvCxnSpPr>
            <a:cxnSpLocks/>
          </p:cNvCxnSpPr>
          <p:nvPr/>
        </p:nvCxnSpPr>
        <p:spPr>
          <a:xfrm flipV="1">
            <a:off x="5816429" y="2321517"/>
            <a:ext cx="529699" cy="65695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D6EBCF10-49D7-4722-BEAE-E79C92D23E7C}"/>
              </a:ext>
            </a:extLst>
          </p:cNvPr>
          <p:cNvSpPr/>
          <p:nvPr/>
        </p:nvSpPr>
        <p:spPr>
          <a:xfrm>
            <a:off x="229285" y="1120351"/>
            <a:ext cx="417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49 387 immigrants from 135 countries 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45977FE2-EA24-412E-B0ED-169617493720}"/>
              </a:ext>
            </a:extLst>
          </p:cNvPr>
          <p:cNvSpPr/>
          <p:nvPr/>
        </p:nvSpPr>
        <p:spPr>
          <a:xfrm>
            <a:off x="759873" y="2551838"/>
            <a:ext cx="2250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Top 5 countries:</a:t>
            </a:r>
          </a:p>
          <a:p>
            <a:r>
              <a:rPr lang="it-IT" dirty="0"/>
              <a:t>•Russia</a:t>
            </a:r>
          </a:p>
          <a:p>
            <a:r>
              <a:rPr lang="it-IT" dirty="0"/>
              <a:t>•Ukraine</a:t>
            </a:r>
          </a:p>
          <a:p>
            <a:r>
              <a:rPr lang="it-IT" dirty="0"/>
              <a:t>•</a:t>
            </a:r>
            <a:r>
              <a:rPr lang="it-IT" dirty="0" err="1"/>
              <a:t>Bellarusia</a:t>
            </a:r>
            <a:endParaRPr lang="it-IT" dirty="0"/>
          </a:p>
          <a:p>
            <a:r>
              <a:rPr lang="it-IT" dirty="0"/>
              <a:t>•Latvia</a:t>
            </a:r>
          </a:p>
          <a:p>
            <a:r>
              <a:rPr lang="it-IT" dirty="0"/>
              <a:t>•Poland</a:t>
            </a:r>
          </a:p>
        </p:txBody>
      </p:sp>
    </p:spTree>
    <p:extLst>
      <p:ext uri="{BB962C8B-B14F-4D97-AF65-F5344CB8AC3E}">
        <p14:creationId xmlns:p14="http://schemas.microsoft.com/office/powerpoint/2010/main" xmlns="" val="215885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18CFBFF-2BE8-4174-85A8-6A3A931BB0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82573" y="186435"/>
            <a:ext cx="6116715" cy="6485137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xmlns="" id="{575A204C-64E7-4DBC-BFC2-B341EBB4CF6E}"/>
              </a:ext>
            </a:extLst>
          </p:cNvPr>
          <p:cNvCxnSpPr>
            <a:cxnSpLocks/>
          </p:cNvCxnSpPr>
          <p:nvPr/>
        </p:nvCxnSpPr>
        <p:spPr>
          <a:xfrm flipH="1">
            <a:off x="3364639" y="2987341"/>
            <a:ext cx="2731364" cy="461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FFF05930-3EBA-4C66-8138-5727D9DA3BCA}"/>
              </a:ext>
            </a:extLst>
          </p:cNvPr>
          <p:cNvCxnSpPr>
            <a:cxnSpLocks/>
          </p:cNvCxnSpPr>
          <p:nvPr/>
        </p:nvCxnSpPr>
        <p:spPr>
          <a:xfrm flipH="1" flipV="1">
            <a:off x="4620832" y="1930896"/>
            <a:ext cx="1625353" cy="858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xmlns="" id="{E243F0D5-75EA-403A-A8C6-3ED5FD4F3661}"/>
              </a:ext>
            </a:extLst>
          </p:cNvPr>
          <p:cNvCxnSpPr>
            <a:cxnSpLocks/>
          </p:cNvCxnSpPr>
          <p:nvPr/>
        </p:nvCxnSpPr>
        <p:spPr>
          <a:xfrm flipH="1">
            <a:off x="4594191" y="3005087"/>
            <a:ext cx="1583188" cy="9809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xmlns="" id="{59A71240-447F-45C2-8AC1-A20D210F1510}"/>
              </a:ext>
            </a:extLst>
          </p:cNvPr>
          <p:cNvCxnSpPr>
            <a:cxnSpLocks/>
          </p:cNvCxnSpPr>
          <p:nvPr/>
        </p:nvCxnSpPr>
        <p:spPr>
          <a:xfrm flipH="1">
            <a:off x="2876369" y="3007311"/>
            <a:ext cx="3143435" cy="167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xmlns="" id="{06DAA860-35D4-4F1C-BCFF-9AB059303302}"/>
              </a:ext>
            </a:extLst>
          </p:cNvPr>
          <p:cNvCxnSpPr>
            <a:cxnSpLocks/>
          </p:cNvCxnSpPr>
          <p:nvPr/>
        </p:nvCxnSpPr>
        <p:spPr>
          <a:xfrm flipH="1">
            <a:off x="4620831" y="2785377"/>
            <a:ext cx="1475172" cy="42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xmlns="" id="{E17F9C18-4C76-4AC0-82F3-37ED71FA12BC}"/>
              </a:ext>
            </a:extLst>
          </p:cNvPr>
          <p:cNvCxnSpPr>
            <a:cxnSpLocks/>
          </p:cNvCxnSpPr>
          <p:nvPr/>
        </p:nvCxnSpPr>
        <p:spPr>
          <a:xfrm flipH="1" flipV="1">
            <a:off x="5288132" y="1338316"/>
            <a:ext cx="1020933" cy="14470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xmlns="" id="{96D7162B-B307-4777-97DC-0FA83B599814}"/>
              </a:ext>
            </a:extLst>
          </p:cNvPr>
          <p:cNvCxnSpPr>
            <a:cxnSpLocks/>
          </p:cNvCxnSpPr>
          <p:nvPr/>
        </p:nvCxnSpPr>
        <p:spPr>
          <a:xfrm flipH="1">
            <a:off x="2876367" y="3036163"/>
            <a:ext cx="3409024" cy="25301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xmlns="" id="{867D8351-BBD9-496D-8B6D-7FA2939A2944}"/>
              </a:ext>
            </a:extLst>
          </p:cNvPr>
          <p:cNvSpPr/>
          <p:nvPr/>
        </p:nvSpPr>
        <p:spPr>
          <a:xfrm>
            <a:off x="7812349" y="1140655"/>
            <a:ext cx="42287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Most popular countries for emigration:</a:t>
            </a:r>
          </a:p>
          <a:p>
            <a:r>
              <a:rPr lang="en-US" dirty="0"/>
              <a:t>United Kingdom</a:t>
            </a:r>
          </a:p>
          <a:p>
            <a:r>
              <a:rPr lang="en-US" dirty="0"/>
              <a:t>Norway</a:t>
            </a:r>
          </a:p>
          <a:p>
            <a:r>
              <a:rPr lang="en-US" dirty="0"/>
              <a:t>Germany</a:t>
            </a:r>
          </a:p>
          <a:p>
            <a:r>
              <a:rPr lang="en-US" dirty="0"/>
              <a:t>Ireland</a:t>
            </a:r>
          </a:p>
          <a:p>
            <a:r>
              <a:rPr lang="en-US" dirty="0"/>
              <a:t>Denmark</a:t>
            </a:r>
          </a:p>
          <a:p>
            <a:r>
              <a:rPr lang="en-US" dirty="0"/>
              <a:t>Sweden</a:t>
            </a:r>
          </a:p>
          <a:p>
            <a:r>
              <a:rPr lang="en-US" dirty="0"/>
              <a:t>Spain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309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24824FF-A620-4D6F-8955-41199A19F232}"/>
              </a:ext>
            </a:extLst>
          </p:cNvPr>
          <p:cNvSpPr/>
          <p:nvPr/>
        </p:nvSpPr>
        <p:spPr>
          <a:xfrm>
            <a:off x="2989382" y="110516"/>
            <a:ext cx="6213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English </a:t>
            </a:r>
            <a:r>
              <a:rPr lang="it-IT" sz="2800" dirty="0" err="1"/>
              <a:t>immigration</a:t>
            </a:r>
            <a:r>
              <a:rPr lang="it-IT" sz="2800" dirty="0"/>
              <a:t> and </a:t>
            </a:r>
            <a:r>
              <a:rPr lang="it-IT" sz="2800" dirty="0" err="1"/>
              <a:t>emigration</a:t>
            </a:r>
            <a:r>
              <a:rPr lang="it-IT" sz="2800" dirty="0"/>
              <a:t> </a:t>
            </a:r>
            <a:r>
              <a:rPr lang="it-IT" sz="2800" dirty="0" err="1"/>
              <a:t>flows</a:t>
            </a:r>
            <a:endParaRPr lang="it-IT"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8E1522B-654A-4D62-9225-9C7CFC236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75" r="22429" b="7105"/>
          <a:stretch/>
        </p:blipFill>
        <p:spPr>
          <a:xfrm>
            <a:off x="2915119" y="633736"/>
            <a:ext cx="6361764" cy="62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D6E3FED-1C3B-4A72-A57B-E8ADBD86E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52651" y="523783"/>
            <a:ext cx="7886700" cy="5952478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xmlns="" id="{2784FB68-0D62-4C5D-B33E-184C321CDAD6}"/>
              </a:ext>
            </a:extLst>
          </p:cNvPr>
          <p:cNvCxnSpPr/>
          <p:nvPr/>
        </p:nvCxnSpPr>
        <p:spPr>
          <a:xfrm flipH="1" flipV="1">
            <a:off x="3816110" y="3290995"/>
            <a:ext cx="2251969" cy="233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5DF58F89-1A86-4876-8005-B87514823368}"/>
              </a:ext>
            </a:extLst>
          </p:cNvPr>
          <p:cNvCxnSpPr>
            <a:cxnSpLocks/>
          </p:cNvCxnSpPr>
          <p:nvPr/>
        </p:nvCxnSpPr>
        <p:spPr>
          <a:xfrm flipH="1" flipV="1">
            <a:off x="3969804" y="3383508"/>
            <a:ext cx="3620609" cy="2102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224ECB49-3070-4BE0-A486-E90ED6103545}"/>
              </a:ext>
            </a:extLst>
          </p:cNvPr>
          <p:cNvCxnSpPr>
            <a:cxnSpLocks/>
          </p:cNvCxnSpPr>
          <p:nvPr/>
        </p:nvCxnSpPr>
        <p:spPr>
          <a:xfrm flipH="1" flipV="1">
            <a:off x="3969800" y="3524028"/>
            <a:ext cx="5618085" cy="14829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8669D590-00DC-44AC-A41D-0523CF8C0754}"/>
              </a:ext>
            </a:extLst>
          </p:cNvPr>
          <p:cNvCxnSpPr>
            <a:cxnSpLocks/>
          </p:cNvCxnSpPr>
          <p:nvPr/>
        </p:nvCxnSpPr>
        <p:spPr>
          <a:xfrm flipH="1" flipV="1">
            <a:off x="3816107" y="3627840"/>
            <a:ext cx="5591452" cy="23734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C0DBFB90-42DA-4B74-90DA-AF5D3870EBFE}"/>
              </a:ext>
            </a:extLst>
          </p:cNvPr>
          <p:cNvCxnSpPr>
            <a:cxnSpLocks/>
          </p:cNvCxnSpPr>
          <p:nvPr/>
        </p:nvCxnSpPr>
        <p:spPr>
          <a:xfrm flipH="1">
            <a:off x="3844036" y="1640804"/>
            <a:ext cx="3466729" cy="1546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xmlns="" id="{4BAABBAF-E127-4363-A828-5BE5723D795A}"/>
              </a:ext>
            </a:extLst>
          </p:cNvPr>
          <p:cNvCxnSpPr>
            <a:cxnSpLocks/>
          </p:cNvCxnSpPr>
          <p:nvPr/>
        </p:nvCxnSpPr>
        <p:spPr>
          <a:xfrm flipH="1">
            <a:off x="3844036" y="3187183"/>
            <a:ext cx="2426657" cy="2556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4E639C6C-C253-4B46-8E12-68F7FD342ED6}"/>
              </a:ext>
            </a:extLst>
          </p:cNvPr>
          <p:cNvCxnSpPr>
            <a:cxnSpLocks/>
          </p:cNvCxnSpPr>
          <p:nvPr/>
        </p:nvCxnSpPr>
        <p:spPr>
          <a:xfrm flipH="1" flipV="1">
            <a:off x="3700699" y="3670830"/>
            <a:ext cx="1658599" cy="1660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BAEA4A68-AA60-4EB8-A0D4-1CF29801A749}"/>
              </a:ext>
            </a:extLst>
          </p:cNvPr>
          <p:cNvSpPr/>
          <p:nvPr/>
        </p:nvSpPr>
        <p:spPr>
          <a:xfrm>
            <a:off x="10065984" y="578163"/>
            <a:ext cx="19675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England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crowded</a:t>
            </a:r>
            <a:r>
              <a:rPr lang="it-IT" dirty="0"/>
              <a:t> country in Europe (</a:t>
            </a:r>
            <a:r>
              <a:rPr lang="it-IT" dirty="0" err="1"/>
              <a:t>apart</a:t>
            </a:r>
            <a:r>
              <a:rPr lang="it-IT" dirty="0"/>
              <a:t> from Malta) </a:t>
            </a:r>
          </a:p>
          <a:p>
            <a:r>
              <a:rPr lang="it-IT" dirty="0"/>
              <a:t>In 2007 one in </a:t>
            </a:r>
            <a:r>
              <a:rPr lang="it-IT" dirty="0" err="1"/>
              <a:t>three</a:t>
            </a:r>
            <a:r>
              <a:rPr lang="it-IT" dirty="0"/>
              <a:t> London </a:t>
            </a:r>
            <a:r>
              <a:rPr lang="it-IT" dirty="0" err="1"/>
              <a:t>residents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born</a:t>
            </a:r>
            <a:r>
              <a:rPr lang="it-IT" dirty="0"/>
              <a:t> </a:t>
            </a:r>
            <a:r>
              <a:rPr lang="it-IT" dirty="0" err="1"/>
              <a:t>outside</a:t>
            </a:r>
            <a:r>
              <a:rPr lang="it-IT" dirty="0"/>
              <a:t> the UK. London </a:t>
            </a:r>
            <a:r>
              <a:rPr lang="it-IT" dirty="0" err="1"/>
              <a:t>is</a:t>
            </a:r>
            <a:r>
              <a:rPr lang="it-IT" dirty="0"/>
              <a:t> the city with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immigrants</a:t>
            </a:r>
            <a:r>
              <a:rPr lang="it-IT" dirty="0"/>
              <a:t>.</a:t>
            </a:r>
          </a:p>
          <a:p>
            <a:r>
              <a:rPr lang="it-IT" dirty="0" err="1"/>
              <a:t>Immigrants</a:t>
            </a:r>
            <a:r>
              <a:rPr lang="it-IT" dirty="0"/>
              <a:t> are </a:t>
            </a:r>
            <a:r>
              <a:rPr lang="it-IT" dirty="0" err="1"/>
              <a:t>arriving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rate of 500,000 a </a:t>
            </a:r>
            <a:r>
              <a:rPr lang="it-IT" dirty="0" err="1"/>
              <a:t>year</a:t>
            </a:r>
            <a:r>
              <a:rPr lang="it-IT" dirty="0"/>
              <a:t> - or </a:t>
            </a:r>
            <a:r>
              <a:rPr lang="it-IT" dirty="0" err="1"/>
              <a:t>nearly</a:t>
            </a:r>
            <a:r>
              <a:rPr lang="it-IT" dirty="0"/>
              <a:t> one a minute.</a:t>
            </a:r>
          </a:p>
        </p:txBody>
      </p:sp>
    </p:spTree>
    <p:extLst>
      <p:ext uri="{BB962C8B-B14F-4D97-AF65-F5344CB8AC3E}">
        <p14:creationId xmlns:p14="http://schemas.microsoft.com/office/powerpoint/2010/main" xmlns="" val="20150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4BA095E-A8A5-4DD1-A63C-764425CBE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0" y="520309"/>
            <a:ext cx="12073209" cy="6120188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xmlns="" id="{97FA1125-930A-4024-A659-8AC5110C9091}"/>
              </a:ext>
            </a:extLst>
          </p:cNvPr>
          <p:cNvCxnSpPr>
            <a:cxnSpLocks/>
          </p:cNvCxnSpPr>
          <p:nvPr/>
        </p:nvCxnSpPr>
        <p:spPr>
          <a:xfrm flipH="1" flipV="1">
            <a:off x="5797120" y="1455945"/>
            <a:ext cx="2627789" cy="15535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728141BB-3BC0-47C8-924E-0B8C65157A4B}"/>
              </a:ext>
            </a:extLst>
          </p:cNvPr>
          <p:cNvCxnSpPr>
            <a:cxnSpLocks/>
          </p:cNvCxnSpPr>
          <p:nvPr/>
        </p:nvCxnSpPr>
        <p:spPr>
          <a:xfrm flipH="1" flipV="1">
            <a:off x="5797119" y="1455942"/>
            <a:ext cx="2130640" cy="8966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7562FE9A-FA68-49E3-B7AB-FBB2B33D073F}"/>
              </a:ext>
            </a:extLst>
          </p:cNvPr>
          <p:cNvCxnSpPr>
            <a:cxnSpLocks/>
          </p:cNvCxnSpPr>
          <p:nvPr/>
        </p:nvCxnSpPr>
        <p:spPr>
          <a:xfrm flipH="1" flipV="1">
            <a:off x="5797124" y="1455938"/>
            <a:ext cx="2165407" cy="1089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9F623B6F-60A0-41C5-B282-0328C4236047}"/>
              </a:ext>
            </a:extLst>
          </p:cNvPr>
          <p:cNvCxnSpPr>
            <a:cxnSpLocks/>
          </p:cNvCxnSpPr>
          <p:nvPr/>
        </p:nvCxnSpPr>
        <p:spPr>
          <a:xfrm flipV="1">
            <a:off x="2601157" y="1558774"/>
            <a:ext cx="3195963" cy="425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xmlns="" id="{6E70279F-42C4-4F1F-8D43-8C53E950BFB5}"/>
              </a:ext>
            </a:extLst>
          </p:cNvPr>
          <p:cNvCxnSpPr>
            <a:cxnSpLocks/>
          </p:cNvCxnSpPr>
          <p:nvPr/>
        </p:nvCxnSpPr>
        <p:spPr>
          <a:xfrm flipH="1" flipV="1">
            <a:off x="5672836" y="1454459"/>
            <a:ext cx="976545" cy="2864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8DBA6B2E-A06F-41E9-8F9A-A514863B8A6B}"/>
              </a:ext>
            </a:extLst>
          </p:cNvPr>
          <p:cNvCxnSpPr>
            <a:cxnSpLocks/>
          </p:cNvCxnSpPr>
          <p:nvPr/>
        </p:nvCxnSpPr>
        <p:spPr>
          <a:xfrm flipH="1" flipV="1">
            <a:off x="5797122" y="1558779"/>
            <a:ext cx="3993471" cy="3008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xmlns="" id="{05E82D2A-F88B-42B7-92DE-990B4C70F032}"/>
              </a:ext>
            </a:extLst>
          </p:cNvPr>
          <p:cNvCxnSpPr>
            <a:cxnSpLocks/>
          </p:cNvCxnSpPr>
          <p:nvPr/>
        </p:nvCxnSpPr>
        <p:spPr>
          <a:xfrm flipV="1">
            <a:off x="3502983" y="1651248"/>
            <a:ext cx="2169848" cy="2916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xmlns="" id="{F4115C15-808B-4C6C-9575-25E5AFD52C18}"/>
              </a:ext>
            </a:extLst>
          </p:cNvPr>
          <p:cNvCxnSpPr>
            <a:cxnSpLocks/>
          </p:cNvCxnSpPr>
          <p:nvPr/>
        </p:nvCxnSpPr>
        <p:spPr>
          <a:xfrm flipH="1" flipV="1">
            <a:off x="5894773" y="1478507"/>
            <a:ext cx="4020104" cy="16997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xmlns="" id="{A1BE90A6-4A36-4235-B621-87BF6EB288A9}"/>
              </a:ext>
            </a:extLst>
          </p:cNvPr>
          <p:cNvCxnSpPr>
            <a:cxnSpLocks/>
          </p:cNvCxnSpPr>
          <p:nvPr/>
        </p:nvCxnSpPr>
        <p:spPr>
          <a:xfrm flipV="1">
            <a:off x="4128121" y="1651253"/>
            <a:ext cx="1541015" cy="24642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0D646EE-4A6F-43B0-B03B-6C29DAE32493}"/>
              </a:ext>
            </a:extLst>
          </p:cNvPr>
          <p:cNvSpPr txBox="1"/>
          <p:nvPr/>
        </p:nvSpPr>
        <p:spPr>
          <a:xfrm>
            <a:off x="183148" y="3580409"/>
            <a:ext cx="327416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 more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150,000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Brazil 200,000-300,000 0.3% -0.5%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 more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1,600,000 2.7%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Pakistan more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900,000 1.5% South Africa 550,000 1%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400,000 0.5%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Nigeria 800,000-3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1.3% -5%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Philippines 200,000 0.3%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Russia 300,000 0.5%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Afghanistan 200,000 0.3%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Colombia 130,000-160,000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276EB666-F0E0-44C2-8521-C8A10C3045B3}"/>
              </a:ext>
            </a:extLst>
          </p:cNvPr>
          <p:cNvCxnSpPr>
            <a:cxnSpLocks/>
          </p:cNvCxnSpPr>
          <p:nvPr/>
        </p:nvCxnSpPr>
        <p:spPr>
          <a:xfrm flipH="1" flipV="1">
            <a:off x="5668393" y="1490716"/>
            <a:ext cx="334475" cy="1802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xmlns="" id="{22A95C7F-AD7A-4354-85CF-CEF12228B827}"/>
              </a:ext>
            </a:extLst>
          </p:cNvPr>
          <p:cNvCxnSpPr>
            <a:cxnSpLocks/>
          </p:cNvCxnSpPr>
          <p:nvPr/>
        </p:nvCxnSpPr>
        <p:spPr>
          <a:xfrm flipH="1">
            <a:off x="5825233" y="996672"/>
            <a:ext cx="2200179" cy="494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xmlns="" id="{0018F49C-2EFB-45FB-AFA8-ECFF315BE201}"/>
              </a:ext>
            </a:extLst>
          </p:cNvPr>
          <p:cNvCxnSpPr>
            <a:cxnSpLocks/>
          </p:cNvCxnSpPr>
          <p:nvPr/>
        </p:nvCxnSpPr>
        <p:spPr>
          <a:xfrm flipH="1" flipV="1">
            <a:off x="5825237" y="1606861"/>
            <a:ext cx="2160127" cy="6499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2641F1D6-62B0-4CFB-8277-A08AFD474D2C}"/>
              </a:ext>
            </a:extLst>
          </p:cNvPr>
          <p:cNvCxnSpPr>
            <a:cxnSpLocks/>
          </p:cNvCxnSpPr>
          <p:nvPr/>
        </p:nvCxnSpPr>
        <p:spPr>
          <a:xfrm flipV="1">
            <a:off x="3206693" y="1592068"/>
            <a:ext cx="2461699" cy="1885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161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EBDDF64-52FE-435C-AE92-D032D2C7C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5" y="688019"/>
            <a:ext cx="12171435" cy="6169981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xmlns="" id="{A1A4DCD5-6B26-482C-8104-BC8DCB33D36E}"/>
              </a:ext>
            </a:extLst>
          </p:cNvPr>
          <p:cNvCxnSpPr>
            <a:cxnSpLocks/>
          </p:cNvCxnSpPr>
          <p:nvPr/>
        </p:nvCxnSpPr>
        <p:spPr>
          <a:xfrm>
            <a:off x="5808133" y="1703758"/>
            <a:ext cx="5342467" cy="35455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4FDE5063-9A59-4072-BF13-85A32479B3AB}"/>
              </a:ext>
            </a:extLst>
          </p:cNvPr>
          <p:cNvCxnSpPr>
            <a:cxnSpLocks/>
          </p:cNvCxnSpPr>
          <p:nvPr/>
        </p:nvCxnSpPr>
        <p:spPr>
          <a:xfrm flipH="1">
            <a:off x="2760955" y="1703754"/>
            <a:ext cx="2974020" cy="629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72A4CE4-E3EA-4B39-916F-8608D5DE8F09}"/>
              </a:ext>
            </a:extLst>
          </p:cNvPr>
          <p:cNvSpPr txBox="1"/>
          <p:nvPr/>
        </p:nvSpPr>
        <p:spPr>
          <a:xfrm>
            <a:off x="4932922" y="95091"/>
            <a:ext cx="234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English Migration 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9DFAA6C8-700D-46B8-A8FF-6A784325FF44}"/>
              </a:ext>
            </a:extLst>
          </p:cNvPr>
          <p:cNvCxnSpPr>
            <a:cxnSpLocks/>
          </p:cNvCxnSpPr>
          <p:nvPr/>
        </p:nvCxnSpPr>
        <p:spPr>
          <a:xfrm>
            <a:off x="5734976" y="1703754"/>
            <a:ext cx="519877" cy="477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824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A32126BB-FB96-4AA5-BDA1-61739B10B848}"/>
              </a:ext>
            </a:extLst>
          </p:cNvPr>
          <p:cNvSpPr/>
          <p:nvPr/>
        </p:nvSpPr>
        <p:spPr>
          <a:xfrm>
            <a:off x="457201" y="282646"/>
            <a:ext cx="483446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seguente tabella riporta la composizione etnica del Regno Unito (censimento del 2001:</a:t>
            </a:r>
          </a:p>
          <a:p>
            <a:r>
              <a:rPr lang="it-IT" dirty="0"/>
              <a:t>Gruppo Etnico Popolazione % del totale*</a:t>
            </a:r>
          </a:p>
          <a:p>
            <a:r>
              <a:rPr lang="it-IT" dirty="0"/>
              <a:t>Bianchi 54.153.898 92,1%</a:t>
            </a:r>
          </a:p>
          <a:p>
            <a:r>
              <a:rPr lang="it-IT" dirty="0"/>
              <a:t>Etnia mista 677.117 1,2%</a:t>
            </a:r>
          </a:p>
          <a:p>
            <a:r>
              <a:rPr lang="it-IT" dirty="0"/>
              <a:t>Indiani 1.053.411 1,8%</a:t>
            </a:r>
          </a:p>
          <a:p>
            <a:r>
              <a:rPr lang="it-IT" dirty="0"/>
              <a:t>Pakistani 747.285 1,3%</a:t>
            </a:r>
          </a:p>
          <a:p>
            <a:r>
              <a:rPr lang="it-IT" dirty="0"/>
              <a:t>Bengalesi 283.063 0,5%</a:t>
            </a:r>
          </a:p>
          <a:p>
            <a:r>
              <a:rPr lang="it-IT" dirty="0"/>
              <a:t>Altri asiatici (non</a:t>
            </a:r>
          </a:p>
          <a:p>
            <a:r>
              <a:rPr lang="it-IT" dirty="0"/>
              <a:t>cinesi) 247.644 0,4%</a:t>
            </a:r>
          </a:p>
          <a:p>
            <a:r>
              <a:rPr lang="it-IT" dirty="0"/>
              <a:t>Bianchi africani 565.876 1,0%</a:t>
            </a:r>
          </a:p>
          <a:p>
            <a:r>
              <a:rPr lang="it-IT" dirty="0"/>
              <a:t>Neri africani 485.277 0,8%</a:t>
            </a:r>
          </a:p>
          <a:p>
            <a:r>
              <a:rPr lang="it-IT" dirty="0"/>
              <a:t>Altri neri 97.585 0,2%</a:t>
            </a:r>
          </a:p>
          <a:p>
            <a:r>
              <a:rPr lang="it-IT" dirty="0"/>
              <a:t>Cinesi 247.403 0,4%</a:t>
            </a:r>
          </a:p>
          <a:p>
            <a:r>
              <a:rPr lang="it-IT" dirty="0"/>
              <a:t>Altri 230.615 0,4%</a:t>
            </a:r>
          </a:p>
          <a:p>
            <a:r>
              <a:rPr lang="it-IT" sz="1400" dirty="0"/>
              <a:t>* % sulla popolazione totale del Regno Unito</a:t>
            </a:r>
          </a:p>
          <a:p>
            <a:r>
              <a:rPr lang="it-IT" sz="1400" dirty="0"/>
              <a:t>Cittadini nati all'estero e residenti nel</a:t>
            </a:r>
          </a:p>
          <a:p>
            <a:r>
              <a:rPr lang="it-IT" sz="1400" dirty="0"/>
              <a:t>Regno Unito (periodo aprile 2007-</a:t>
            </a:r>
          </a:p>
          <a:p>
            <a:r>
              <a:rPr lang="it-IT" sz="1400" dirty="0"/>
              <a:t>marzo 2008)</a:t>
            </a:r>
          </a:p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6CA9BEEA-479E-4368-A32B-DBB0876D76A3}"/>
              </a:ext>
            </a:extLst>
          </p:cNvPr>
          <p:cNvSpPr/>
          <p:nvPr/>
        </p:nvSpPr>
        <p:spPr>
          <a:xfrm>
            <a:off x="5977469" y="214917"/>
            <a:ext cx="496146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following </a:t>
            </a:r>
            <a:r>
              <a:rPr lang="it-IT" dirty="0" err="1"/>
              <a:t>table</a:t>
            </a:r>
            <a:r>
              <a:rPr lang="it-IT" dirty="0"/>
              <a:t> shows the </a:t>
            </a:r>
            <a:r>
              <a:rPr lang="it-IT" dirty="0" err="1"/>
              <a:t>ethnic</a:t>
            </a:r>
            <a:r>
              <a:rPr lang="it-IT" dirty="0"/>
              <a:t> </a:t>
            </a:r>
            <a:r>
              <a:rPr lang="it-IT" dirty="0" err="1"/>
              <a:t>composition</a:t>
            </a:r>
            <a:r>
              <a:rPr lang="it-IT" dirty="0"/>
              <a:t> of the United Kingdom (2001 census :</a:t>
            </a:r>
          </a:p>
          <a:p>
            <a:r>
              <a:rPr lang="it-IT" dirty="0" err="1"/>
              <a:t>Ethnic</a:t>
            </a:r>
            <a:r>
              <a:rPr lang="it-IT" dirty="0"/>
              <a:t> Group </a:t>
            </a:r>
            <a:r>
              <a:rPr lang="it-IT" dirty="0" err="1"/>
              <a:t>Population</a:t>
            </a:r>
            <a:r>
              <a:rPr lang="it-IT" dirty="0"/>
              <a:t>% of </a:t>
            </a:r>
            <a:r>
              <a:rPr lang="it-IT" dirty="0" err="1"/>
              <a:t>total</a:t>
            </a:r>
            <a:r>
              <a:rPr lang="it-IT" dirty="0"/>
              <a:t> *</a:t>
            </a:r>
          </a:p>
          <a:p>
            <a:r>
              <a:rPr lang="it-IT" dirty="0" err="1"/>
              <a:t>Whites</a:t>
            </a:r>
            <a:r>
              <a:rPr lang="it-IT" dirty="0"/>
              <a:t> 54,153,898 92.1%</a:t>
            </a:r>
          </a:p>
          <a:p>
            <a:r>
              <a:rPr lang="it-IT" dirty="0"/>
              <a:t>Mixed </a:t>
            </a:r>
            <a:r>
              <a:rPr lang="it-IT" dirty="0" err="1"/>
              <a:t>ethnicity</a:t>
            </a:r>
            <a:r>
              <a:rPr lang="it-IT" dirty="0"/>
              <a:t> 677.117 1.2%</a:t>
            </a:r>
          </a:p>
          <a:p>
            <a:r>
              <a:rPr lang="it-IT" dirty="0" err="1"/>
              <a:t>Indians</a:t>
            </a:r>
            <a:r>
              <a:rPr lang="it-IT" dirty="0"/>
              <a:t> 1,053.411 1.8%</a:t>
            </a:r>
          </a:p>
          <a:p>
            <a:r>
              <a:rPr lang="it-IT" dirty="0"/>
              <a:t>Pakistani 747,285 1.3%</a:t>
            </a:r>
          </a:p>
          <a:p>
            <a:r>
              <a:rPr lang="it-IT" dirty="0"/>
              <a:t>Bengali 283.063 0.5%</a:t>
            </a:r>
          </a:p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Asians</a:t>
            </a:r>
            <a:r>
              <a:rPr lang="it-IT" dirty="0"/>
              <a:t> (</a:t>
            </a:r>
            <a:r>
              <a:rPr lang="it-IT" dirty="0" err="1"/>
              <a:t>not</a:t>
            </a:r>
            <a:endParaRPr lang="it-IT" dirty="0"/>
          </a:p>
          <a:p>
            <a:r>
              <a:rPr lang="it-IT" dirty="0" err="1"/>
              <a:t>Chinese</a:t>
            </a:r>
            <a:r>
              <a:rPr lang="it-IT" dirty="0"/>
              <a:t>) 247.644 0.4%</a:t>
            </a:r>
          </a:p>
          <a:p>
            <a:r>
              <a:rPr lang="it-IT" dirty="0" err="1"/>
              <a:t>African</a:t>
            </a:r>
            <a:r>
              <a:rPr lang="it-IT" dirty="0"/>
              <a:t> </a:t>
            </a:r>
            <a:r>
              <a:rPr lang="it-IT" dirty="0" err="1"/>
              <a:t>whites</a:t>
            </a:r>
            <a:r>
              <a:rPr lang="it-IT" dirty="0"/>
              <a:t> 565.876 1.0%</a:t>
            </a:r>
          </a:p>
          <a:p>
            <a:r>
              <a:rPr lang="it-IT" dirty="0" err="1"/>
              <a:t>African</a:t>
            </a:r>
            <a:r>
              <a:rPr lang="it-IT" dirty="0"/>
              <a:t> blacks 485.277 0.8%</a:t>
            </a:r>
          </a:p>
          <a:p>
            <a:r>
              <a:rPr lang="it-IT" dirty="0" err="1"/>
              <a:t>Other</a:t>
            </a:r>
            <a:r>
              <a:rPr lang="it-IT" dirty="0"/>
              <a:t> blacks 97.585 0.2%</a:t>
            </a:r>
          </a:p>
          <a:p>
            <a:r>
              <a:rPr lang="it-IT" dirty="0" err="1"/>
              <a:t>Chinese</a:t>
            </a:r>
            <a:r>
              <a:rPr lang="it-IT" dirty="0"/>
              <a:t> 247.403 0.4%</a:t>
            </a:r>
          </a:p>
          <a:p>
            <a:r>
              <a:rPr lang="it-IT" dirty="0"/>
              <a:t>Others 230.615 0.4%</a:t>
            </a:r>
          </a:p>
          <a:p>
            <a:r>
              <a:rPr lang="it-IT" sz="1400" dirty="0"/>
              <a:t>*% on the </a:t>
            </a:r>
            <a:r>
              <a:rPr lang="it-IT" sz="1400" dirty="0" err="1"/>
              <a:t>total</a:t>
            </a:r>
            <a:r>
              <a:rPr lang="it-IT" sz="1400" dirty="0"/>
              <a:t> </a:t>
            </a:r>
            <a:r>
              <a:rPr lang="it-IT" sz="1400" dirty="0" err="1"/>
              <a:t>population</a:t>
            </a:r>
            <a:r>
              <a:rPr lang="it-IT" sz="1400" dirty="0"/>
              <a:t> of the United Kingdom</a:t>
            </a:r>
          </a:p>
          <a:p>
            <a:r>
              <a:rPr lang="it-IT" sz="1400" dirty="0" err="1"/>
              <a:t>Citizens</a:t>
            </a:r>
            <a:r>
              <a:rPr lang="it-IT" sz="1400" dirty="0"/>
              <a:t> </a:t>
            </a:r>
            <a:r>
              <a:rPr lang="it-IT" sz="1400" dirty="0" err="1"/>
              <a:t>born</a:t>
            </a:r>
            <a:r>
              <a:rPr lang="it-IT" sz="1400" dirty="0"/>
              <a:t> </a:t>
            </a:r>
            <a:r>
              <a:rPr lang="it-IT" sz="1400" dirty="0" err="1"/>
              <a:t>abroad</a:t>
            </a:r>
            <a:r>
              <a:rPr lang="it-IT" sz="1400" dirty="0"/>
              <a:t> and </a:t>
            </a:r>
            <a:r>
              <a:rPr lang="it-IT" sz="1400" dirty="0" err="1"/>
              <a:t>residing</a:t>
            </a:r>
            <a:r>
              <a:rPr lang="it-IT" sz="1400" dirty="0"/>
              <a:t> in the</a:t>
            </a:r>
          </a:p>
          <a:p>
            <a:r>
              <a:rPr lang="it-IT" sz="1400" dirty="0"/>
              <a:t>United Kingdom (</a:t>
            </a:r>
            <a:r>
              <a:rPr lang="it-IT" sz="1400" dirty="0" err="1"/>
              <a:t>period</a:t>
            </a:r>
            <a:r>
              <a:rPr lang="it-IT" sz="1400" dirty="0"/>
              <a:t> of April 2007-</a:t>
            </a:r>
          </a:p>
          <a:p>
            <a:r>
              <a:rPr lang="it-IT" sz="1400" dirty="0"/>
              <a:t>March 2008)</a:t>
            </a: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="" val="296316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3E84A51F-D994-44EB-8C82-870078F9F57F}"/>
              </a:ext>
            </a:extLst>
          </p:cNvPr>
          <p:cNvSpPr/>
          <p:nvPr/>
        </p:nvSpPr>
        <p:spPr>
          <a:xfrm>
            <a:off x="389467" y="655128"/>
            <a:ext cx="49276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LiberationSerif"/>
              </a:rPr>
              <a:t>Origine delle varie etnie:</a:t>
            </a:r>
          </a:p>
          <a:p>
            <a:r>
              <a:rPr lang="it-IT" b="1" dirty="0" err="1">
                <a:latin typeface="LiberationSans-Bold"/>
              </a:rPr>
              <a:t>Pos</a:t>
            </a:r>
            <a:r>
              <a:rPr lang="it-IT" b="1" dirty="0">
                <a:latin typeface="LiberationSans-Bold"/>
              </a:rPr>
              <a:t>. Cittadinanza Popolazione % del totale</a:t>
            </a:r>
          </a:p>
          <a:p>
            <a:r>
              <a:rPr lang="it-IT" dirty="0">
                <a:latin typeface="LiberationSans"/>
              </a:rPr>
              <a:t>1 Regno Unito</a:t>
            </a:r>
          </a:p>
          <a:p>
            <a:r>
              <a:rPr lang="it-IT" dirty="0">
                <a:latin typeface="LiberationSans"/>
              </a:rPr>
              <a:t>2 India più di 1.600.000 2,7%</a:t>
            </a:r>
          </a:p>
          <a:p>
            <a:r>
              <a:rPr lang="it-IT" dirty="0">
                <a:latin typeface="LiberationSans"/>
              </a:rPr>
              <a:t>3 Pakistan più di 900.000 1,5%</a:t>
            </a:r>
          </a:p>
          <a:p>
            <a:r>
              <a:rPr lang="it-IT" dirty="0">
                <a:latin typeface="LiberationSans"/>
              </a:rPr>
              <a:t>4 Stati Uniti più di 150.000</a:t>
            </a:r>
          </a:p>
          <a:p>
            <a:r>
              <a:rPr lang="it-IT" dirty="0">
                <a:latin typeface="LiberationSans"/>
              </a:rPr>
              <a:t>5 Sudafrica 550.000 1%</a:t>
            </a:r>
          </a:p>
          <a:p>
            <a:r>
              <a:rPr lang="it-IT" dirty="0">
                <a:latin typeface="LiberationSans"/>
              </a:rPr>
              <a:t>6 Australia 400.000 0,5%</a:t>
            </a:r>
          </a:p>
          <a:p>
            <a:r>
              <a:rPr lang="it-IT" dirty="0">
                <a:latin typeface="LiberationSans"/>
              </a:rPr>
              <a:t>7 Nigeria 800.000-3 milioni 1,3%-5%</a:t>
            </a:r>
          </a:p>
          <a:p>
            <a:r>
              <a:rPr lang="it-IT" dirty="0">
                <a:latin typeface="LiberationSans"/>
              </a:rPr>
              <a:t>8 Polonia 1.000.000 1,6%</a:t>
            </a:r>
          </a:p>
          <a:p>
            <a:r>
              <a:rPr lang="it-IT" dirty="0">
                <a:latin typeface="LiberationSans"/>
              </a:rPr>
              <a:t>9 Turchia 400.000 0,5%</a:t>
            </a:r>
          </a:p>
          <a:p>
            <a:r>
              <a:rPr lang="it-IT" dirty="0">
                <a:latin typeface="LiberationSans"/>
              </a:rPr>
              <a:t>10 Iran 250.000-300.000 0,42%-</a:t>
            </a:r>
          </a:p>
          <a:p>
            <a:r>
              <a:rPr lang="it-IT" dirty="0">
                <a:latin typeface="LiberationSans"/>
              </a:rPr>
              <a:t>11 Filippine 200.000 0,3%</a:t>
            </a:r>
          </a:p>
          <a:p>
            <a:r>
              <a:rPr lang="fr-FR" dirty="0">
                <a:latin typeface="LiberationSans"/>
              </a:rPr>
              <a:t>12 Iraq 250.000-450.000 0,42%-0,75%</a:t>
            </a:r>
          </a:p>
          <a:p>
            <a:r>
              <a:rPr lang="it-IT" dirty="0">
                <a:latin typeface="LiberationSans"/>
              </a:rPr>
              <a:t>13 Brasile 200.000-300.000 0,3%-0,5%</a:t>
            </a:r>
          </a:p>
          <a:p>
            <a:r>
              <a:rPr lang="it-IT" dirty="0">
                <a:latin typeface="LiberationSans"/>
              </a:rPr>
              <a:t>14 Russia 300.000 0,5%</a:t>
            </a:r>
          </a:p>
          <a:p>
            <a:r>
              <a:rPr lang="it-IT" dirty="0">
                <a:latin typeface="LiberationSans"/>
              </a:rPr>
              <a:t>15 Afghanistan 200.000 0,3%</a:t>
            </a:r>
          </a:p>
          <a:p>
            <a:r>
              <a:rPr lang="it-IT" dirty="0">
                <a:latin typeface="LiberationSans"/>
              </a:rPr>
              <a:t>16 Colombia 130.000-160.000</a:t>
            </a:r>
          </a:p>
          <a:p>
            <a:r>
              <a:rPr lang="it-IT" dirty="0">
                <a:latin typeface="LiberationSans"/>
              </a:rPr>
              <a:t>17 Lituania 200.000 0,3%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F919149F-8BA0-4935-A5A2-570BF1560597}"/>
              </a:ext>
            </a:extLst>
          </p:cNvPr>
          <p:cNvSpPr/>
          <p:nvPr/>
        </p:nvSpPr>
        <p:spPr>
          <a:xfrm>
            <a:off x="6553200" y="655124"/>
            <a:ext cx="4368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Origin</a:t>
            </a:r>
            <a:r>
              <a:rPr lang="it-IT" b="1" dirty="0"/>
              <a:t> of the </a:t>
            </a:r>
            <a:r>
              <a:rPr lang="it-IT" b="1" dirty="0" err="1"/>
              <a:t>various</a:t>
            </a:r>
            <a:r>
              <a:rPr lang="it-IT" b="1" dirty="0"/>
              <a:t> </a:t>
            </a:r>
            <a:r>
              <a:rPr lang="it-IT" b="1" dirty="0" err="1"/>
              <a:t>ethnic</a:t>
            </a:r>
            <a:r>
              <a:rPr lang="it-IT" b="1" dirty="0"/>
              <a:t> </a:t>
            </a:r>
            <a:r>
              <a:rPr lang="it-IT" b="1" dirty="0" err="1"/>
              <a:t>groups</a:t>
            </a:r>
            <a:r>
              <a:rPr lang="it-IT" b="1" dirty="0"/>
              <a:t>:</a:t>
            </a:r>
          </a:p>
          <a:p>
            <a:r>
              <a:rPr lang="it-IT" b="1" dirty="0" err="1"/>
              <a:t>Pos</a:t>
            </a:r>
            <a:r>
              <a:rPr lang="it-IT" b="1" dirty="0"/>
              <a:t>. </a:t>
            </a:r>
            <a:r>
              <a:rPr lang="it-IT" b="1" dirty="0" err="1"/>
              <a:t>Citizenship</a:t>
            </a:r>
            <a:r>
              <a:rPr lang="it-IT" b="1" dirty="0"/>
              <a:t> </a:t>
            </a:r>
            <a:r>
              <a:rPr lang="it-IT" b="1" dirty="0" err="1"/>
              <a:t>Population</a:t>
            </a:r>
            <a:r>
              <a:rPr lang="it-IT" b="1" dirty="0"/>
              <a:t>% of </a:t>
            </a:r>
            <a:r>
              <a:rPr lang="it-IT" b="1" dirty="0" err="1"/>
              <a:t>total</a:t>
            </a:r>
            <a:r>
              <a:rPr lang="it-IT" b="1" dirty="0"/>
              <a:t> </a:t>
            </a:r>
          </a:p>
          <a:p>
            <a:r>
              <a:rPr lang="it-IT" dirty="0"/>
              <a:t>1 United Kingdom</a:t>
            </a:r>
          </a:p>
          <a:p>
            <a:r>
              <a:rPr lang="it-IT" dirty="0"/>
              <a:t>2 India more </a:t>
            </a:r>
            <a:r>
              <a:rPr lang="it-IT" dirty="0" err="1"/>
              <a:t>than</a:t>
            </a:r>
            <a:r>
              <a:rPr lang="it-IT" dirty="0"/>
              <a:t> 1,600,000 2.7%</a:t>
            </a:r>
          </a:p>
          <a:p>
            <a:r>
              <a:rPr lang="it-IT" dirty="0"/>
              <a:t>3 Pakistan more </a:t>
            </a:r>
            <a:r>
              <a:rPr lang="it-IT" dirty="0" err="1"/>
              <a:t>than</a:t>
            </a:r>
            <a:r>
              <a:rPr lang="it-IT" dirty="0"/>
              <a:t> 900,000 1.5%</a:t>
            </a:r>
          </a:p>
          <a:p>
            <a:r>
              <a:rPr lang="it-IT" dirty="0"/>
              <a:t>4 United States more </a:t>
            </a:r>
            <a:r>
              <a:rPr lang="it-IT" dirty="0" err="1"/>
              <a:t>than</a:t>
            </a:r>
            <a:r>
              <a:rPr lang="it-IT" dirty="0"/>
              <a:t> 150,000</a:t>
            </a:r>
          </a:p>
          <a:p>
            <a:r>
              <a:rPr lang="it-IT" dirty="0"/>
              <a:t>5 South Africa 550,000 1%</a:t>
            </a:r>
          </a:p>
          <a:p>
            <a:r>
              <a:rPr lang="it-IT" dirty="0"/>
              <a:t>6 Australia 400,000 0.5%</a:t>
            </a:r>
          </a:p>
          <a:p>
            <a:r>
              <a:rPr lang="it-IT" dirty="0"/>
              <a:t>7 Nigeria 800,000-3 </a:t>
            </a:r>
            <a:r>
              <a:rPr lang="it-IT" dirty="0" err="1"/>
              <a:t>million</a:t>
            </a:r>
            <a:r>
              <a:rPr lang="it-IT" dirty="0"/>
              <a:t> 1.3% -5%</a:t>
            </a:r>
          </a:p>
          <a:p>
            <a:r>
              <a:rPr lang="it-IT" dirty="0"/>
              <a:t>8 Poland 1,000,000 1.6%</a:t>
            </a:r>
          </a:p>
          <a:p>
            <a:r>
              <a:rPr lang="it-IT" dirty="0"/>
              <a:t>9 </a:t>
            </a:r>
            <a:r>
              <a:rPr lang="it-IT" dirty="0" err="1"/>
              <a:t>Turkey</a:t>
            </a:r>
            <a:r>
              <a:rPr lang="it-IT" dirty="0"/>
              <a:t> 400,000 0.5%</a:t>
            </a:r>
          </a:p>
          <a:p>
            <a:r>
              <a:rPr lang="it-IT" dirty="0"/>
              <a:t>10 Iran 250,000-300,000 0.42% -</a:t>
            </a:r>
          </a:p>
          <a:p>
            <a:r>
              <a:rPr lang="it-IT" dirty="0"/>
              <a:t>11 Philippines 200,000 0.3%</a:t>
            </a:r>
          </a:p>
          <a:p>
            <a:r>
              <a:rPr lang="it-IT" dirty="0"/>
              <a:t>12 Iraq 250,000-450,000 0.42% -0.75%</a:t>
            </a:r>
          </a:p>
          <a:p>
            <a:r>
              <a:rPr lang="it-IT" dirty="0"/>
              <a:t>13 Brazil 200,000-300,000 0.3% -0.5%</a:t>
            </a:r>
          </a:p>
          <a:p>
            <a:r>
              <a:rPr lang="it-IT" dirty="0"/>
              <a:t>14 Russia 300,000 0.5%</a:t>
            </a:r>
          </a:p>
          <a:p>
            <a:r>
              <a:rPr lang="it-IT" dirty="0"/>
              <a:t>15 Afghanistan 200,000 0.3%</a:t>
            </a:r>
          </a:p>
          <a:p>
            <a:r>
              <a:rPr lang="it-IT" dirty="0"/>
              <a:t>16 Colombia 130,000-160,000</a:t>
            </a:r>
          </a:p>
          <a:p>
            <a:r>
              <a:rPr lang="it-IT" dirty="0"/>
              <a:t>17 Lithuania 200,000 0.3%</a:t>
            </a:r>
          </a:p>
        </p:txBody>
      </p:sp>
    </p:spTree>
    <p:extLst>
      <p:ext uri="{BB962C8B-B14F-4D97-AF65-F5344CB8AC3E}">
        <p14:creationId xmlns:p14="http://schemas.microsoft.com/office/powerpoint/2010/main" xmlns="" val="4104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7C5401D4-90BF-4B49-A4EB-0DE86917C9E1}"/>
              </a:ext>
            </a:extLst>
          </p:cNvPr>
          <p:cNvSpPr/>
          <p:nvPr/>
        </p:nvSpPr>
        <p:spPr>
          <a:xfrm>
            <a:off x="3592656" y="110522"/>
            <a:ext cx="5006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Irish </a:t>
            </a:r>
            <a:r>
              <a:rPr lang="it-IT" sz="2400" dirty="0" err="1"/>
              <a:t>immigration</a:t>
            </a:r>
            <a:r>
              <a:rPr lang="it-IT" sz="2400" dirty="0"/>
              <a:t> and </a:t>
            </a:r>
            <a:r>
              <a:rPr lang="it-IT" sz="2400" dirty="0" err="1"/>
              <a:t>emigration</a:t>
            </a:r>
            <a:r>
              <a:rPr lang="it-IT" sz="2400" dirty="0"/>
              <a:t> </a:t>
            </a:r>
            <a:r>
              <a:rPr lang="it-IT" sz="2400" dirty="0" err="1"/>
              <a:t>flows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44D06FA-69E7-4E10-9355-319B0728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79" r="22201" b="7177"/>
          <a:stretch/>
        </p:blipFill>
        <p:spPr>
          <a:xfrm>
            <a:off x="2860092" y="492256"/>
            <a:ext cx="6471821" cy="636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8D6D53C-DA3A-4305-BE51-675D94B4F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30582" y="488122"/>
            <a:ext cx="8104043" cy="6146544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xmlns="" id="{82C66621-7893-446C-9324-FFCC75CA9B40}"/>
              </a:ext>
            </a:extLst>
          </p:cNvPr>
          <p:cNvCxnSpPr>
            <a:cxnSpLocks/>
          </p:cNvCxnSpPr>
          <p:nvPr/>
        </p:nvCxnSpPr>
        <p:spPr>
          <a:xfrm flipH="1" flipV="1">
            <a:off x="3400429" y="3333750"/>
            <a:ext cx="2781299" cy="1352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8CE60AD8-E876-4F67-944C-D39BA45450BE}"/>
              </a:ext>
            </a:extLst>
          </p:cNvPr>
          <p:cNvCxnSpPr>
            <a:cxnSpLocks/>
          </p:cNvCxnSpPr>
          <p:nvPr/>
        </p:nvCxnSpPr>
        <p:spPr>
          <a:xfrm flipH="1" flipV="1">
            <a:off x="3400430" y="3429006"/>
            <a:ext cx="2545079" cy="1927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67514EBD-2AA3-4974-AB95-5713610E8E84}"/>
              </a:ext>
            </a:extLst>
          </p:cNvPr>
          <p:cNvCxnSpPr>
            <a:cxnSpLocks/>
          </p:cNvCxnSpPr>
          <p:nvPr/>
        </p:nvCxnSpPr>
        <p:spPr>
          <a:xfrm flipH="1" flipV="1">
            <a:off x="3514729" y="3429001"/>
            <a:ext cx="2731771" cy="2015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xmlns="" id="{D090AEF1-09EE-417D-86BE-86A1295F5C13}"/>
              </a:ext>
            </a:extLst>
          </p:cNvPr>
          <p:cNvCxnSpPr>
            <a:cxnSpLocks/>
          </p:cNvCxnSpPr>
          <p:nvPr/>
        </p:nvCxnSpPr>
        <p:spPr>
          <a:xfrm flipV="1">
            <a:off x="2540321" y="3333756"/>
            <a:ext cx="783907" cy="25421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D125F13E-4007-4023-9379-389B17171AB4}"/>
              </a:ext>
            </a:extLst>
          </p:cNvPr>
          <p:cNvSpPr/>
          <p:nvPr/>
        </p:nvSpPr>
        <p:spPr>
          <a:xfrm>
            <a:off x="69275" y="2140988"/>
            <a:ext cx="21621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 the late 1850s we had a 5000 immigrants from Lithuania</a:t>
            </a:r>
          </a:p>
          <a:p>
            <a:endParaRPr lang="en-GB" dirty="0"/>
          </a:p>
          <a:p>
            <a:r>
              <a:rPr lang="en-GB" dirty="0"/>
              <a:t>From 1950s we received:</a:t>
            </a:r>
          </a:p>
          <a:p>
            <a:pPr lvl="1"/>
            <a:r>
              <a:rPr lang="en-GB" dirty="0"/>
              <a:t>Hungarians after Soviet expansion</a:t>
            </a:r>
          </a:p>
          <a:p>
            <a:pPr lvl="1"/>
            <a:r>
              <a:rPr lang="en-GB" dirty="0"/>
              <a:t>Bosnia</a:t>
            </a:r>
          </a:p>
          <a:p>
            <a:pPr lvl="1"/>
            <a:r>
              <a:rPr lang="en-GB" dirty="0"/>
              <a:t>Kosovo</a:t>
            </a:r>
          </a:p>
          <a:p>
            <a:r>
              <a:rPr lang="en-GB" dirty="0"/>
              <a:t>        Portuguese</a:t>
            </a:r>
          </a:p>
        </p:txBody>
      </p:sp>
    </p:spTree>
    <p:extLst>
      <p:ext uri="{BB962C8B-B14F-4D97-AF65-F5344CB8AC3E}">
        <p14:creationId xmlns:p14="http://schemas.microsoft.com/office/powerpoint/2010/main" xmlns="" val="15013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139E8E10-74C1-4A88-86A9-44F8D38EF30F}"/>
              </a:ext>
            </a:extLst>
          </p:cNvPr>
          <p:cNvSpPr/>
          <p:nvPr/>
        </p:nvSpPr>
        <p:spPr>
          <a:xfrm>
            <a:off x="3127957" y="198218"/>
            <a:ext cx="6465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Italian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immigration</a:t>
            </a:r>
            <a:r>
              <a:rPr lang="it-IT" sz="2800" b="1" dirty="0">
                <a:solidFill>
                  <a:srgbClr val="FF0000"/>
                </a:solidFill>
              </a:rPr>
              <a:t> and </a:t>
            </a:r>
            <a:r>
              <a:rPr lang="it-IT" sz="2800" b="1" dirty="0" err="1">
                <a:solidFill>
                  <a:srgbClr val="FF0000"/>
                </a:solidFill>
              </a:rPr>
              <a:t>emigration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flows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Immagine 4" descr="20181108_13394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2872" t="11937" b="5856"/>
          <a:stretch>
            <a:fillRect/>
          </a:stretch>
        </p:blipFill>
        <p:spPr>
          <a:xfrm>
            <a:off x="1662554" y="803567"/>
            <a:ext cx="8904865" cy="565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7182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8B45A5F-B79C-4544-B78F-96E686AA6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76" y="465666"/>
            <a:ext cx="12157929" cy="6163135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B4ACBC10-9FF9-4936-ACC6-F9C4EB4E037B}"/>
              </a:ext>
            </a:extLst>
          </p:cNvPr>
          <p:cNvCxnSpPr>
            <a:cxnSpLocks/>
          </p:cNvCxnSpPr>
          <p:nvPr/>
        </p:nvCxnSpPr>
        <p:spPr>
          <a:xfrm flipV="1">
            <a:off x="3545205" y="1515539"/>
            <a:ext cx="2059728" cy="30221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93694DE9-20D0-45FD-888A-82B4226441B3}"/>
              </a:ext>
            </a:extLst>
          </p:cNvPr>
          <p:cNvCxnSpPr>
            <a:cxnSpLocks/>
          </p:cNvCxnSpPr>
          <p:nvPr/>
        </p:nvCxnSpPr>
        <p:spPr>
          <a:xfrm flipH="1" flipV="1">
            <a:off x="5604933" y="1515533"/>
            <a:ext cx="3900403" cy="14955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1681C446-768F-4293-991B-CF2414E7793D}"/>
              </a:ext>
            </a:extLst>
          </p:cNvPr>
          <p:cNvSpPr/>
          <p:nvPr/>
        </p:nvSpPr>
        <p:spPr>
          <a:xfrm>
            <a:off x="-266700" y="600307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/>
              <a:t>Chileans </a:t>
            </a:r>
          </a:p>
          <a:p>
            <a:pPr lvl="1"/>
            <a:r>
              <a:rPr lang="en-GB" dirty="0"/>
              <a:t>Vietnamese</a:t>
            </a:r>
          </a:p>
        </p:txBody>
      </p:sp>
    </p:spTree>
    <p:extLst>
      <p:ext uri="{BB962C8B-B14F-4D97-AF65-F5344CB8AC3E}">
        <p14:creationId xmlns:p14="http://schemas.microsoft.com/office/powerpoint/2010/main" xmlns="" val="4200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ED9CA64-A177-43DE-B8FC-3E71EAD69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393" y="590550"/>
            <a:ext cx="12213393" cy="6191250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xmlns="" id="{DC94D959-10FC-4CDB-AD8D-AB90F74EAE38}"/>
              </a:ext>
            </a:extLst>
          </p:cNvPr>
          <p:cNvCxnSpPr>
            <a:cxnSpLocks/>
          </p:cNvCxnSpPr>
          <p:nvPr/>
        </p:nvCxnSpPr>
        <p:spPr>
          <a:xfrm flipH="1">
            <a:off x="2952753" y="1657350"/>
            <a:ext cx="2533651" cy="647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xmlns="" id="{FBB581BA-21CD-4E83-9D47-7F42B558213A}"/>
              </a:ext>
            </a:extLst>
          </p:cNvPr>
          <p:cNvCxnSpPr>
            <a:cxnSpLocks/>
          </p:cNvCxnSpPr>
          <p:nvPr/>
        </p:nvCxnSpPr>
        <p:spPr>
          <a:xfrm>
            <a:off x="5586415" y="1657350"/>
            <a:ext cx="2084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40C3C60E-4B74-46C5-A6E9-CC0FAA91679F}"/>
              </a:ext>
            </a:extLst>
          </p:cNvPr>
          <p:cNvSpPr txBox="1"/>
          <p:nvPr/>
        </p:nvSpPr>
        <p:spPr>
          <a:xfrm>
            <a:off x="5063481" y="128891"/>
            <a:ext cx="20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Irish </a:t>
            </a:r>
            <a:r>
              <a:rPr lang="it-IT" sz="2400" dirty="0" err="1"/>
              <a:t>migration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31277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D665048-6193-4026-B4FB-0CF23ECCF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52" r="22277" b="7314"/>
          <a:stretch/>
        </p:blipFill>
        <p:spPr>
          <a:xfrm>
            <a:off x="2876096" y="589937"/>
            <a:ext cx="6439805" cy="630766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41832491-F955-4EA3-8EF3-14D6A2CEC29A}"/>
              </a:ext>
            </a:extLst>
          </p:cNvPr>
          <p:cNvSpPr/>
          <p:nvPr/>
        </p:nvSpPr>
        <p:spPr>
          <a:xfrm>
            <a:off x="2970624" y="128278"/>
            <a:ext cx="6250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Gran </a:t>
            </a:r>
            <a:r>
              <a:rPr lang="it-IT" sz="2400" dirty="0" err="1"/>
              <a:t>Canarian</a:t>
            </a:r>
            <a:r>
              <a:rPr lang="it-IT" sz="2400" dirty="0"/>
              <a:t> </a:t>
            </a:r>
            <a:r>
              <a:rPr lang="it-IT" sz="2400" dirty="0" err="1"/>
              <a:t>immigration</a:t>
            </a:r>
            <a:r>
              <a:rPr lang="it-IT" sz="2400" dirty="0"/>
              <a:t> and </a:t>
            </a:r>
            <a:r>
              <a:rPr lang="it-IT" sz="2400" dirty="0" err="1"/>
              <a:t>emigration</a:t>
            </a:r>
            <a:r>
              <a:rPr lang="it-IT" sz="2400" dirty="0"/>
              <a:t> </a:t>
            </a:r>
            <a:r>
              <a:rPr lang="it-IT" sz="2400" dirty="0" err="1"/>
              <a:t>flows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26032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07B5466-E973-4680-91AC-3511A7EE0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76475" y="661616"/>
            <a:ext cx="8363816" cy="6161749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DAFF2BFD-DE95-4B41-A949-B5393C2E21A3}"/>
              </a:ext>
            </a:extLst>
          </p:cNvPr>
          <p:cNvCxnSpPr>
            <a:cxnSpLocks/>
          </p:cNvCxnSpPr>
          <p:nvPr/>
        </p:nvCxnSpPr>
        <p:spPr>
          <a:xfrm flipH="1">
            <a:off x="2184403" y="5734050"/>
            <a:ext cx="1039284" cy="1123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xmlns="" id="{A396F060-9C21-4585-BA72-5D8244C62D07}"/>
              </a:ext>
            </a:extLst>
          </p:cNvPr>
          <p:cNvCxnSpPr>
            <a:cxnSpLocks/>
          </p:cNvCxnSpPr>
          <p:nvPr/>
        </p:nvCxnSpPr>
        <p:spPr>
          <a:xfrm flipH="1">
            <a:off x="2377443" y="4391031"/>
            <a:ext cx="2865120" cy="23907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69F3B428-48B9-4280-ABB4-C9976A8A2F51}"/>
              </a:ext>
            </a:extLst>
          </p:cNvPr>
          <p:cNvCxnSpPr>
            <a:cxnSpLocks/>
          </p:cNvCxnSpPr>
          <p:nvPr/>
        </p:nvCxnSpPr>
        <p:spPr>
          <a:xfrm flipH="1">
            <a:off x="2276479" y="5551170"/>
            <a:ext cx="3076575" cy="1306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5E62C41F-32CC-4F10-9577-999DF40BE56B}"/>
              </a:ext>
            </a:extLst>
          </p:cNvPr>
          <p:cNvCxnSpPr>
            <a:cxnSpLocks/>
          </p:cNvCxnSpPr>
          <p:nvPr/>
        </p:nvCxnSpPr>
        <p:spPr>
          <a:xfrm flipH="1">
            <a:off x="2276475" y="4244347"/>
            <a:ext cx="4733928" cy="2613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B45BBB88-B68F-40CA-A14C-5F0241CA0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68869" y="1131094"/>
            <a:ext cx="1188507" cy="11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99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5BFC3D9-38C5-4B97-98A5-1781FFCBD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" y="644126"/>
            <a:ext cx="12115800" cy="6141779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xmlns="" id="{F86689AB-99EC-4BCC-A034-DEB913715FEC}"/>
              </a:ext>
            </a:extLst>
          </p:cNvPr>
          <p:cNvCxnSpPr/>
          <p:nvPr/>
        </p:nvCxnSpPr>
        <p:spPr>
          <a:xfrm flipH="1" flipV="1">
            <a:off x="5086350" y="2619381"/>
            <a:ext cx="4791075" cy="638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22C3E01C-12F1-4857-B92E-3A3F3EDE2F82}"/>
              </a:ext>
            </a:extLst>
          </p:cNvPr>
          <p:cNvCxnSpPr>
            <a:cxnSpLocks/>
          </p:cNvCxnSpPr>
          <p:nvPr/>
        </p:nvCxnSpPr>
        <p:spPr>
          <a:xfrm flipH="1">
            <a:off x="5086351" y="2390775"/>
            <a:ext cx="4791076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8D030B0-8B90-49BA-9DCC-BC78FACD7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753728" y="644123"/>
            <a:ext cx="1143001" cy="60960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A6AE995B-6483-4F12-9F42-DEC2092765A2}"/>
              </a:ext>
            </a:extLst>
          </p:cNvPr>
          <p:cNvCxnSpPr>
            <a:cxnSpLocks/>
          </p:cNvCxnSpPr>
          <p:nvPr/>
        </p:nvCxnSpPr>
        <p:spPr>
          <a:xfrm flipH="1" flipV="1">
            <a:off x="5086352" y="2619381"/>
            <a:ext cx="281517" cy="200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xmlns="" id="{98AB6A52-BAB9-4F15-8D80-A5365C9F4F38}"/>
              </a:ext>
            </a:extLst>
          </p:cNvPr>
          <p:cNvCxnSpPr>
            <a:cxnSpLocks/>
          </p:cNvCxnSpPr>
          <p:nvPr/>
        </p:nvCxnSpPr>
        <p:spPr>
          <a:xfrm flipH="1" flipV="1">
            <a:off x="5164669" y="2619381"/>
            <a:ext cx="74083" cy="638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xmlns="" id="{91FCAEF4-7D7F-418D-9A46-417860760E0B}"/>
              </a:ext>
            </a:extLst>
          </p:cNvPr>
          <p:cNvCxnSpPr>
            <a:cxnSpLocks/>
          </p:cNvCxnSpPr>
          <p:nvPr/>
        </p:nvCxnSpPr>
        <p:spPr>
          <a:xfrm flipH="1" flipV="1">
            <a:off x="5238754" y="2619381"/>
            <a:ext cx="518583" cy="3947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2CE861DE-102A-484C-9A51-DDE7721D45B3}"/>
              </a:ext>
            </a:extLst>
          </p:cNvPr>
          <p:cNvCxnSpPr>
            <a:cxnSpLocks/>
          </p:cNvCxnSpPr>
          <p:nvPr/>
        </p:nvCxnSpPr>
        <p:spPr>
          <a:xfrm flipH="1" flipV="1">
            <a:off x="5086353" y="2619381"/>
            <a:ext cx="537211" cy="870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xmlns="" id="{2DDC746B-F315-47B5-B20C-25D6A506661D}"/>
              </a:ext>
            </a:extLst>
          </p:cNvPr>
          <p:cNvCxnSpPr>
            <a:cxnSpLocks/>
          </p:cNvCxnSpPr>
          <p:nvPr/>
        </p:nvCxnSpPr>
        <p:spPr>
          <a:xfrm flipH="1" flipV="1">
            <a:off x="5086350" y="2702566"/>
            <a:ext cx="1009652" cy="655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xmlns="" id="{F9986ACD-A7D0-4615-8A37-62125C8EC8F5}"/>
              </a:ext>
            </a:extLst>
          </p:cNvPr>
          <p:cNvCxnSpPr>
            <a:cxnSpLocks/>
          </p:cNvCxnSpPr>
          <p:nvPr/>
        </p:nvCxnSpPr>
        <p:spPr>
          <a:xfrm flipH="1" flipV="1">
            <a:off x="5164670" y="2575560"/>
            <a:ext cx="712895" cy="243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1980F79E-EC8A-4951-8278-DEBC9C4AA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08407" y="4930140"/>
            <a:ext cx="1112520" cy="12192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xmlns="" id="{CAD27180-A773-4049-9857-13FAFBCAE1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7275" y="3200400"/>
            <a:ext cx="1417320" cy="2476500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xmlns="" id="{30188CA2-8F8D-4A0D-85B4-944187CBE53F}"/>
              </a:ext>
            </a:extLst>
          </p:cNvPr>
          <p:cNvCxnSpPr>
            <a:cxnSpLocks/>
          </p:cNvCxnSpPr>
          <p:nvPr/>
        </p:nvCxnSpPr>
        <p:spPr>
          <a:xfrm flipV="1">
            <a:off x="3230881" y="2663196"/>
            <a:ext cx="1933787" cy="870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xmlns="" id="{10D472F5-1B7D-4094-8284-3ACD1FD670F7}"/>
              </a:ext>
            </a:extLst>
          </p:cNvPr>
          <p:cNvCxnSpPr>
            <a:cxnSpLocks/>
          </p:cNvCxnSpPr>
          <p:nvPr/>
        </p:nvCxnSpPr>
        <p:spPr>
          <a:xfrm flipV="1">
            <a:off x="3078483" y="2663190"/>
            <a:ext cx="2123228" cy="11334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xmlns="" id="{BF833C9A-E773-45E5-9A32-E7A2552D03E2}"/>
              </a:ext>
            </a:extLst>
          </p:cNvPr>
          <p:cNvCxnSpPr>
            <a:cxnSpLocks/>
          </p:cNvCxnSpPr>
          <p:nvPr/>
        </p:nvCxnSpPr>
        <p:spPr>
          <a:xfrm flipV="1">
            <a:off x="2933810" y="2697480"/>
            <a:ext cx="2213823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xmlns="" id="{6C4950AC-E645-40AC-81BC-3CA2EBAFCD90}"/>
              </a:ext>
            </a:extLst>
          </p:cNvPr>
          <p:cNvCxnSpPr>
            <a:cxnSpLocks/>
          </p:cNvCxnSpPr>
          <p:nvPr/>
        </p:nvCxnSpPr>
        <p:spPr>
          <a:xfrm flipV="1">
            <a:off x="3641516" y="2644881"/>
            <a:ext cx="1444837" cy="2373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xmlns="" id="{E5B7F447-14B0-4B83-B4D0-F8133362E89C}"/>
              </a:ext>
            </a:extLst>
          </p:cNvPr>
          <p:cNvCxnSpPr>
            <a:cxnSpLocks/>
          </p:cNvCxnSpPr>
          <p:nvPr/>
        </p:nvCxnSpPr>
        <p:spPr>
          <a:xfrm flipV="1">
            <a:off x="3171193" y="2741301"/>
            <a:ext cx="1933787" cy="94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xmlns="" id="{AC66E332-7653-4382-A0EB-465DF5029C6C}"/>
              </a:ext>
            </a:extLst>
          </p:cNvPr>
          <p:cNvCxnSpPr>
            <a:cxnSpLocks/>
          </p:cNvCxnSpPr>
          <p:nvPr/>
        </p:nvCxnSpPr>
        <p:spPr>
          <a:xfrm flipV="1">
            <a:off x="3478850" y="2749714"/>
            <a:ext cx="1389063" cy="6034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xmlns="" id="{19784FE6-1F2D-40FF-BDB0-FFC6363A24D5}"/>
              </a:ext>
            </a:extLst>
          </p:cNvPr>
          <p:cNvCxnSpPr>
            <a:cxnSpLocks/>
          </p:cNvCxnSpPr>
          <p:nvPr/>
        </p:nvCxnSpPr>
        <p:spPr>
          <a:xfrm flipV="1">
            <a:off x="3383281" y="2719387"/>
            <a:ext cx="1721699" cy="264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xmlns="" id="{C614A724-CB5B-4975-B4A0-6468543DD081}"/>
              </a:ext>
            </a:extLst>
          </p:cNvPr>
          <p:cNvCxnSpPr>
            <a:cxnSpLocks/>
          </p:cNvCxnSpPr>
          <p:nvPr/>
        </p:nvCxnSpPr>
        <p:spPr>
          <a:xfrm flipV="1">
            <a:off x="3787145" y="2741301"/>
            <a:ext cx="1171303" cy="1753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xmlns="" id="{74D7DB87-BD25-4895-B766-A0B1DD1CFDB9}"/>
              </a:ext>
            </a:extLst>
          </p:cNvPr>
          <p:cNvCxnSpPr>
            <a:cxnSpLocks/>
          </p:cNvCxnSpPr>
          <p:nvPr/>
        </p:nvCxnSpPr>
        <p:spPr>
          <a:xfrm flipV="1">
            <a:off x="2766241" y="2981014"/>
            <a:ext cx="548459" cy="1160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xmlns="" id="{FD411313-913C-4CA6-972E-A81D847DD656}"/>
              </a:ext>
            </a:extLst>
          </p:cNvPr>
          <p:cNvCxnSpPr>
            <a:cxnSpLocks/>
          </p:cNvCxnSpPr>
          <p:nvPr/>
        </p:nvCxnSpPr>
        <p:spPr>
          <a:xfrm flipV="1">
            <a:off x="3727453" y="2718581"/>
            <a:ext cx="1268367" cy="12376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5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16065D8-C25D-4D4A-9363-D9FF6FA3A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" y="523014"/>
            <a:ext cx="12216788" cy="619297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535DDD00-F4D4-4A00-8EBD-EF2658349308}"/>
              </a:ext>
            </a:extLst>
          </p:cNvPr>
          <p:cNvCxnSpPr>
            <a:cxnSpLocks/>
          </p:cNvCxnSpPr>
          <p:nvPr/>
        </p:nvCxnSpPr>
        <p:spPr>
          <a:xfrm flipH="1" flipV="1">
            <a:off x="2827868" y="1947340"/>
            <a:ext cx="2534181" cy="423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A17C738D-A824-44A8-B45E-6CA5C5A0D90F}"/>
              </a:ext>
            </a:extLst>
          </p:cNvPr>
          <p:cNvCxnSpPr>
            <a:cxnSpLocks/>
          </p:cNvCxnSpPr>
          <p:nvPr/>
        </p:nvCxnSpPr>
        <p:spPr>
          <a:xfrm flipH="1">
            <a:off x="2683935" y="2370673"/>
            <a:ext cx="2678116" cy="2201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8D3BA9D4-EFE7-4A95-99DF-683CC432C601}"/>
              </a:ext>
            </a:extLst>
          </p:cNvPr>
          <p:cNvCxnSpPr>
            <a:cxnSpLocks/>
          </p:cNvCxnSpPr>
          <p:nvPr/>
        </p:nvCxnSpPr>
        <p:spPr>
          <a:xfrm flipH="1">
            <a:off x="3183467" y="2370667"/>
            <a:ext cx="2112064" cy="444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A243BBE1-1DF1-4826-AD2E-15DEA96560D4}"/>
              </a:ext>
            </a:extLst>
          </p:cNvPr>
          <p:cNvCxnSpPr>
            <a:cxnSpLocks/>
          </p:cNvCxnSpPr>
          <p:nvPr/>
        </p:nvCxnSpPr>
        <p:spPr>
          <a:xfrm flipH="1">
            <a:off x="3454404" y="2370667"/>
            <a:ext cx="1907649" cy="889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0687A6A2-5C69-4A0C-9974-8F1083D77D56}"/>
              </a:ext>
            </a:extLst>
          </p:cNvPr>
          <p:cNvSpPr/>
          <p:nvPr/>
        </p:nvSpPr>
        <p:spPr>
          <a:xfrm>
            <a:off x="149229" y="5387154"/>
            <a:ext cx="12042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minaccia della fame e la promessa di una vita migliore segnano la storia degli abitanti delle Canarie che, dal XVIII secolo, si videro obbligati a cercare un futuro più promettente nel continente americano. Nel 1726 un gruppo di famiglie isolane fondarono Montevideo e poco dopo altri emigranti dalle Canarie fondarono San Antonio, in Texas. I porti delle Canarie sono tradizionalmente stati il collegamento tra Europa e America e ciò ha fatto sì che dalle isole si guardasse sempre con speranza verso il Nuovo Continente.</a:t>
            </a:r>
          </a:p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L'immigrazione, sia legale che clandestina, proseguì fino agli anni sessanta del XX secolo, avendo come mete principali il Venezuela, nota anche come “l'ottava isola”, e Cuba. Molti paesi dell'America Latina avevano bisogno di manodopera agricola per popolare regioni vergini, sebbene a Cuba l'interesse principale fosse quello di sostituire gli schiavi con salariati di provenienza europea. Alle Canarie si credeva che gli amici e i familiari che erano emigrati si stavano arricchendo e che sarebbero tornati trasformati in "indiani ricchi". Tale idea fu un potente catalizzatore di questi movimenti migratori.</a:t>
            </a:r>
          </a:p>
        </p:txBody>
      </p:sp>
    </p:spTree>
    <p:extLst>
      <p:ext uri="{BB962C8B-B14F-4D97-AF65-F5344CB8AC3E}">
        <p14:creationId xmlns:p14="http://schemas.microsoft.com/office/powerpoint/2010/main" xmlns="" val="3479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B03CE00-3BBF-44B0-8DA1-A8AA0291C652}"/>
              </a:ext>
            </a:extLst>
          </p:cNvPr>
          <p:cNvSpPr/>
          <p:nvPr/>
        </p:nvSpPr>
        <p:spPr>
          <a:xfrm>
            <a:off x="3477653" y="171102"/>
            <a:ext cx="5214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/>
              <a:t>Greek</a:t>
            </a:r>
            <a:r>
              <a:rPr lang="it-IT" sz="2400" dirty="0"/>
              <a:t> </a:t>
            </a:r>
            <a:r>
              <a:rPr lang="it-IT" sz="2400" dirty="0" err="1"/>
              <a:t>immigration</a:t>
            </a:r>
            <a:r>
              <a:rPr lang="it-IT" sz="2400" dirty="0"/>
              <a:t> and </a:t>
            </a:r>
            <a:r>
              <a:rPr lang="it-IT" sz="2400" dirty="0" err="1"/>
              <a:t>emigration</a:t>
            </a:r>
            <a:r>
              <a:rPr lang="it-IT" sz="2400" dirty="0"/>
              <a:t> </a:t>
            </a:r>
            <a:r>
              <a:rPr lang="it-IT" sz="2400" dirty="0" err="1"/>
              <a:t>flows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333E5A7-AFFC-47C4-914E-44E2F0C5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04" r="21821" b="6796"/>
          <a:stretch/>
        </p:blipFill>
        <p:spPr>
          <a:xfrm>
            <a:off x="2918536" y="632761"/>
            <a:ext cx="6354933" cy="62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91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2CFDA2D7-349D-4E88-B5A8-53A326A47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315" y="706609"/>
            <a:ext cx="9181372" cy="615139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1729ED6D-BAF3-466B-A761-F1D19B650C31}"/>
              </a:ext>
            </a:extLst>
          </p:cNvPr>
          <p:cNvSpPr/>
          <p:nvPr/>
        </p:nvSpPr>
        <p:spPr>
          <a:xfrm>
            <a:off x="10686689" y="2739127"/>
            <a:ext cx="15053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2013 ,2014 , 2015 and 2016 the migratory flows from Turkey to Greece were much higher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CCF184FD-2662-45B8-A2E1-B92E551C7407}"/>
              </a:ext>
            </a:extLst>
          </p:cNvPr>
          <p:cNvSpPr/>
          <p:nvPr/>
        </p:nvSpPr>
        <p:spPr>
          <a:xfrm>
            <a:off x="1747159" y="60277"/>
            <a:ext cx="869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 Greece, there are over 577 000 legal immigrants and about 150 000 illegal ones from about 150 different countries of origin.</a:t>
            </a:r>
            <a:endParaRPr lang="el-GR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6E81FF9D-6B9C-4455-B506-44AF4776510C}"/>
              </a:ext>
            </a:extLst>
          </p:cNvPr>
          <p:cNvCxnSpPr/>
          <p:nvPr/>
        </p:nvCxnSpPr>
        <p:spPr>
          <a:xfrm>
            <a:off x="6172200" y="5706533"/>
            <a:ext cx="364067" cy="279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D3446298-6F4B-4A4A-B0F4-13188388E36A}"/>
              </a:ext>
            </a:extLst>
          </p:cNvPr>
          <p:cNvCxnSpPr>
            <a:cxnSpLocks/>
          </p:cNvCxnSpPr>
          <p:nvPr/>
        </p:nvCxnSpPr>
        <p:spPr>
          <a:xfrm flipH="1">
            <a:off x="6536269" y="5871997"/>
            <a:ext cx="27262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118E938D-636B-46BF-8B64-CCD5D0AB0431}"/>
              </a:ext>
            </a:extLst>
          </p:cNvPr>
          <p:cNvCxnSpPr>
            <a:cxnSpLocks/>
          </p:cNvCxnSpPr>
          <p:nvPr/>
        </p:nvCxnSpPr>
        <p:spPr>
          <a:xfrm flipH="1" flipV="1">
            <a:off x="6536267" y="5922797"/>
            <a:ext cx="32004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xmlns="" id="{31A54EAC-60C4-4EDE-B84F-DA075C72881E}"/>
              </a:ext>
            </a:extLst>
          </p:cNvPr>
          <p:cNvCxnSpPr>
            <a:cxnSpLocks/>
          </p:cNvCxnSpPr>
          <p:nvPr/>
        </p:nvCxnSpPr>
        <p:spPr>
          <a:xfrm flipH="1">
            <a:off x="6587297" y="5047456"/>
            <a:ext cx="3504975" cy="7987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xmlns="" id="{6CD51E95-20A2-4A8E-BFBC-E309828706BE}"/>
              </a:ext>
            </a:extLst>
          </p:cNvPr>
          <p:cNvCxnSpPr>
            <a:cxnSpLocks/>
          </p:cNvCxnSpPr>
          <p:nvPr/>
        </p:nvCxnSpPr>
        <p:spPr>
          <a:xfrm flipH="1">
            <a:off x="6536267" y="5757697"/>
            <a:ext cx="1837268" cy="165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14C14BB1-CEFB-4B6E-9A71-6D644A36D751}"/>
              </a:ext>
            </a:extLst>
          </p:cNvPr>
          <p:cNvSpPr/>
          <p:nvPr/>
        </p:nvSpPr>
        <p:spPr>
          <a:xfrm>
            <a:off x="184513" y="2181298"/>
            <a:ext cx="1320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From </a:t>
            </a:r>
            <a:r>
              <a:rPr lang="it-IT" dirty="0" err="1"/>
              <a:t>different</a:t>
            </a:r>
            <a:r>
              <a:rPr lang="it-IT" dirty="0"/>
              <a:t> countries </a:t>
            </a:r>
            <a:r>
              <a:rPr lang="it-IT" dirty="0" err="1"/>
              <a:t>as</a:t>
            </a:r>
            <a:endParaRPr lang="it-IT" dirty="0"/>
          </a:p>
          <a:p>
            <a:r>
              <a:rPr lang="it-IT" dirty="0"/>
              <a:t>Albania</a:t>
            </a:r>
          </a:p>
          <a:p>
            <a:r>
              <a:rPr lang="it-IT" dirty="0"/>
              <a:t>Syria, </a:t>
            </a:r>
          </a:p>
          <a:p>
            <a:r>
              <a:rPr lang="it-IT" dirty="0"/>
              <a:t>Iraq,</a:t>
            </a:r>
          </a:p>
          <a:p>
            <a:r>
              <a:rPr lang="it-IT" dirty="0"/>
              <a:t>Iran</a:t>
            </a:r>
          </a:p>
        </p:txBody>
      </p:sp>
    </p:spTree>
    <p:extLst>
      <p:ext uri="{BB962C8B-B14F-4D97-AF65-F5344CB8AC3E}">
        <p14:creationId xmlns:p14="http://schemas.microsoft.com/office/powerpoint/2010/main" xmlns="" val="36296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34A09B8A-5430-4F09-9C27-57DC1B50D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43" y="771417"/>
            <a:ext cx="12006916" cy="6086583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2ADC2964-11B0-4680-95CA-C3BAAD893278}"/>
              </a:ext>
            </a:extLst>
          </p:cNvPr>
          <p:cNvCxnSpPr>
            <a:cxnSpLocks/>
          </p:cNvCxnSpPr>
          <p:nvPr/>
        </p:nvCxnSpPr>
        <p:spPr>
          <a:xfrm flipH="1" flipV="1">
            <a:off x="6488433" y="2452688"/>
            <a:ext cx="1329691" cy="214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E66D79AA-6C82-4690-99CA-7A0E667ADF76}"/>
              </a:ext>
            </a:extLst>
          </p:cNvPr>
          <p:cNvCxnSpPr>
            <a:cxnSpLocks/>
          </p:cNvCxnSpPr>
          <p:nvPr/>
        </p:nvCxnSpPr>
        <p:spPr>
          <a:xfrm flipH="1" flipV="1">
            <a:off x="6454143" y="2452688"/>
            <a:ext cx="773431" cy="1284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F54FAF1D-C7A4-485D-9646-F01B08635837}"/>
              </a:ext>
            </a:extLst>
          </p:cNvPr>
          <p:cNvCxnSpPr>
            <a:cxnSpLocks/>
          </p:cNvCxnSpPr>
          <p:nvPr/>
        </p:nvCxnSpPr>
        <p:spPr>
          <a:xfrm flipH="1" flipV="1">
            <a:off x="6488431" y="2481269"/>
            <a:ext cx="1440180" cy="353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1F068CEF-9177-437D-9F6E-25D3DE9DBA38}"/>
              </a:ext>
            </a:extLst>
          </p:cNvPr>
          <p:cNvSpPr/>
          <p:nvPr/>
        </p:nvSpPr>
        <p:spPr>
          <a:xfrm>
            <a:off x="171117" y="144762"/>
            <a:ext cx="1382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Syria, Afghanistan, Somalia,  Pakistan, </a:t>
            </a:r>
            <a:endParaRPr lang="it-IT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85E435A3-1DC0-4B24-A01A-76603796B6D3}"/>
              </a:ext>
            </a:extLst>
          </p:cNvPr>
          <p:cNvCxnSpPr>
            <a:cxnSpLocks/>
          </p:cNvCxnSpPr>
          <p:nvPr/>
        </p:nvCxnSpPr>
        <p:spPr>
          <a:xfrm flipH="1" flipV="1">
            <a:off x="6454140" y="2424119"/>
            <a:ext cx="682941" cy="28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36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ECABD56C-420D-410D-A460-7BDBACE85D4C}"/>
              </a:ext>
            </a:extLst>
          </p:cNvPr>
          <p:cNvSpPr/>
          <p:nvPr/>
        </p:nvSpPr>
        <p:spPr>
          <a:xfrm>
            <a:off x="224367" y="1654248"/>
            <a:ext cx="115443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Come riferisce il quotidiano ateniese To Vima, ad abbandonare il Paese sono state già decine di migliaia di medici e ingegneri che si sono diretti per lo più negli Stati Uniti, in Germania e in Gran Bretagna. Ma anche diversi Paesi del Medio Oriente hanno registrato un aumento di immigrati dalla Grecia. Il fenomeno della migrazione dai Paesi dell'Europa meridionale è aumentato notevolmente negli ultimi anni con un incremento di provenienze dalla Grecia del 49% nel solo periodo fra il novembre 2012 e lo stesso mese del 2013.</a:t>
            </a:r>
            <a:br>
              <a:rPr lang="it-IT" sz="1400" dirty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In particolare la Gran Bretagna ha registrato un aumento del 16% degli immigrati da altri Stati membri dell'Ue pari a circa 25.000 persone. Il Dipartimento britannico del Lavoro e della Previdenza sociale ha indicato che gli immigrati dalla Grecia sono aumentati del 31% tra il settembre 2012 e lo stesso mese del 2013. Da parte sua, l'istituto di statistica tedesco </a:t>
            </a:r>
            <a:r>
              <a:rPr lang="it-IT" sz="1400" dirty="0" err="1"/>
              <a:t>Destatis</a:t>
            </a:r>
            <a:r>
              <a:rPr lang="it-IT" sz="1400" dirty="0"/>
              <a:t> ha osservato un aumento del 5,1% negli immigrati dalla Grecia.</a:t>
            </a:r>
            <a:br>
              <a:rPr lang="it-IT" sz="1400" dirty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La Federazione delle comunità greche del Belgio ha riferito dal canto suo che gli immigrati provenienti dalla Grecia sono in cerca di occupazione soprattutto nel settore bancario e della ricerca, ma tra essi vi sono anche molti operai. La maggior parte dei greci e degli altri cittadini europei che arrivano in Belgio finiscono per trovare lavoro nei settori della giustizia, dell'amministrazione, della finanza, del turismo e del marketing.</a:t>
            </a:r>
            <a:br>
              <a:rPr lang="it-IT" sz="1400" dirty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Secondo un recente sondaggio della Kappa </a:t>
            </a:r>
            <a:r>
              <a:rPr lang="it-IT" sz="1400" dirty="0" err="1"/>
              <a:t>Research</a:t>
            </a:r>
            <a:r>
              <a:rPr lang="it-IT" sz="1400" dirty="0"/>
              <a:t>, sette laureati greci su 10 hanno intenzione di emigrare per trovare un'occupazione, mentre un greco su 10 sta già cercando di trovare un lavoro o proseguire gli studi fuori dalla Grecia.</a:t>
            </a:r>
          </a:p>
        </p:txBody>
      </p:sp>
    </p:spTree>
    <p:extLst>
      <p:ext uri="{BB962C8B-B14F-4D97-AF65-F5344CB8AC3E}">
        <p14:creationId xmlns:p14="http://schemas.microsoft.com/office/powerpoint/2010/main" xmlns="" val="29369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181108_133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7167" y="3652615"/>
            <a:ext cx="4273855" cy="320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20181108_133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64584" y="177842"/>
            <a:ext cx="4211781" cy="315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20181108_134054.jpg"/>
          <p:cNvPicPr>
            <a:picLocks noChangeAspect="1"/>
          </p:cNvPicPr>
          <p:nvPr/>
        </p:nvPicPr>
        <p:blipFill>
          <a:blip r:embed="rId4" cstate="print"/>
          <a:srcRect l="7515"/>
          <a:stretch>
            <a:fillRect/>
          </a:stretch>
        </p:blipFill>
        <p:spPr>
          <a:xfrm>
            <a:off x="1856511" y="3633484"/>
            <a:ext cx="3976255" cy="322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20181108_134136.jpg"/>
          <p:cNvPicPr>
            <a:picLocks noChangeAspect="1"/>
          </p:cNvPicPr>
          <p:nvPr/>
        </p:nvPicPr>
        <p:blipFill>
          <a:blip r:embed="rId5" cstate="print"/>
          <a:srcRect l="15191"/>
          <a:stretch>
            <a:fillRect/>
          </a:stretch>
        </p:blipFill>
        <p:spPr>
          <a:xfrm>
            <a:off x="415639" y="195626"/>
            <a:ext cx="3585767" cy="317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71825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5FFD7D8-4F57-4C9F-B455-0C3B0EA45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60" y="749845"/>
            <a:ext cx="12049480" cy="6108159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xmlns="" id="{D0542792-1E6B-4545-BF75-23D27D357552}"/>
              </a:ext>
            </a:extLst>
          </p:cNvPr>
          <p:cNvCxnSpPr/>
          <p:nvPr/>
        </p:nvCxnSpPr>
        <p:spPr>
          <a:xfrm>
            <a:off x="6502400" y="2345267"/>
            <a:ext cx="3378200" cy="22944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3143DCFC-4D4F-4B3E-ADDA-41C7787791CF}"/>
              </a:ext>
            </a:extLst>
          </p:cNvPr>
          <p:cNvCxnSpPr>
            <a:cxnSpLocks/>
          </p:cNvCxnSpPr>
          <p:nvPr/>
        </p:nvCxnSpPr>
        <p:spPr>
          <a:xfrm flipH="1">
            <a:off x="2692400" y="2345267"/>
            <a:ext cx="3810000" cy="846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86DA8573-57D2-4D98-AF64-D22B1D165374}"/>
              </a:ext>
            </a:extLst>
          </p:cNvPr>
          <p:cNvCxnSpPr>
            <a:cxnSpLocks/>
          </p:cNvCxnSpPr>
          <p:nvPr/>
        </p:nvCxnSpPr>
        <p:spPr>
          <a:xfrm flipH="1" flipV="1">
            <a:off x="6019800" y="1896533"/>
            <a:ext cx="482600" cy="4487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89687E21-4685-4CCA-8DB7-408F28DF0468}"/>
              </a:ext>
            </a:extLst>
          </p:cNvPr>
          <p:cNvCxnSpPr>
            <a:cxnSpLocks/>
          </p:cNvCxnSpPr>
          <p:nvPr/>
        </p:nvCxnSpPr>
        <p:spPr>
          <a:xfrm flipH="1" flipV="1">
            <a:off x="5689605" y="1811867"/>
            <a:ext cx="753531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54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139E8E10-74C1-4A88-86A9-44F8D38EF30F}"/>
              </a:ext>
            </a:extLst>
          </p:cNvPr>
          <p:cNvSpPr/>
          <p:nvPr/>
        </p:nvSpPr>
        <p:spPr>
          <a:xfrm>
            <a:off x="3474321" y="225927"/>
            <a:ext cx="5243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/>
              <a:t>Italian</a:t>
            </a:r>
            <a:r>
              <a:rPr lang="it-IT" sz="2400" dirty="0"/>
              <a:t> </a:t>
            </a:r>
            <a:r>
              <a:rPr lang="it-IT" sz="2400" dirty="0" err="1"/>
              <a:t>immigration</a:t>
            </a:r>
            <a:r>
              <a:rPr lang="it-IT" sz="2400" dirty="0"/>
              <a:t> and </a:t>
            </a:r>
            <a:r>
              <a:rPr lang="it-IT" sz="2400" dirty="0" err="1"/>
              <a:t>emigration</a:t>
            </a:r>
            <a:r>
              <a:rPr lang="it-IT" sz="2400" dirty="0"/>
              <a:t> </a:t>
            </a:r>
            <a:r>
              <a:rPr lang="it-IT" sz="2400" dirty="0" err="1"/>
              <a:t>flows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B38B06F-60D5-4A51-8476-D52F9DBF5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27" r="21821" b="6925"/>
          <a:stretch/>
        </p:blipFill>
        <p:spPr>
          <a:xfrm>
            <a:off x="3144983" y="687591"/>
            <a:ext cx="6173612" cy="60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18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E183904-6510-45FC-8CE3-CAE5BB6943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92"/>
          <a:stretch/>
        </p:blipFill>
        <p:spPr>
          <a:xfrm>
            <a:off x="2152651" y="682765"/>
            <a:ext cx="7886700" cy="5925845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xmlns="" id="{EC5E57D0-6AC7-4865-B598-70BAC76A8486}"/>
              </a:ext>
            </a:extLst>
          </p:cNvPr>
          <p:cNvCxnSpPr>
            <a:cxnSpLocks/>
          </p:cNvCxnSpPr>
          <p:nvPr/>
        </p:nvCxnSpPr>
        <p:spPr>
          <a:xfrm flipH="1">
            <a:off x="5379868" y="5104666"/>
            <a:ext cx="1296141" cy="568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1C711EE3-16ED-424D-88DF-96C7CE8D07EE}"/>
              </a:ext>
            </a:extLst>
          </p:cNvPr>
          <p:cNvCxnSpPr>
            <a:cxnSpLocks/>
          </p:cNvCxnSpPr>
          <p:nvPr/>
        </p:nvCxnSpPr>
        <p:spPr>
          <a:xfrm flipH="1">
            <a:off x="5282217" y="4151117"/>
            <a:ext cx="1393795" cy="15217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5B313EC3-22B2-4DA1-A61B-76886A431246}"/>
              </a:ext>
            </a:extLst>
          </p:cNvPr>
          <p:cNvCxnSpPr>
            <a:cxnSpLocks/>
          </p:cNvCxnSpPr>
          <p:nvPr/>
        </p:nvCxnSpPr>
        <p:spPr>
          <a:xfrm flipH="1">
            <a:off x="5282213" y="3895077"/>
            <a:ext cx="355107" cy="1777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xmlns="" id="{E21A3E4B-3348-46D1-93DD-941F92FCA74B}"/>
              </a:ext>
            </a:extLst>
          </p:cNvPr>
          <p:cNvCxnSpPr>
            <a:cxnSpLocks/>
          </p:cNvCxnSpPr>
          <p:nvPr/>
        </p:nvCxnSpPr>
        <p:spPr>
          <a:xfrm flipH="1">
            <a:off x="5379868" y="5388751"/>
            <a:ext cx="1651248" cy="428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D3A43D43-0166-48CC-A28F-88B660FE478B}"/>
              </a:ext>
            </a:extLst>
          </p:cNvPr>
          <p:cNvCxnSpPr>
            <a:cxnSpLocks/>
          </p:cNvCxnSpPr>
          <p:nvPr/>
        </p:nvCxnSpPr>
        <p:spPr>
          <a:xfrm flipH="1">
            <a:off x="5532268" y="5817576"/>
            <a:ext cx="673224" cy="108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xmlns="" id="{CF59B1BE-A979-4707-A429-80C4473398B2}"/>
              </a:ext>
            </a:extLst>
          </p:cNvPr>
          <p:cNvCxnSpPr>
            <a:cxnSpLocks/>
          </p:cNvCxnSpPr>
          <p:nvPr/>
        </p:nvCxnSpPr>
        <p:spPr>
          <a:xfrm flipH="1">
            <a:off x="5104665" y="5280476"/>
            <a:ext cx="630313" cy="188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500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B632D1D-82BC-4850-AEFE-E596792B7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24" y="742105"/>
            <a:ext cx="12064752" cy="611590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BFAE510-392F-46AF-9EA5-82FD1F6049AD}"/>
              </a:ext>
            </a:extLst>
          </p:cNvPr>
          <p:cNvSpPr/>
          <p:nvPr/>
        </p:nvSpPr>
        <p:spPr>
          <a:xfrm>
            <a:off x="4446522" y="145131"/>
            <a:ext cx="3277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/>
              <a:t>Italian</a:t>
            </a:r>
            <a:r>
              <a:rPr lang="it-IT" sz="2400" dirty="0"/>
              <a:t> </a:t>
            </a:r>
            <a:r>
              <a:rPr lang="it-IT" sz="2400" dirty="0" err="1"/>
              <a:t>immigration</a:t>
            </a:r>
            <a:r>
              <a:rPr lang="it-IT" sz="2400" dirty="0"/>
              <a:t> </a:t>
            </a:r>
            <a:r>
              <a:rPr lang="it-IT" sz="2400" dirty="0" err="1"/>
              <a:t>flows</a:t>
            </a:r>
            <a:endParaRPr lang="it-IT" sz="2400" dirty="0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8AC0CF1C-F982-4770-A1F3-AEF520B65D22}"/>
              </a:ext>
            </a:extLst>
          </p:cNvPr>
          <p:cNvCxnSpPr>
            <a:cxnSpLocks/>
          </p:cNvCxnSpPr>
          <p:nvPr/>
        </p:nvCxnSpPr>
        <p:spPr>
          <a:xfrm flipV="1">
            <a:off x="3152780" y="2122720"/>
            <a:ext cx="2943225" cy="868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FD504509-EBD2-4876-8B9E-D3168060D278}"/>
              </a:ext>
            </a:extLst>
          </p:cNvPr>
          <p:cNvCxnSpPr>
            <a:cxnSpLocks/>
          </p:cNvCxnSpPr>
          <p:nvPr/>
        </p:nvCxnSpPr>
        <p:spPr>
          <a:xfrm flipV="1">
            <a:off x="3307319" y="2122720"/>
            <a:ext cx="2767348" cy="1553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1BBE59C4-7C9F-4397-874E-257945C1E006}"/>
              </a:ext>
            </a:extLst>
          </p:cNvPr>
          <p:cNvCxnSpPr>
            <a:cxnSpLocks/>
          </p:cNvCxnSpPr>
          <p:nvPr/>
        </p:nvCxnSpPr>
        <p:spPr>
          <a:xfrm flipV="1">
            <a:off x="5867405" y="2210867"/>
            <a:ext cx="340615" cy="6180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xmlns="" id="{20EA24EA-A404-4A6B-B151-52EA818AB774}"/>
              </a:ext>
            </a:extLst>
          </p:cNvPr>
          <p:cNvCxnSpPr>
            <a:cxnSpLocks/>
          </p:cNvCxnSpPr>
          <p:nvPr/>
        </p:nvCxnSpPr>
        <p:spPr>
          <a:xfrm flipV="1">
            <a:off x="6074668" y="2187205"/>
            <a:ext cx="133349" cy="1464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B65575CF-C732-4578-A4C7-2BDBB6F2D9BC}"/>
              </a:ext>
            </a:extLst>
          </p:cNvPr>
          <p:cNvCxnSpPr>
            <a:cxnSpLocks/>
          </p:cNvCxnSpPr>
          <p:nvPr/>
        </p:nvCxnSpPr>
        <p:spPr>
          <a:xfrm flipV="1">
            <a:off x="5629659" y="2122714"/>
            <a:ext cx="511684" cy="422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xmlns="" id="{312823AB-E825-478C-8384-5C213EA16EA3}"/>
              </a:ext>
            </a:extLst>
          </p:cNvPr>
          <p:cNvCxnSpPr>
            <a:cxnSpLocks/>
          </p:cNvCxnSpPr>
          <p:nvPr/>
        </p:nvCxnSpPr>
        <p:spPr>
          <a:xfrm flipH="1" flipV="1">
            <a:off x="6074670" y="2088315"/>
            <a:ext cx="21335" cy="359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xmlns="" id="{5D3E86FD-A15C-4C3D-B80A-C4DCF287F096}"/>
              </a:ext>
            </a:extLst>
          </p:cNvPr>
          <p:cNvCxnSpPr>
            <a:cxnSpLocks/>
          </p:cNvCxnSpPr>
          <p:nvPr/>
        </p:nvCxnSpPr>
        <p:spPr>
          <a:xfrm flipH="1" flipV="1">
            <a:off x="6208016" y="2253615"/>
            <a:ext cx="2421635" cy="99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xmlns="" id="{721898FE-32F5-4194-8D85-4D9C47758D8A}"/>
              </a:ext>
            </a:extLst>
          </p:cNvPr>
          <p:cNvCxnSpPr>
            <a:cxnSpLocks/>
          </p:cNvCxnSpPr>
          <p:nvPr/>
        </p:nvCxnSpPr>
        <p:spPr>
          <a:xfrm flipH="1">
            <a:off x="6208020" y="2228850"/>
            <a:ext cx="12310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xmlns="" id="{2C102CEF-4400-40CC-AB0C-76E657AD8200}"/>
              </a:ext>
            </a:extLst>
          </p:cNvPr>
          <p:cNvCxnSpPr>
            <a:cxnSpLocks/>
          </p:cNvCxnSpPr>
          <p:nvPr/>
        </p:nvCxnSpPr>
        <p:spPr>
          <a:xfrm flipH="1" flipV="1">
            <a:off x="6208019" y="2327747"/>
            <a:ext cx="749191" cy="87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xmlns="" id="{330A6060-4E98-4346-9E29-5AA21CD18E19}"/>
              </a:ext>
            </a:extLst>
          </p:cNvPr>
          <p:cNvCxnSpPr>
            <a:cxnSpLocks/>
          </p:cNvCxnSpPr>
          <p:nvPr/>
        </p:nvCxnSpPr>
        <p:spPr>
          <a:xfrm flipH="1" flipV="1">
            <a:off x="6252031" y="2198914"/>
            <a:ext cx="1797239" cy="5199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>
            <a:extLst>
              <a:ext uri="{FF2B5EF4-FFF2-40B4-BE49-F238E27FC236}">
                <a16:creationId xmlns:a16="http://schemas.microsoft.com/office/drawing/2014/main" xmlns="" id="{08FA28DF-E7FB-485A-945F-5EDAF53322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73321" y="1126290"/>
            <a:ext cx="762001" cy="96202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xmlns="" id="{BD37A702-417F-477F-AD27-80D08D31F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4979" y="5311776"/>
            <a:ext cx="885825" cy="990600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xmlns="" id="{06A6229C-7506-4EB7-AECB-20FF2B7177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4980" y="742104"/>
            <a:ext cx="857249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6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1E702E3-78C7-4666-95D4-3F891B9857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04"/>
          <a:stretch/>
        </p:blipFill>
        <p:spPr>
          <a:xfrm>
            <a:off x="2180360" y="820053"/>
            <a:ext cx="7559385" cy="5705437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xmlns="" id="{CF22CB85-4E37-49C4-B8D1-CAA2F6E7824A}"/>
              </a:ext>
            </a:extLst>
          </p:cNvPr>
          <p:cNvCxnSpPr>
            <a:cxnSpLocks/>
          </p:cNvCxnSpPr>
          <p:nvPr/>
        </p:nvCxnSpPr>
        <p:spPr>
          <a:xfrm flipH="1" flipV="1">
            <a:off x="4509857" y="4483223"/>
            <a:ext cx="816747" cy="11807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442F705A-ED86-44D2-8B3F-72110819BB4C}"/>
              </a:ext>
            </a:extLst>
          </p:cNvPr>
          <p:cNvCxnSpPr>
            <a:cxnSpLocks/>
          </p:cNvCxnSpPr>
          <p:nvPr/>
        </p:nvCxnSpPr>
        <p:spPr>
          <a:xfrm flipH="1" flipV="1">
            <a:off x="4678535" y="5069156"/>
            <a:ext cx="648071" cy="692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E2E595FA-BD3B-4533-B504-3F00C75713FD}"/>
              </a:ext>
            </a:extLst>
          </p:cNvPr>
          <p:cNvCxnSpPr>
            <a:cxnSpLocks/>
          </p:cNvCxnSpPr>
          <p:nvPr/>
        </p:nvCxnSpPr>
        <p:spPr>
          <a:xfrm flipH="1" flipV="1">
            <a:off x="4971497" y="4483223"/>
            <a:ext cx="355107" cy="12783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FDFC9FDE-871D-492C-A9BF-43F2E0338572}"/>
              </a:ext>
            </a:extLst>
          </p:cNvPr>
          <p:cNvCxnSpPr>
            <a:cxnSpLocks/>
          </p:cNvCxnSpPr>
          <p:nvPr/>
        </p:nvCxnSpPr>
        <p:spPr>
          <a:xfrm flipH="1" flipV="1">
            <a:off x="4185824" y="5135739"/>
            <a:ext cx="1140781" cy="5837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B54088DD-7B0A-46EF-9EE5-B13341A767E7}"/>
              </a:ext>
            </a:extLst>
          </p:cNvPr>
          <p:cNvSpPr/>
          <p:nvPr/>
        </p:nvSpPr>
        <p:spPr>
          <a:xfrm>
            <a:off x="1716353" y="179739"/>
            <a:ext cx="8759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Italian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migrants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went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Germany, </a:t>
            </a:r>
            <a:r>
              <a:rPr lang="it-IT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Belgium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Switzerland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France.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27484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95AF7B6-3242-40A6-85FA-E995CF200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5" y="688520"/>
            <a:ext cx="12091387" cy="612940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94FEFE74-03DB-4943-AECE-B4F7B7D2ABA8}"/>
              </a:ext>
            </a:extLst>
          </p:cNvPr>
          <p:cNvSpPr/>
          <p:nvPr/>
        </p:nvSpPr>
        <p:spPr>
          <a:xfrm>
            <a:off x="3" y="0"/>
            <a:ext cx="12141692" cy="96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Italian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migrants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South America (Brazil, Argentina and Uruguay), to North America </a:t>
            </a:r>
            <a:endParaRPr lang="it-IT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 and Canada) or to Australia.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8E110B47-055E-47C3-B6F6-72A6A5B05E83}"/>
              </a:ext>
            </a:extLst>
          </p:cNvPr>
          <p:cNvCxnSpPr>
            <a:cxnSpLocks/>
          </p:cNvCxnSpPr>
          <p:nvPr/>
        </p:nvCxnSpPr>
        <p:spPr>
          <a:xfrm flipH="1">
            <a:off x="4057100" y="2166157"/>
            <a:ext cx="2104009" cy="2077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8458CB6A-2976-46A0-91D5-83E7CD160D0E}"/>
              </a:ext>
            </a:extLst>
          </p:cNvPr>
          <p:cNvCxnSpPr>
            <a:cxnSpLocks/>
          </p:cNvCxnSpPr>
          <p:nvPr/>
        </p:nvCxnSpPr>
        <p:spPr>
          <a:xfrm flipH="1">
            <a:off x="3737502" y="2166151"/>
            <a:ext cx="2423607" cy="3036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DA0BAE9D-732A-437F-B5C7-123944B57648}"/>
              </a:ext>
            </a:extLst>
          </p:cNvPr>
          <p:cNvCxnSpPr>
            <a:cxnSpLocks/>
          </p:cNvCxnSpPr>
          <p:nvPr/>
        </p:nvCxnSpPr>
        <p:spPr>
          <a:xfrm flipH="1">
            <a:off x="3991992" y="2166151"/>
            <a:ext cx="2219419" cy="28851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95B4D7CF-8792-44B6-A885-EE2C0D6116F5}"/>
              </a:ext>
            </a:extLst>
          </p:cNvPr>
          <p:cNvCxnSpPr>
            <a:cxnSpLocks/>
          </p:cNvCxnSpPr>
          <p:nvPr/>
        </p:nvCxnSpPr>
        <p:spPr>
          <a:xfrm flipH="1">
            <a:off x="2812741" y="2166151"/>
            <a:ext cx="3348363" cy="152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1E502E9E-04ED-4722-A3CC-B25F5B96741A}"/>
              </a:ext>
            </a:extLst>
          </p:cNvPr>
          <p:cNvCxnSpPr>
            <a:cxnSpLocks/>
          </p:cNvCxnSpPr>
          <p:nvPr/>
        </p:nvCxnSpPr>
        <p:spPr>
          <a:xfrm flipH="1" flipV="1">
            <a:off x="2982899" y="1503839"/>
            <a:ext cx="3228512" cy="738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xmlns="" id="{E77DAE7D-8DC5-4EE3-B5CD-2E54EFD2EAE0}"/>
              </a:ext>
            </a:extLst>
          </p:cNvPr>
          <p:cNvCxnSpPr>
            <a:cxnSpLocks/>
          </p:cNvCxnSpPr>
          <p:nvPr/>
        </p:nvCxnSpPr>
        <p:spPr>
          <a:xfrm>
            <a:off x="6226209" y="2242354"/>
            <a:ext cx="3947603" cy="237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6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48ABC08-3F14-4858-B1C2-020E2C30EA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93" t="3107" r="28277" b="10420"/>
          <a:stretch/>
        </p:blipFill>
        <p:spPr>
          <a:xfrm flipH="1">
            <a:off x="2876062" y="507966"/>
            <a:ext cx="6439881" cy="635003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9D21DB28-8513-434F-A468-515C0C358743}"/>
              </a:ext>
            </a:extLst>
          </p:cNvPr>
          <p:cNvSpPr/>
          <p:nvPr/>
        </p:nvSpPr>
        <p:spPr>
          <a:xfrm>
            <a:off x="2257005" y="6"/>
            <a:ext cx="7677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/>
              <a:t>Lithuanian</a:t>
            </a:r>
            <a:r>
              <a:rPr lang="it-IT" sz="3200" dirty="0"/>
              <a:t> </a:t>
            </a:r>
            <a:r>
              <a:rPr lang="it-IT" sz="3200" dirty="0" err="1"/>
              <a:t>immigration</a:t>
            </a:r>
            <a:r>
              <a:rPr lang="it-IT" sz="3200" dirty="0"/>
              <a:t> and </a:t>
            </a:r>
            <a:r>
              <a:rPr lang="it-IT" sz="3200" dirty="0" err="1"/>
              <a:t>emigration</a:t>
            </a:r>
            <a:r>
              <a:rPr lang="it-IT" sz="3200" dirty="0"/>
              <a:t> </a:t>
            </a:r>
            <a:r>
              <a:rPr lang="it-IT" sz="3200" dirty="0" err="1"/>
              <a:t>flows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28113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niverso">
  <a:themeElements>
    <a:clrScheme name="Univer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nivers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nivers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1990</TotalTime>
  <Words>1028</Words>
  <Application>Microsoft Office PowerPoint</Application>
  <PresentationFormat>Personalizzato</PresentationFormat>
  <Paragraphs>141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Universo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</dc:creator>
  <cp:lastModifiedBy>NADIA SCOTELLARO</cp:lastModifiedBy>
  <cp:revision>79</cp:revision>
  <dcterms:created xsi:type="dcterms:W3CDTF">2019-01-16T14:32:49Z</dcterms:created>
  <dcterms:modified xsi:type="dcterms:W3CDTF">2019-02-15T21:52:51Z</dcterms:modified>
</cp:coreProperties>
</file>