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3"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8706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E02E99F-0961-4EB0-AE0A-E4F3568566C9}" type="datetimeFigureOut">
              <a:rPr lang="en-GB" smtClean="0"/>
              <a:t>27/11/2019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82187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15979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07041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2841395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13011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1505615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3206247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244573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399613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2E99F-0961-4EB0-AE0A-E4F3568566C9}"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341319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02E99F-0961-4EB0-AE0A-E4F3568566C9}" type="datetimeFigureOut">
              <a:rPr lang="en-GB" smtClean="0"/>
              <a:t>27/11/2019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1382518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02E99F-0961-4EB0-AE0A-E4F3568566C9}" type="datetimeFigureOut">
              <a:rPr lang="en-GB" smtClean="0"/>
              <a:t>27/11/2019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78158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02E99F-0961-4EB0-AE0A-E4F3568566C9}" type="datetimeFigureOut">
              <a:rPr lang="en-GB" smtClean="0"/>
              <a:t>27/11/2019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399615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2E99F-0961-4EB0-AE0A-E4F3568566C9}" type="datetimeFigureOut">
              <a:rPr lang="en-GB" smtClean="0"/>
              <a:t>27/11/2019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3879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E02E99F-0961-4EB0-AE0A-E4F3568566C9}" type="datetimeFigureOut">
              <a:rPr lang="en-GB" smtClean="0"/>
              <a:t>27/11/2019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3537328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E02E99F-0961-4EB0-AE0A-E4F3568566C9}" type="datetimeFigureOut">
              <a:rPr lang="en-GB" smtClean="0"/>
              <a:t>27/11/2019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3B4B45-5674-4A68-987A-C4A91AB3A131}" type="slidenum">
              <a:rPr lang="en-GB" smtClean="0"/>
              <a:t>‹#›</a:t>
            </a:fld>
            <a:endParaRPr lang="en-GB"/>
          </a:p>
        </p:txBody>
      </p:sp>
    </p:spTree>
    <p:extLst>
      <p:ext uri="{BB962C8B-B14F-4D97-AF65-F5344CB8AC3E}">
        <p14:creationId xmlns:p14="http://schemas.microsoft.com/office/powerpoint/2010/main" val="316671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1000">
              <a:schemeClr val="bg2">
                <a:tint val="97000"/>
                <a:hueMod val="142000"/>
                <a:satMod val="200000"/>
                <a:lumMod val="118000"/>
              </a:schemeClr>
            </a:gs>
            <a:gs pos="51000">
              <a:srgbClr val="00B050"/>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E02E99F-0961-4EB0-AE0A-E4F3568566C9}" type="datetimeFigureOut">
              <a:rPr lang="en-GB" smtClean="0"/>
              <a:t>27/11/2019</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C3B4B45-5674-4A68-987A-C4A91AB3A131}" type="slidenum">
              <a:rPr lang="en-GB" smtClean="0"/>
              <a:t>‹#›</a:t>
            </a:fld>
            <a:endParaRPr lang="en-GB"/>
          </a:p>
        </p:txBody>
      </p:sp>
    </p:spTree>
    <p:extLst>
      <p:ext uri="{BB962C8B-B14F-4D97-AF65-F5344CB8AC3E}">
        <p14:creationId xmlns:p14="http://schemas.microsoft.com/office/powerpoint/2010/main" val="136697830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ideo" Target="https://www.youtube.com/embed/3PgNPc-iFW8"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ctrTitle"/>
          </p:nvPr>
        </p:nvSpPr>
        <p:spPr/>
        <p:txBody>
          <a:bodyPr>
            <a:normAutofit/>
          </a:bodyPr>
          <a:lstStyle/>
          <a:p>
            <a:r>
              <a:rPr lang="en-US" sz="8000" b="1" u="sng" dirty="0" smtClean="0">
                <a:solidFill>
                  <a:srgbClr val="FF0000"/>
                </a:solidFill>
                <a:effectLst>
                  <a:glow rad="127000">
                    <a:srgbClr val="00B050"/>
                  </a:glow>
                  <a:outerShdw dist="50800" dir="5400000" algn="ctr" rotWithShape="0">
                    <a:srgbClr val="FF0000">
                      <a:alpha val="58000"/>
                    </a:srgbClr>
                  </a:outerShdw>
                  <a:reflection endPos="65000" dist="50800" dir="5400000" sy="-100000" algn="bl" rotWithShape="0"/>
                </a:effectLst>
              </a:rPr>
              <a:t>Yule Log</a:t>
            </a:r>
            <a:endParaRPr lang="en-GB" sz="8000" b="1" u="sng" dirty="0">
              <a:solidFill>
                <a:srgbClr val="FF0000"/>
              </a:solidFill>
              <a:effectLst>
                <a:glow rad="127000">
                  <a:srgbClr val="00B050"/>
                </a:glow>
                <a:outerShdw dist="50800" dir="5400000" algn="ctr" rotWithShape="0">
                  <a:srgbClr val="FF0000">
                    <a:alpha val="58000"/>
                  </a:srgbClr>
                </a:outerShdw>
                <a:reflection endPos="65000" dist="50800" dir="5400000" sy="-100000" algn="bl" rotWithShape="0"/>
              </a:effectLst>
            </a:endParaRPr>
          </a:p>
        </p:txBody>
      </p:sp>
      <p:sp>
        <p:nvSpPr>
          <p:cNvPr id="3" name="Subtitle 2"/>
          <p:cNvSpPr>
            <a:spLocks noGrp="1"/>
          </p:cNvSpPr>
          <p:nvPr>
            <p:ph type="subTitle" idx="1"/>
          </p:nvPr>
        </p:nvSpPr>
        <p:spPr/>
        <p:txBody>
          <a:bodyPr/>
          <a:lstStyle/>
          <a:p>
            <a:endParaRPr lang="en-US" sz="4000" dirty="0" smtClean="0">
              <a:solidFill>
                <a:srgbClr val="00B050"/>
              </a:solidFill>
              <a:effectLst>
                <a:glow rad="127000">
                  <a:srgbClr val="FF0000"/>
                </a:glow>
                <a:outerShdw blurRad="50800" dist="50800" dir="5400000" algn="ctr" rotWithShape="0">
                  <a:srgbClr val="000000">
                    <a:alpha val="57000"/>
                  </a:srgbClr>
                </a:outerShdw>
                <a:reflection stA="70000" endPos="65000" dist="50800" dir="5400000" sy="-100000" algn="bl" rotWithShape="0"/>
              </a:effectLst>
            </a:endParaRPr>
          </a:p>
          <a:p>
            <a:r>
              <a:rPr lang="en-US" dirty="0" smtClean="0">
                <a:effectLst>
                  <a:glow rad="127000">
                    <a:srgbClr val="FF0000"/>
                  </a:glow>
                  <a:outerShdw blurRad="50800" dist="50800" dir="5400000" algn="ctr" rotWithShape="0">
                    <a:srgbClr val="000000">
                      <a:alpha val="57000"/>
                    </a:srgbClr>
                  </a:outerShdw>
                  <a:reflection stA="70000" endPos="65000" dist="50800" dir="5400000" sy="-100000" algn="bl" rotWithShape="0"/>
                </a:effectLst>
              </a:rPr>
              <a:t> </a:t>
            </a:r>
            <a:r>
              <a:rPr lang="en-US" sz="4000" dirty="0" smtClean="0">
                <a:solidFill>
                  <a:srgbClr val="00B050"/>
                </a:solidFill>
                <a:effectLst>
                  <a:glow rad="127000">
                    <a:srgbClr val="FF0000"/>
                  </a:glow>
                  <a:outerShdw blurRad="50800" dist="50800" dir="5400000" algn="ctr" rotWithShape="0">
                    <a:srgbClr val="000000">
                      <a:alpha val="57000"/>
                    </a:srgbClr>
                  </a:outerShdw>
                  <a:reflection stA="70000" endPos="65000" dist="50800" dir="5400000" sy="-100000" algn="bl" rotWithShape="0"/>
                </a:effectLst>
              </a:rPr>
              <a:t>Cam and Frankie</a:t>
            </a:r>
            <a:endParaRPr lang="en-GB" sz="4000" dirty="0">
              <a:solidFill>
                <a:srgbClr val="00B050"/>
              </a:solidFill>
              <a:effectLst>
                <a:glow rad="127000">
                  <a:srgbClr val="FF0000"/>
                </a:glow>
                <a:outerShdw blurRad="50800" dist="50800" dir="5400000" algn="ctr" rotWithShape="0">
                  <a:srgbClr val="000000">
                    <a:alpha val="57000"/>
                  </a:srgbClr>
                </a:outerShdw>
                <a:reflection stA="70000" endPos="65000" dist="50800" dir="5400000" sy="-100000" algn="bl" rotWithShape="0"/>
              </a:effectLst>
            </a:endParaRPr>
          </a:p>
        </p:txBody>
      </p:sp>
      <p:pic>
        <p:nvPicPr>
          <p:cNvPr id="4" name="3PgNPc-iFW8"/>
          <p:cNvPicPr>
            <a:picLocks noRot="1" noChangeAspect="1"/>
          </p:cNvPicPr>
          <p:nvPr>
            <a:videoFile r:link="rId1"/>
          </p:nvPr>
        </p:nvPicPr>
        <p:blipFill>
          <a:blip r:embed="rId4"/>
          <a:stretch>
            <a:fillRect/>
          </a:stretch>
        </p:blipFill>
        <p:spPr>
          <a:xfrm>
            <a:off x="10591800" y="114299"/>
            <a:ext cx="1406524" cy="1295401"/>
          </a:xfrm>
          <a:prstGeom prst="rect">
            <a:avLst/>
          </a:prstGeom>
        </p:spPr>
      </p:pic>
    </p:spTree>
    <p:extLst>
      <p:ext uri="{BB962C8B-B14F-4D97-AF65-F5344CB8AC3E}">
        <p14:creationId xmlns:p14="http://schemas.microsoft.com/office/powerpoint/2010/main" val="2170567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Recipe</a:t>
            </a:r>
            <a:endParaRPr lang="en-GB" dirty="0"/>
          </a:p>
        </p:txBody>
      </p:sp>
      <p:sp>
        <p:nvSpPr>
          <p:cNvPr id="3" name="Content Placeholder 2"/>
          <p:cNvSpPr>
            <a:spLocks noGrp="1"/>
          </p:cNvSpPr>
          <p:nvPr>
            <p:ph idx="1"/>
          </p:nvPr>
        </p:nvSpPr>
        <p:spPr/>
        <p:txBody>
          <a:bodyPr/>
          <a:lstStyle/>
          <a:p>
            <a:pPr marL="0" indent="0">
              <a:buNone/>
            </a:pPr>
            <a:r>
              <a:rPr lang="en-US" sz="3200" dirty="0" smtClean="0"/>
              <a:t>Ingredients: </a:t>
            </a:r>
            <a:endParaRPr lang="en-GB" sz="3200" dirty="0" smtClean="0"/>
          </a:p>
          <a:p>
            <a:r>
              <a:rPr lang="en-GB" dirty="0" smtClean="0"/>
              <a:t>1 </a:t>
            </a:r>
            <a:r>
              <a:rPr lang="en-GB" dirty="0"/>
              <a:t>chocolate Swiss roll</a:t>
            </a:r>
          </a:p>
          <a:p>
            <a:r>
              <a:rPr lang="en-GB" dirty="0"/>
              <a:t>100 g butter (softened)</a:t>
            </a:r>
          </a:p>
          <a:p>
            <a:r>
              <a:rPr lang="en-GB" dirty="0"/>
              <a:t>2 cups soft icing mixture (sifted)</a:t>
            </a:r>
          </a:p>
          <a:p>
            <a:r>
              <a:rPr lang="en-GB" dirty="0"/>
              <a:t>1/3 cup cocoa</a:t>
            </a:r>
          </a:p>
          <a:p>
            <a:r>
              <a:rPr lang="en-GB" dirty="0"/>
              <a:t>2 </a:t>
            </a:r>
            <a:r>
              <a:rPr lang="en-GB" dirty="0" err="1"/>
              <a:t>tbs</a:t>
            </a:r>
            <a:r>
              <a:rPr lang="en-GB" dirty="0"/>
              <a:t> milk</a:t>
            </a:r>
          </a:p>
          <a:p>
            <a:endParaRPr lang="en-GB" dirty="0"/>
          </a:p>
        </p:txBody>
      </p:sp>
    </p:spTree>
    <p:extLst>
      <p:ext uri="{BB962C8B-B14F-4D97-AF65-F5344CB8AC3E}">
        <p14:creationId xmlns:p14="http://schemas.microsoft.com/office/powerpoint/2010/main" val="525367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GB" dirty="0"/>
          </a:p>
        </p:txBody>
      </p:sp>
      <p:sp>
        <p:nvSpPr>
          <p:cNvPr id="3" name="Content Placeholder 2"/>
          <p:cNvSpPr>
            <a:spLocks noGrp="1"/>
          </p:cNvSpPr>
          <p:nvPr>
            <p:ph idx="1"/>
          </p:nvPr>
        </p:nvSpPr>
        <p:spPr>
          <a:xfrm>
            <a:off x="838200" y="1271452"/>
            <a:ext cx="10515600" cy="5451565"/>
          </a:xfrm>
        </p:spPr>
        <p:txBody>
          <a:bodyPr/>
          <a:lstStyle/>
          <a:p>
            <a:r>
              <a:rPr lang="en-US" b="1" dirty="0"/>
              <a:t>1</a:t>
            </a:r>
            <a:endParaRPr lang="en-US" dirty="0"/>
          </a:p>
          <a:p>
            <a:r>
              <a:rPr lang="en-US" dirty="0"/>
              <a:t>Using a mixer, beat the butter until pale and fluffy, add the icing mixture and cocoa and mix well.</a:t>
            </a:r>
          </a:p>
          <a:p>
            <a:r>
              <a:rPr lang="en-US" b="1" dirty="0"/>
              <a:t>2</a:t>
            </a:r>
            <a:endParaRPr lang="en-US" dirty="0"/>
          </a:p>
          <a:p>
            <a:pPr marL="0" indent="0">
              <a:buNone/>
            </a:pPr>
            <a:r>
              <a:rPr lang="en-US" dirty="0"/>
              <a:t>Add the milk and mix on high for a minute or two until the mixture is </a:t>
            </a:r>
            <a:r>
              <a:rPr lang="en-US" dirty="0" smtClean="0"/>
              <a:t>light </a:t>
            </a:r>
            <a:r>
              <a:rPr lang="en-US" dirty="0"/>
              <a:t>and fluffy</a:t>
            </a:r>
            <a:r>
              <a:rPr lang="en-US" dirty="0" smtClean="0"/>
              <a:t>.</a:t>
            </a:r>
          </a:p>
          <a:p>
            <a:r>
              <a:rPr lang="en-US" b="1" dirty="0"/>
              <a:t>3</a:t>
            </a:r>
            <a:endParaRPr lang="en-US" dirty="0"/>
          </a:p>
          <a:p>
            <a:r>
              <a:rPr lang="en-US" dirty="0"/>
              <a:t>Place the Swiss roll on a platter and surround it with baking paper</a:t>
            </a:r>
            <a:r>
              <a:rPr lang="en-US" dirty="0" smtClean="0"/>
              <a:t>.</a:t>
            </a:r>
          </a:p>
          <a:p>
            <a:r>
              <a:rPr lang="en-US" b="1" dirty="0"/>
              <a:t>4</a:t>
            </a:r>
            <a:endParaRPr lang="en-US" dirty="0"/>
          </a:p>
          <a:p>
            <a:r>
              <a:rPr lang="en-US" dirty="0"/>
              <a:t>Spread the chocolate buttercream icing liberally over the Swiss roll using long sweeping strokes to make the bark pattern.</a:t>
            </a:r>
          </a:p>
          <a:p>
            <a:endParaRPr lang="en-US" dirty="0"/>
          </a:p>
          <a:p>
            <a:endParaRPr lang="en-GB" dirty="0"/>
          </a:p>
        </p:txBody>
      </p:sp>
    </p:spTree>
    <p:extLst>
      <p:ext uri="{BB962C8B-B14F-4D97-AF65-F5344CB8AC3E}">
        <p14:creationId xmlns:p14="http://schemas.microsoft.com/office/powerpoint/2010/main" val="31103913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(continued)</a:t>
            </a:r>
            <a:endParaRPr lang="en-GB" dirty="0"/>
          </a:p>
        </p:txBody>
      </p:sp>
      <p:sp>
        <p:nvSpPr>
          <p:cNvPr id="3" name="Content Placeholder 2"/>
          <p:cNvSpPr>
            <a:spLocks noGrp="1"/>
          </p:cNvSpPr>
          <p:nvPr>
            <p:ph idx="1"/>
          </p:nvPr>
        </p:nvSpPr>
        <p:spPr/>
        <p:txBody>
          <a:bodyPr/>
          <a:lstStyle/>
          <a:p>
            <a:r>
              <a:rPr lang="en-US" b="1" dirty="0"/>
              <a:t>4</a:t>
            </a:r>
            <a:endParaRPr lang="en-US" dirty="0"/>
          </a:p>
          <a:p>
            <a:r>
              <a:rPr lang="en-US" dirty="0"/>
              <a:t>Spread the chocolate buttercream icing liberally over the Swiss roll using long sweeping strokes to make the bark pattern.</a:t>
            </a:r>
          </a:p>
          <a:p>
            <a:r>
              <a:rPr lang="en-US" b="1" dirty="0"/>
              <a:t>5</a:t>
            </a:r>
            <a:endParaRPr lang="en-US" dirty="0"/>
          </a:p>
          <a:p>
            <a:r>
              <a:rPr lang="en-US" dirty="0"/>
              <a:t>To make the three snowmen, thread two truffles onto a skewer and lie down. Repeat twice.</a:t>
            </a:r>
          </a:p>
          <a:p>
            <a:r>
              <a:rPr lang="en-US" b="1" dirty="0"/>
              <a:t>6</a:t>
            </a:r>
            <a:endParaRPr lang="en-US" dirty="0"/>
          </a:p>
          <a:p>
            <a:r>
              <a:rPr lang="en-US" dirty="0"/>
              <a:t>Using a dab of icing, place the currants for eyes and cachous for the noses.</a:t>
            </a:r>
          </a:p>
          <a:p>
            <a:endParaRPr lang="en-GB" dirty="0"/>
          </a:p>
        </p:txBody>
      </p:sp>
    </p:spTree>
    <p:extLst>
      <p:ext uri="{BB962C8B-B14F-4D97-AF65-F5344CB8AC3E}">
        <p14:creationId xmlns:p14="http://schemas.microsoft.com/office/powerpoint/2010/main" val="230168064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(continued) </a:t>
            </a:r>
            <a:endParaRPr lang="en-GB" dirty="0"/>
          </a:p>
        </p:txBody>
      </p:sp>
      <p:sp>
        <p:nvSpPr>
          <p:cNvPr id="3" name="Content Placeholder 2"/>
          <p:cNvSpPr>
            <a:spLocks noGrp="1"/>
          </p:cNvSpPr>
          <p:nvPr>
            <p:ph idx="1"/>
          </p:nvPr>
        </p:nvSpPr>
        <p:spPr/>
        <p:txBody>
          <a:bodyPr>
            <a:normAutofit lnSpcReduction="10000"/>
          </a:bodyPr>
          <a:lstStyle/>
          <a:p>
            <a:r>
              <a:rPr lang="en-US" b="1" dirty="0"/>
              <a:t>6</a:t>
            </a:r>
            <a:endParaRPr lang="en-US" dirty="0"/>
          </a:p>
          <a:p>
            <a:r>
              <a:rPr lang="en-US" dirty="0"/>
              <a:t>Using a dab of icing, place the currants for eyes and cachous for the noses</a:t>
            </a:r>
            <a:r>
              <a:rPr lang="en-US" dirty="0" smtClean="0"/>
              <a:t>.</a:t>
            </a:r>
          </a:p>
          <a:p>
            <a:r>
              <a:rPr lang="en-US" b="1" dirty="0"/>
              <a:t>7</a:t>
            </a:r>
            <a:endParaRPr lang="en-US" dirty="0"/>
          </a:p>
          <a:p>
            <a:r>
              <a:rPr lang="en-US" dirty="0"/>
              <a:t>Place a spoon of buttercream icing into a </a:t>
            </a:r>
            <a:r>
              <a:rPr lang="en-US" dirty="0" err="1"/>
              <a:t>ziploc</a:t>
            </a:r>
            <a:r>
              <a:rPr lang="en-US" dirty="0"/>
              <a:t> bag and snip a tiny piece of the corner of the bag off. Pipe a smile on for each snowman.</a:t>
            </a:r>
          </a:p>
          <a:p>
            <a:r>
              <a:rPr lang="en-US" b="1" dirty="0"/>
              <a:t>8</a:t>
            </a:r>
            <a:endParaRPr lang="en-US" dirty="0"/>
          </a:p>
          <a:p>
            <a:r>
              <a:rPr lang="en-US" dirty="0"/>
              <a:t>Slice licorice strips for the snowmen's scarves and wrap them around the necks.</a:t>
            </a:r>
          </a:p>
          <a:p>
            <a:endParaRPr lang="en-US" dirty="0" smtClean="0"/>
          </a:p>
          <a:p>
            <a:endParaRPr lang="en-US" dirty="0"/>
          </a:p>
          <a:p>
            <a:endParaRPr lang="en-GB" dirty="0"/>
          </a:p>
        </p:txBody>
      </p:sp>
    </p:spTree>
    <p:extLst>
      <p:ext uri="{BB962C8B-B14F-4D97-AF65-F5344CB8AC3E}">
        <p14:creationId xmlns:p14="http://schemas.microsoft.com/office/powerpoint/2010/main" val="1678459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(continued)</a:t>
            </a:r>
            <a:endParaRPr lang="en-GB" dirty="0"/>
          </a:p>
        </p:txBody>
      </p:sp>
      <p:sp>
        <p:nvSpPr>
          <p:cNvPr id="3" name="Content Placeholder 2"/>
          <p:cNvSpPr>
            <a:spLocks noGrp="1"/>
          </p:cNvSpPr>
          <p:nvPr>
            <p:ph idx="1"/>
          </p:nvPr>
        </p:nvSpPr>
        <p:spPr/>
        <p:txBody>
          <a:bodyPr/>
          <a:lstStyle/>
          <a:p>
            <a:r>
              <a:rPr lang="en-US" b="1" dirty="0"/>
              <a:t>9</a:t>
            </a:r>
            <a:endParaRPr lang="en-US" dirty="0"/>
          </a:p>
          <a:p>
            <a:r>
              <a:rPr lang="en-US" dirty="0"/>
              <a:t>Sift a spoon of icing sugar or icing mixture over the Yule log.</a:t>
            </a:r>
          </a:p>
          <a:p>
            <a:r>
              <a:rPr lang="en-US" b="1" dirty="0"/>
              <a:t>10</a:t>
            </a:r>
            <a:endParaRPr lang="en-US" dirty="0"/>
          </a:p>
          <a:p>
            <a:r>
              <a:rPr lang="en-US" dirty="0"/>
              <a:t>Break most of the skewer off and push the remainder into the Yule log to anchor the snowmen.</a:t>
            </a:r>
          </a:p>
          <a:p>
            <a:r>
              <a:rPr lang="en-US" b="1" dirty="0"/>
              <a:t>11</a:t>
            </a:r>
            <a:endParaRPr lang="en-US" dirty="0"/>
          </a:p>
          <a:p>
            <a:r>
              <a:rPr lang="en-US" dirty="0"/>
              <a:t>Sprinkle cachous over the log and remove surrounding baking paper. Serve.</a:t>
            </a:r>
          </a:p>
          <a:p>
            <a:endParaRPr lang="en-GB" dirty="0"/>
          </a:p>
        </p:txBody>
      </p:sp>
    </p:spTree>
    <p:extLst>
      <p:ext uri="{BB962C8B-B14F-4D97-AF65-F5344CB8AC3E}">
        <p14:creationId xmlns:p14="http://schemas.microsoft.com/office/powerpoint/2010/main" val="10578352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Where did Yule Log come from?</a:t>
            </a:r>
            <a:br>
              <a:rPr lang="en-US" u="sng" dirty="0" smtClean="0"/>
            </a:br>
            <a:endParaRPr lang="en-GB" u="sng" dirty="0"/>
          </a:p>
        </p:txBody>
      </p:sp>
      <p:sp>
        <p:nvSpPr>
          <p:cNvPr id="3" name="Content Placeholder 2"/>
          <p:cNvSpPr>
            <a:spLocks noGrp="1"/>
          </p:cNvSpPr>
          <p:nvPr>
            <p:ph idx="1"/>
          </p:nvPr>
        </p:nvSpPr>
        <p:spPr>
          <a:xfrm>
            <a:off x="817562" y="742950"/>
            <a:ext cx="8534400" cy="3615267"/>
          </a:xfrm>
        </p:spPr>
        <p:txBody>
          <a:bodyPr/>
          <a:lstStyle/>
          <a:p>
            <a:pPr marL="0" indent="0">
              <a:buNone/>
            </a:pPr>
            <a:r>
              <a:rPr lang="en-US" dirty="0"/>
              <a:t>It was originally a Nordic tradition. Yule is the name of the old Winter Solstice festivals in Scandinavia and other parts of northern Europe, such as Germany. The Yule Log was originally an entire tree, that was carefully chosen and brought into the house with great ceremony.</a:t>
            </a:r>
            <a:endParaRPr lang="en-US" dirty="0" smtClean="0"/>
          </a:p>
        </p:txBody>
      </p:sp>
      <p:pic>
        <p:nvPicPr>
          <p:cNvPr id="1026" name="Picture 2" descr="Image result for animated germany fla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696325" y="2705100"/>
            <a:ext cx="3055937"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5550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562" y="2096557"/>
            <a:ext cx="8534400" cy="1507067"/>
          </a:xfrm>
        </p:spPr>
        <p:txBody>
          <a:bodyPr>
            <a:normAutofit/>
          </a:bodyPr>
          <a:lstStyle/>
          <a:p>
            <a:r>
              <a:rPr lang="en-US" sz="5400" dirty="0" smtClean="0"/>
              <a:t>Hope </a:t>
            </a:r>
            <a:r>
              <a:rPr lang="en-US" sz="5400" smtClean="0"/>
              <a:t>you enjoy </a:t>
            </a:r>
            <a:r>
              <a:rPr lang="en-US" sz="5400" smtClean="0">
                <a:sym typeface="Wingdings" panose="05000000000000000000" pitchFamily="2" charset="2"/>
              </a:rPr>
              <a:t></a:t>
            </a:r>
            <a:endParaRPr lang="en-GB" sz="5400" dirty="0"/>
          </a:p>
        </p:txBody>
      </p:sp>
    </p:spTree>
    <p:extLst>
      <p:ext uri="{BB962C8B-B14F-4D97-AF65-F5344CB8AC3E}">
        <p14:creationId xmlns:p14="http://schemas.microsoft.com/office/powerpoint/2010/main" val="126344155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36</TotalTime>
  <Words>334</Words>
  <Application>Microsoft Office PowerPoint</Application>
  <PresentationFormat>Widescreen</PresentationFormat>
  <Paragraphs>44</Paragraphs>
  <Slides>8</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Slice</vt:lpstr>
      <vt:lpstr>Yule Log</vt:lpstr>
      <vt:lpstr>Recipe</vt:lpstr>
      <vt:lpstr>Method</vt:lpstr>
      <vt:lpstr>Method (continued)</vt:lpstr>
      <vt:lpstr>Method (continued) </vt:lpstr>
      <vt:lpstr>Method (continued)</vt:lpstr>
      <vt:lpstr>Where did Yule Log come from? </vt:lpstr>
      <vt:lpstr>Hope you enjoy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Yule Log</dc:title>
  <dc:creator>Pupil Little Hadham</dc:creator>
  <cp:lastModifiedBy>Pupil Little Hadham</cp:lastModifiedBy>
  <cp:revision>7</cp:revision>
  <dcterms:created xsi:type="dcterms:W3CDTF">2019-11-20T13:50:25Z</dcterms:created>
  <dcterms:modified xsi:type="dcterms:W3CDTF">2019-11-27T13:53:44Z</dcterms:modified>
</cp:coreProperties>
</file>